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346" r:id="rId3"/>
    <p:sldId id="261" r:id="rId4"/>
    <p:sldId id="348" r:id="rId5"/>
    <p:sldId id="349" r:id="rId6"/>
    <p:sldId id="350" r:id="rId7"/>
    <p:sldId id="351" r:id="rId8"/>
    <p:sldId id="352" r:id="rId9"/>
    <p:sldId id="353" r:id="rId10"/>
    <p:sldId id="361" r:id="rId11"/>
    <p:sldId id="362" r:id="rId12"/>
    <p:sldId id="363" r:id="rId13"/>
    <p:sldId id="364" r:id="rId14"/>
    <p:sldId id="368" r:id="rId15"/>
    <p:sldId id="365" r:id="rId16"/>
    <p:sldId id="369" r:id="rId17"/>
    <p:sldId id="370" r:id="rId18"/>
    <p:sldId id="366" r:id="rId19"/>
    <p:sldId id="371" r:id="rId20"/>
    <p:sldId id="372" r:id="rId21"/>
    <p:sldId id="373" r:id="rId22"/>
    <p:sldId id="367" r:id="rId23"/>
    <p:sldId id="375" r:id="rId24"/>
    <p:sldId id="374" r:id="rId25"/>
    <p:sldId id="376" r:id="rId26"/>
    <p:sldId id="378" r:id="rId27"/>
    <p:sldId id="379" r:id="rId28"/>
    <p:sldId id="380" r:id="rId29"/>
    <p:sldId id="381" r:id="rId30"/>
    <p:sldId id="383" r:id="rId31"/>
    <p:sldId id="384" r:id="rId32"/>
    <p:sldId id="385" r:id="rId33"/>
    <p:sldId id="386" r:id="rId34"/>
    <p:sldId id="377" r:id="rId35"/>
    <p:sldId id="357" r:id="rId36"/>
    <p:sldId id="358" r:id="rId37"/>
    <p:sldId id="359" r:id="rId38"/>
    <p:sldId id="360" r:id="rId39"/>
    <p:sldId id="387" r:id="rId40"/>
  </p:sldIdLst>
  <p:sldSz cx="9144000" cy="6858000" type="screen4x3"/>
  <p:notesSz cx="10021888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C161"/>
    <a:srgbClr val="0FD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7967" autoAdjust="0"/>
    <p:restoredTop sz="94629" autoAdjust="0"/>
  </p:normalViewPr>
  <p:slideViewPr>
    <p:cSldViewPr>
      <p:cViewPr varScale="1">
        <p:scale>
          <a:sx n="79" d="100"/>
          <a:sy n="79" d="100"/>
        </p:scale>
        <p:origin x="90" y="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8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1013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DE75F5-E422-46AF-AF6B-961C9C6AE3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D3654D-6D72-4B64-96A5-77E1E6490F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32E07596-B026-4A3B-918A-B954111AFDE5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5AE4F-1266-44DF-8F57-E731507C79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F0A72-74B2-447A-87C3-A5A0ED17EB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ECB3E3D3-B86C-4028-A4F5-7331FC50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47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674C5FA9-CA25-4187-A6DE-EBA02029F1EC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60750" y="860425"/>
            <a:ext cx="3100388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189" y="3314928"/>
            <a:ext cx="8017510" cy="2712215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4BA97ADC-78D5-4456-9350-9B0129E5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6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07A6-744D-401C-B253-C4CD6095C65C}" type="datetimeFigureOut">
              <a:rPr lang="en-US"/>
              <a:pPr>
                <a:defRPr/>
              </a:pPr>
              <a:t>8/22/2020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9FE72-565D-40AE-B1BC-8EFD1982CE4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CABF-8A97-4F70-AD85-AFD2D9089468}" type="datetimeFigureOut">
              <a:rPr lang="en-US"/>
              <a:pPr>
                <a:defRPr/>
              </a:pPr>
              <a:t>8/22/2020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FC37-C6E8-4F82-934D-8FF3C0D93DB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EE3-C95B-4979-BFAF-3D9D9220D0D5}" type="datetimeFigureOut">
              <a:rPr lang="en-US"/>
              <a:pPr>
                <a:defRPr/>
              </a:pPr>
              <a:t>8/22/2020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0A03-0646-4A3D-AD9A-F357CD0D820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1">
                <a:latin typeface="Arial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b="1">
                <a:latin typeface="Arial" pitchFamily="34" charset="0"/>
                <a:cs typeface="Arial" pitchFamily="34" charset="0"/>
              </a:defRPr>
            </a:lvl3pPr>
            <a:lvl4pPr>
              <a:defRPr b="1">
                <a:latin typeface="Arial" pitchFamily="34" charset="0"/>
                <a:cs typeface="Arial" pitchFamily="34" charset="0"/>
              </a:defRPr>
            </a:lvl4pPr>
            <a:lvl5pPr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FB730-D0A6-472E-8823-D42D72000B19}" type="datetimeFigureOut">
              <a:rPr lang="en-US"/>
              <a:pPr>
                <a:defRPr/>
              </a:pPr>
              <a:t>8/22/2020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3FF8D-FC60-45EA-8A14-38D6AE2D866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7480-94ED-4A1D-AFC5-71A8CE201735}" type="datetimeFigureOut">
              <a:rPr lang="en-US"/>
              <a:pPr>
                <a:defRPr/>
              </a:pPr>
              <a:t>8/22/2020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DFA3F-6A58-40D9-94FB-E0A791E9BE2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33038-128A-43A5-99F8-C22FA0537EF2}" type="datetimeFigureOut">
              <a:rPr lang="en-US"/>
              <a:pPr>
                <a:defRPr/>
              </a:pPr>
              <a:t>8/22/2020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B59D5-607B-4444-A894-5AAE2FD79D7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8EEAE-E8C0-4674-9341-CE769679FCA8}" type="datetimeFigureOut">
              <a:rPr lang="en-US"/>
              <a:pPr>
                <a:defRPr/>
              </a:pPr>
              <a:t>8/22/2020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AD953-AFC7-437E-B809-B4AC074356F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9D1C1-11AE-4208-8229-11CBBF035F7D}" type="datetimeFigureOut">
              <a:rPr lang="en-US"/>
              <a:pPr>
                <a:defRPr/>
              </a:pPr>
              <a:t>8/22/2020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33C65-CABE-4104-9EBD-B084A11B132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6E91-6045-41B3-9498-04BBF61CDC51}" type="datetimeFigureOut">
              <a:rPr lang="en-US"/>
              <a:pPr>
                <a:defRPr/>
              </a:pPr>
              <a:t>8/22/2020</a:t>
            </a:fld>
            <a:endParaRPr lang="en-N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376F5-1D8A-4723-9C57-9A240F7125B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26E8-93BC-418C-B17A-5DEE94FFF3DD}" type="datetimeFigureOut">
              <a:rPr lang="en-US"/>
              <a:pPr>
                <a:defRPr/>
              </a:pPr>
              <a:t>8/22/2020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6C3ED-A6D2-428B-8ECC-77A97BAB1DA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4E9D7-2207-4CFE-B044-A70EDDFAC0BA}" type="datetimeFigureOut">
              <a:rPr lang="en-US"/>
              <a:pPr>
                <a:defRPr/>
              </a:pPr>
              <a:t>8/22/2020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DC7A7-136E-4AD3-ACE8-B3821726E16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A105C0-4489-47E9-B676-573DD349EF6C}" type="datetimeFigureOut">
              <a:rPr lang="en-US"/>
              <a:pPr>
                <a:defRPr/>
              </a:pPr>
              <a:t>8/22/2020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E62E79-ADC9-4D2E-8811-C7491DEF4CD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ngjamesbibleonline.org/Genesis-1-18/" TargetMode="External"/><Relationship Id="rId7" Type="http://schemas.openxmlformats.org/officeDocument/2006/relationships/hyperlink" Target="https://www.kingjamesbibleonline.org/Genesis-1-22/" TargetMode="External"/><Relationship Id="rId2" Type="http://schemas.openxmlformats.org/officeDocument/2006/relationships/hyperlink" Target="https://www.kingjamesbibleonline.org/Genesis-1-17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kingjamesbibleonline.org/Genesis-1-21/" TargetMode="External"/><Relationship Id="rId5" Type="http://schemas.openxmlformats.org/officeDocument/2006/relationships/hyperlink" Target="https://www.kingjamesbibleonline.org/Genesis-1-20/" TargetMode="External"/><Relationship Id="rId4" Type="http://schemas.openxmlformats.org/officeDocument/2006/relationships/hyperlink" Target="https://www.kingjamesbibleonline.org/Genesis-1-19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ngjamesbibleonline.org/Genesis-1-18/" TargetMode="External"/><Relationship Id="rId7" Type="http://schemas.openxmlformats.org/officeDocument/2006/relationships/hyperlink" Target="https://www.kingjamesbibleonline.org/Genesis-1-22/" TargetMode="External"/><Relationship Id="rId2" Type="http://schemas.openxmlformats.org/officeDocument/2006/relationships/hyperlink" Target="https://www.kingjamesbibleonline.org/Genesis-1-17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kingjamesbibleonline.org/Genesis-1-21/" TargetMode="External"/><Relationship Id="rId5" Type="http://schemas.openxmlformats.org/officeDocument/2006/relationships/hyperlink" Target="https://www.kingjamesbibleonline.org/Genesis-1-20/" TargetMode="External"/><Relationship Id="rId4" Type="http://schemas.openxmlformats.org/officeDocument/2006/relationships/hyperlink" Target="https://www.kingjamesbibleonline.org/Genesis-1-19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ngjamesbibleonline.org/Genesis-1-18/" TargetMode="External"/><Relationship Id="rId7" Type="http://schemas.openxmlformats.org/officeDocument/2006/relationships/hyperlink" Target="https://www.kingjamesbibleonline.org/Genesis-1-22/" TargetMode="External"/><Relationship Id="rId2" Type="http://schemas.openxmlformats.org/officeDocument/2006/relationships/hyperlink" Target="https://www.kingjamesbibleonline.org/Genesis-1-17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kingjamesbibleonline.org/Genesis-1-21/" TargetMode="External"/><Relationship Id="rId5" Type="http://schemas.openxmlformats.org/officeDocument/2006/relationships/hyperlink" Target="https://www.kingjamesbibleonline.org/Genesis-1-20/" TargetMode="External"/><Relationship Id="rId4" Type="http://schemas.openxmlformats.org/officeDocument/2006/relationships/hyperlink" Target="https://www.kingjamesbibleonline.org/Genesis-1-19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DbhTwahqPg" TargetMode="External"/><Relationship Id="rId2" Type="http://schemas.openxmlformats.org/officeDocument/2006/relationships/hyperlink" Target="https://www.youtube.com/watch?v=pyb-7TwS8J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vP4iY1TtS3s" TargetMode="External"/><Relationship Id="rId4" Type="http://schemas.openxmlformats.org/officeDocument/2006/relationships/hyperlink" Target="https://www.youtube.com/watch?v=MkTw3_PmKtc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AYUuspQ6BY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-1SPdgcgeA" TargetMode="External"/><Relationship Id="rId2" Type="http://schemas.openxmlformats.org/officeDocument/2006/relationships/hyperlink" Target="https://www.youtube.com/watch?v=1WvIwkL8oL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Sunset_ChannelIsland640x48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37" y="0"/>
            <a:ext cx="91233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924800" cy="2667000"/>
          </a:xfrm>
          <a:ln>
            <a:solidFill>
              <a:schemeClr val="accent1"/>
            </a:solidFill>
          </a:ln>
        </p:spPr>
        <p:txBody>
          <a:bodyPr/>
          <a:lstStyle/>
          <a:p>
            <a:pPr algn="l" eaLnBrk="1" hangingPunct="1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Listening and</a:t>
            </a:r>
            <a:b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br>
              <a:rPr lang="en-US" dirty="0">
                <a:solidFill>
                  <a:schemeClr val="bg1"/>
                </a:solidFill>
              </a:rPr>
            </a:br>
            <a:endParaRPr lang="en-NZ" sz="3200" i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57600"/>
            <a:ext cx="8077200" cy="233762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John Morris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KRIS, KMITL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i="1" dirty="0">
                <a:solidFill>
                  <a:schemeClr val="bg1"/>
                </a:solidFill>
              </a:rPr>
              <a:t>previously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Engineering,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Mahasarakham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Electrical and Computer Engineering, The University of Auckland</a:t>
            </a:r>
            <a:endParaRPr lang="en-NZ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3" name="Subtitle 2"/>
          <p:cNvSpPr txBox="1">
            <a:spLocks/>
          </p:cNvSpPr>
          <p:nvPr/>
        </p:nvSpPr>
        <p:spPr bwMode="auto">
          <a:xfrm>
            <a:off x="3162557" y="6007510"/>
            <a:ext cx="594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Iolanthe II  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leaves the Hauraki Gulf under full sail –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Auckland-Tauranga Race, 2007</a:t>
            </a:r>
            <a:endParaRPr lang="en-NZ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Geography or Politics Test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371600"/>
            <a:ext cx="8229600" cy="4525963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/>
              <a:t>English is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FF0000"/>
                </a:solidFill>
              </a:rPr>
              <a:t>the</a:t>
            </a:r>
            <a:r>
              <a:rPr lang="en-US" sz="2400" dirty="0"/>
              <a:t> official language in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FF0000"/>
                </a:solidFill>
              </a:rPr>
              <a:t>an</a:t>
            </a:r>
            <a:r>
              <a:rPr lang="en-US" sz="2400" dirty="0"/>
              <a:t> official language in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commonly used and understood in …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46950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Geography or Politics Test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371600"/>
            <a:ext cx="8229600" cy="4525963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/>
              <a:t>English is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FF0000"/>
                </a:solidFill>
              </a:rPr>
              <a:t>the</a:t>
            </a:r>
            <a:r>
              <a:rPr lang="en-US" sz="2400" dirty="0"/>
              <a:t> official language in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FF0000"/>
                </a:solidFill>
              </a:rPr>
              <a:t>an</a:t>
            </a:r>
            <a:r>
              <a:rPr lang="en-US" sz="2400" dirty="0"/>
              <a:t> official language in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commonly used and understood in …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48730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A Standard Language?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371600"/>
            <a:ext cx="8229600" cy="4525963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/>
              <a:t>Written English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FF0000"/>
                </a:solidFill>
              </a:rPr>
              <a:t>Basically well defined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Many textbooks available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Queen’s English,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B.C. Lamb, 2016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Usage and Abusage: A Guide to Good English,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Partridge, 2006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Roget’s Thesaurus,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 Davidson, 2004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+"/>
              <a:defRPr/>
            </a:pPr>
            <a:r>
              <a:rPr lang="en-US" i="1" dirty="0"/>
              <a:t>several thousand more 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Generally they agree on </a:t>
            </a:r>
            <a:br>
              <a:rPr lang="en-US" dirty="0"/>
            </a:br>
            <a:r>
              <a:rPr lang="en-US" dirty="0"/>
              <a:t>the written language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Spelling however 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66BBF44A-CDBD-4220-8F04-994E321D21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1143000"/>
            <a:ext cx="1369272" cy="2003715"/>
          </a:xfrm>
          <a:prstGeom prst="rect">
            <a:avLst/>
          </a:prstGeom>
        </p:spPr>
      </p:pic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D25582CD-68D9-41B2-9618-2F169DDDA4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7762" y="4484542"/>
            <a:ext cx="1429504" cy="2003715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E3DA0EA9-558E-47E6-8CFE-3E0B3B766F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2213914"/>
            <a:ext cx="1577907" cy="2430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435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or A Living Language?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371600"/>
            <a:ext cx="8229600" cy="4525963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/>
              <a:t>Written English has evolved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FF0000"/>
                </a:solidFill>
              </a:rPr>
              <a:t>Basically well defined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Many textbooks available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Queen’s English,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B.C. Lamb, 2016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Usage and Abusage: A Guide to Good English,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Partridge, 2006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Roget’s Thesaurus,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 Davidson, 2004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+"/>
              <a:defRPr/>
            </a:pPr>
            <a:r>
              <a:rPr lang="en-US" i="1" dirty="0"/>
              <a:t>several thousand more 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Generally they agree on </a:t>
            </a:r>
            <a:br>
              <a:rPr lang="en-US" dirty="0"/>
            </a:br>
            <a:r>
              <a:rPr lang="en-US" dirty="0"/>
              <a:t>the written language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Spelling however 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37494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A Living Language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371600"/>
            <a:ext cx="8229600" cy="4525963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/>
              <a:t>Written English has evolved though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Geoffrey Chaucer, 1342 – 1400, London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Author of “The Canterbury Tales”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Written in 1387-1392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Considered to be one of the greatest poetic works in English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Describes pilgrims on a journey to Canterbury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32617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59C05-FFA2-43B9-BB32-3F4CB15EE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Chaucer,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Canterbury Tales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1387-1392 Prologue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BC403-3025-40EF-A914-F0817ABD1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329" y="1295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err="1">
                <a:effectLst/>
                <a:latin typeface="book antiqua" panose="02040602050305030304" pitchFamily="18" charset="0"/>
              </a:rPr>
              <a:t>Whan</a:t>
            </a:r>
            <a:r>
              <a:rPr lang="en-US" sz="2000" b="1" dirty="0">
                <a:effectLst/>
                <a:latin typeface="book antiqua" panose="02040602050305030304" pitchFamily="18" charset="0"/>
              </a:rPr>
              <a:t> that </a:t>
            </a:r>
            <a:r>
              <a:rPr lang="en-US" sz="2000" b="1" dirty="0" err="1">
                <a:effectLst/>
                <a:latin typeface="book antiqua" panose="02040602050305030304" pitchFamily="18" charset="0"/>
              </a:rPr>
              <a:t>Aprill</a:t>
            </a:r>
            <a:r>
              <a:rPr lang="en-US" sz="2000" b="1" dirty="0">
                <a:effectLst/>
                <a:latin typeface="book antiqua" panose="02040602050305030304" pitchFamily="18" charset="0"/>
              </a:rPr>
              <a:t> with his </a:t>
            </a:r>
            <a:r>
              <a:rPr lang="en-US" sz="2000" b="1" dirty="0" err="1">
                <a:effectLst/>
                <a:latin typeface="book antiqua" panose="02040602050305030304" pitchFamily="18" charset="0"/>
              </a:rPr>
              <a:t>shoures</a:t>
            </a:r>
            <a:r>
              <a:rPr lang="en-US" sz="2000" b="1" dirty="0">
                <a:effectLst/>
                <a:latin typeface="book antiqua" panose="02040602050305030304" pitchFamily="18" charset="0"/>
              </a:rPr>
              <a:t> </a:t>
            </a:r>
            <a:r>
              <a:rPr lang="en-US" sz="2000" b="1" dirty="0" err="1">
                <a:effectLst/>
                <a:latin typeface="book antiqua" panose="02040602050305030304" pitchFamily="18" charset="0"/>
              </a:rPr>
              <a:t>soote</a:t>
            </a:r>
            <a:br>
              <a:rPr lang="en-US" sz="2000" dirty="0"/>
            </a:br>
            <a:r>
              <a:rPr lang="en-US" sz="2000" dirty="0">
                <a:effectLst/>
                <a:latin typeface="book antiqua" panose="02040602050305030304" pitchFamily="18" charset="0"/>
              </a:rPr>
              <a:t>                  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effectLst/>
                <a:latin typeface="book antiqua" panose="02040602050305030304" pitchFamily="18" charset="0"/>
              </a:rPr>
              <a:t>When April with its sweet-smelling showers</a:t>
            </a:r>
            <a:br>
              <a:rPr lang="en-US" sz="2000" dirty="0"/>
            </a:br>
            <a:r>
              <a:rPr lang="en-US" sz="2000" b="1" dirty="0">
                <a:effectLst/>
                <a:latin typeface="book antiqua" panose="02040602050305030304" pitchFamily="18" charset="0"/>
              </a:rPr>
              <a:t>The </a:t>
            </a:r>
            <a:r>
              <a:rPr lang="en-US" sz="2000" b="1" dirty="0" err="1">
                <a:effectLst/>
                <a:latin typeface="book antiqua" panose="02040602050305030304" pitchFamily="18" charset="0"/>
              </a:rPr>
              <a:t>droghte</a:t>
            </a:r>
            <a:r>
              <a:rPr lang="en-US" sz="2000" b="1" dirty="0">
                <a:effectLst/>
                <a:latin typeface="book antiqua" panose="02040602050305030304" pitchFamily="18" charset="0"/>
              </a:rPr>
              <a:t> of March hath </a:t>
            </a:r>
            <a:r>
              <a:rPr lang="en-US" sz="2000" b="1" dirty="0" err="1">
                <a:effectLst/>
                <a:latin typeface="book antiqua" panose="02040602050305030304" pitchFamily="18" charset="0"/>
              </a:rPr>
              <a:t>perced</a:t>
            </a:r>
            <a:r>
              <a:rPr lang="en-US" sz="2000" b="1" dirty="0">
                <a:effectLst/>
                <a:latin typeface="book antiqua" panose="02040602050305030304" pitchFamily="18" charset="0"/>
              </a:rPr>
              <a:t> to the </a:t>
            </a:r>
            <a:r>
              <a:rPr lang="en-US" sz="2000" b="1" dirty="0" err="1">
                <a:effectLst/>
                <a:latin typeface="book antiqua" panose="02040602050305030304" pitchFamily="18" charset="0"/>
              </a:rPr>
              <a:t>roote</a:t>
            </a:r>
            <a:r>
              <a:rPr lang="en-US" sz="2000" b="1" dirty="0">
                <a:effectLst/>
                <a:latin typeface="book antiqua" panose="02040602050305030304" pitchFamily="18" charset="0"/>
              </a:rPr>
              <a:t>,</a:t>
            </a:r>
            <a:br>
              <a:rPr lang="en-US" sz="2000" dirty="0"/>
            </a:br>
            <a:r>
              <a:rPr lang="en-US" sz="2000" dirty="0">
                <a:effectLst/>
                <a:latin typeface="book antiqua" panose="02040602050305030304" pitchFamily="18" charset="0"/>
              </a:rPr>
              <a:t>                 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effectLst/>
                <a:latin typeface="book antiqua" panose="02040602050305030304" pitchFamily="18" charset="0"/>
              </a:rPr>
              <a:t>Has pierced the drought of March to the root,</a:t>
            </a:r>
            <a:br>
              <a:rPr lang="en-US" sz="20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000" b="1" dirty="0">
                <a:effectLst/>
                <a:latin typeface="book antiqua" panose="02040602050305030304" pitchFamily="18" charset="0"/>
              </a:rPr>
              <a:t>And bathed every </a:t>
            </a:r>
            <a:r>
              <a:rPr lang="en-US" sz="2000" b="1" dirty="0" err="1">
                <a:effectLst/>
                <a:latin typeface="book antiqua" panose="02040602050305030304" pitchFamily="18" charset="0"/>
              </a:rPr>
              <a:t>veyne</a:t>
            </a:r>
            <a:r>
              <a:rPr lang="en-US" sz="2000" b="1" dirty="0">
                <a:effectLst/>
                <a:latin typeface="book antiqua" panose="02040602050305030304" pitchFamily="18" charset="0"/>
              </a:rPr>
              <a:t> in </a:t>
            </a:r>
            <a:r>
              <a:rPr lang="en-US" sz="2000" b="1" dirty="0" err="1">
                <a:effectLst/>
                <a:latin typeface="book antiqua" panose="02040602050305030304" pitchFamily="18" charset="0"/>
              </a:rPr>
              <a:t>swich</a:t>
            </a:r>
            <a:r>
              <a:rPr lang="en-US" sz="2000" b="1" dirty="0">
                <a:effectLst/>
                <a:latin typeface="book antiqua" panose="02040602050305030304" pitchFamily="18" charset="0"/>
              </a:rPr>
              <a:t> </a:t>
            </a:r>
            <a:r>
              <a:rPr lang="en-US" sz="2000" b="1" dirty="0" err="1">
                <a:effectLst/>
                <a:latin typeface="book antiqua" panose="02040602050305030304" pitchFamily="18" charset="0"/>
              </a:rPr>
              <a:t>licour</a:t>
            </a:r>
            <a:br>
              <a:rPr lang="en-US" sz="2000" dirty="0"/>
            </a:br>
            <a:r>
              <a:rPr lang="en-US" sz="2000" dirty="0">
                <a:effectLst/>
                <a:latin typeface="book antiqua" panose="02040602050305030304" pitchFamily="18" charset="0"/>
              </a:rPr>
              <a:t>                 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effectLst/>
                <a:latin typeface="book antiqua" panose="02040602050305030304" pitchFamily="18" charset="0"/>
              </a:rPr>
              <a:t>And bathed every vein (of the plants) in such liquid</a:t>
            </a:r>
            <a:br>
              <a:rPr lang="en-US" sz="2000" dirty="0"/>
            </a:br>
            <a:r>
              <a:rPr lang="en-US" sz="2000" b="1" dirty="0">
                <a:effectLst/>
                <a:latin typeface="book antiqua" panose="02040602050305030304" pitchFamily="18" charset="0"/>
              </a:rPr>
              <a:t>Of which vertu </a:t>
            </a:r>
            <a:r>
              <a:rPr lang="en-US" sz="2000" b="1" dirty="0" err="1">
                <a:effectLst/>
                <a:latin typeface="book antiqua" panose="02040602050305030304" pitchFamily="18" charset="0"/>
              </a:rPr>
              <a:t>engendred</a:t>
            </a:r>
            <a:r>
              <a:rPr lang="en-US" sz="2000" b="1" dirty="0">
                <a:effectLst/>
                <a:latin typeface="book antiqua" panose="02040602050305030304" pitchFamily="18" charset="0"/>
              </a:rPr>
              <a:t> is the flour;</a:t>
            </a:r>
            <a:br>
              <a:rPr lang="en-US" sz="2000" dirty="0"/>
            </a:br>
            <a:r>
              <a:rPr lang="en-US" sz="2000" dirty="0">
                <a:effectLst/>
                <a:latin typeface="book antiqua" panose="02040602050305030304" pitchFamily="18" charset="0"/>
              </a:rPr>
              <a:t>                 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effectLst/>
                <a:latin typeface="book antiqua" panose="02040602050305030304" pitchFamily="18" charset="0"/>
              </a:rPr>
              <a:t>By which power the flower is created;</a:t>
            </a:r>
            <a:br>
              <a:rPr lang="en-US" sz="20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000" b="1" dirty="0" err="1">
                <a:effectLst/>
                <a:latin typeface="book antiqua" panose="02040602050305030304" pitchFamily="18" charset="0"/>
              </a:rPr>
              <a:t>Whan</a:t>
            </a:r>
            <a:r>
              <a:rPr lang="en-US" sz="2000" b="1" dirty="0">
                <a:effectLst/>
                <a:latin typeface="book antiqua" panose="02040602050305030304" pitchFamily="18" charset="0"/>
              </a:rPr>
              <a:t> </a:t>
            </a:r>
            <a:r>
              <a:rPr lang="en-US" sz="2000" b="1" dirty="0" err="1">
                <a:effectLst/>
                <a:latin typeface="book antiqua" panose="02040602050305030304" pitchFamily="18" charset="0"/>
              </a:rPr>
              <a:t>Zephirus</a:t>
            </a:r>
            <a:r>
              <a:rPr lang="en-US" sz="2000" b="1" dirty="0">
                <a:effectLst/>
                <a:latin typeface="book antiqua" panose="02040602050305030304" pitchFamily="18" charset="0"/>
              </a:rPr>
              <a:t> eek with his </a:t>
            </a:r>
            <a:r>
              <a:rPr lang="en-US" sz="2000" b="1" dirty="0" err="1">
                <a:effectLst/>
                <a:latin typeface="book antiqua" panose="02040602050305030304" pitchFamily="18" charset="0"/>
              </a:rPr>
              <a:t>sweete</a:t>
            </a:r>
            <a:r>
              <a:rPr lang="en-US" sz="2000" b="1" dirty="0">
                <a:effectLst/>
                <a:latin typeface="book antiqua" panose="02040602050305030304" pitchFamily="18" charset="0"/>
              </a:rPr>
              <a:t> </a:t>
            </a:r>
            <a:r>
              <a:rPr lang="en-US" sz="2000" b="1" dirty="0" err="1">
                <a:effectLst/>
                <a:latin typeface="book antiqua" panose="02040602050305030304" pitchFamily="18" charset="0"/>
              </a:rPr>
              <a:t>breeth</a:t>
            </a:r>
            <a:br>
              <a:rPr lang="en-US" sz="2000" dirty="0"/>
            </a:br>
            <a:r>
              <a:rPr lang="en-US" sz="2000" dirty="0">
                <a:effectLst/>
                <a:latin typeface="book antiqua" panose="02040602050305030304" pitchFamily="18" charset="0"/>
              </a:rPr>
              <a:t>                 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effectLst/>
                <a:latin typeface="book antiqua" panose="02040602050305030304" pitchFamily="18" charset="0"/>
              </a:rPr>
              <a:t>When the West Wind also with its sweet breath,</a:t>
            </a:r>
            <a:br>
              <a:rPr lang="en-US" sz="20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000" b="1" dirty="0">
                <a:effectLst/>
                <a:latin typeface="book antiqua" panose="02040602050305030304" pitchFamily="18" charset="0"/>
              </a:rPr>
              <a:t>Inspired hath in every holt and </a:t>
            </a:r>
            <a:r>
              <a:rPr lang="en-US" sz="2000" b="1" dirty="0" err="1">
                <a:effectLst/>
                <a:latin typeface="book antiqua" panose="02040602050305030304" pitchFamily="18" charset="0"/>
              </a:rPr>
              <a:t>heeth</a:t>
            </a:r>
            <a:br>
              <a:rPr lang="en-US" sz="2000" dirty="0"/>
            </a:br>
            <a:r>
              <a:rPr lang="en-US" sz="2000" dirty="0">
                <a:effectLst/>
                <a:latin typeface="book antiqua" panose="02040602050305030304" pitchFamily="18" charset="0"/>
              </a:rPr>
              <a:t>                 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effectLst/>
                <a:latin typeface="book antiqua" panose="02040602050305030304" pitchFamily="18" charset="0"/>
              </a:rPr>
              <a:t>In every wood and field has breathed life into </a:t>
            </a:r>
            <a:br>
              <a:rPr lang="en-US" sz="2000" dirty="0"/>
            </a:br>
            <a:r>
              <a:rPr lang="en-US" sz="2000" b="1" dirty="0">
                <a:effectLst/>
                <a:latin typeface="book antiqua" panose="02040602050305030304" pitchFamily="18" charset="0"/>
              </a:rPr>
              <a:t>The </a:t>
            </a:r>
            <a:r>
              <a:rPr lang="en-US" sz="2000" b="1" dirty="0" err="1">
                <a:effectLst/>
                <a:latin typeface="book antiqua" panose="02040602050305030304" pitchFamily="18" charset="0"/>
              </a:rPr>
              <a:t>tendre</a:t>
            </a:r>
            <a:r>
              <a:rPr lang="en-US" sz="2000" b="1" dirty="0">
                <a:effectLst/>
                <a:latin typeface="book antiqua" panose="02040602050305030304" pitchFamily="18" charset="0"/>
              </a:rPr>
              <a:t> </a:t>
            </a:r>
            <a:r>
              <a:rPr lang="en-US" sz="2000" b="1" dirty="0" err="1">
                <a:effectLst/>
                <a:latin typeface="book antiqua" panose="02040602050305030304" pitchFamily="18" charset="0"/>
              </a:rPr>
              <a:t>croppes</a:t>
            </a:r>
            <a:r>
              <a:rPr lang="en-US" sz="2000" b="1" dirty="0">
                <a:effectLst/>
                <a:latin typeface="book antiqua" panose="02040602050305030304" pitchFamily="18" charset="0"/>
              </a:rPr>
              <a:t>, and the </a:t>
            </a:r>
            <a:r>
              <a:rPr lang="en-US" sz="2000" b="1" dirty="0" err="1">
                <a:effectLst/>
                <a:latin typeface="book antiqua" panose="02040602050305030304" pitchFamily="18" charset="0"/>
              </a:rPr>
              <a:t>yonge</a:t>
            </a:r>
            <a:r>
              <a:rPr lang="en-US" sz="2000" b="1" dirty="0">
                <a:effectLst/>
                <a:latin typeface="book antiqua" panose="02040602050305030304" pitchFamily="18" charset="0"/>
              </a:rPr>
              <a:t> </a:t>
            </a:r>
            <a:r>
              <a:rPr lang="en-US" sz="2000" b="1" dirty="0" err="1">
                <a:effectLst/>
                <a:latin typeface="book antiqua" panose="02040602050305030304" pitchFamily="18" charset="0"/>
              </a:rPr>
              <a:t>sonne</a:t>
            </a:r>
            <a:br>
              <a:rPr lang="en-US" sz="2000" dirty="0"/>
            </a:br>
            <a:r>
              <a:rPr lang="en-US" sz="2000" dirty="0">
                <a:effectLst/>
                <a:latin typeface="book antiqua" panose="02040602050305030304" pitchFamily="18" charset="0"/>
              </a:rPr>
              <a:t>                 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effectLst/>
                <a:latin typeface="book antiqua" panose="02040602050305030304" pitchFamily="18" charset="0"/>
              </a:rPr>
              <a:t>The tender new leaves, and the young sun</a:t>
            </a:r>
            <a:br>
              <a:rPr lang="en-US" sz="2000" dirty="0"/>
            </a:br>
            <a:r>
              <a:rPr lang="en-US" sz="2000" b="1" dirty="0">
                <a:effectLst/>
                <a:latin typeface="book antiqua" panose="02040602050305030304" pitchFamily="18" charset="0"/>
              </a:rPr>
              <a:t>Hath in the Ram his half </a:t>
            </a:r>
            <a:r>
              <a:rPr lang="en-US" sz="2000" b="1" dirty="0" err="1">
                <a:effectLst/>
                <a:latin typeface="book antiqua" panose="02040602050305030304" pitchFamily="18" charset="0"/>
              </a:rPr>
              <a:t>cours</a:t>
            </a:r>
            <a:r>
              <a:rPr lang="en-US" sz="2000" b="1" dirty="0">
                <a:effectLst/>
                <a:latin typeface="book antiqua" panose="02040602050305030304" pitchFamily="18" charset="0"/>
              </a:rPr>
              <a:t> </a:t>
            </a:r>
            <a:r>
              <a:rPr lang="en-US" sz="2000" b="1" dirty="0" err="1">
                <a:effectLst/>
                <a:latin typeface="book antiqua" panose="02040602050305030304" pitchFamily="18" charset="0"/>
              </a:rPr>
              <a:t>yronne</a:t>
            </a:r>
            <a:r>
              <a:rPr lang="en-US" sz="2000" b="1" dirty="0">
                <a:effectLst/>
                <a:latin typeface="book antiqua" panose="02040602050305030304" pitchFamily="18" charset="0"/>
              </a:rPr>
              <a:t>,</a:t>
            </a:r>
            <a:br>
              <a:rPr lang="en-US" sz="2000" dirty="0"/>
            </a:br>
            <a:r>
              <a:rPr lang="en-US" sz="2000" dirty="0">
                <a:effectLst/>
                <a:latin typeface="book antiqua" panose="02040602050305030304" pitchFamily="18" charset="0"/>
              </a:rPr>
              <a:t>                 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effectLst/>
                <a:latin typeface="book antiqua" panose="02040602050305030304" pitchFamily="18" charset="0"/>
              </a:rPr>
              <a:t>Has run half its course in Aries</a:t>
            </a:r>
            <a:r>
              <a:rPr lang="en-US" sz="2000" dirty="0">
                <a:effectLst/>
                <a:latin typeface="book antiqua" panose="02040602050305030304" pitchFamily="18" charset="0"/>
              </a:rPr>
              <a:t>,</a:t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68937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41160-BC0C-47B6-880B-460A2BAB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Canterbury Tales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F0B20-05DB-4AD0-91DD-054ED258E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05348"/>
            <a:ext cx="8229600" cy="4525963"/>
          </a:xfrm>
        </p:spPr>
        <p:txBody>
          <a:bodyPr/>
          <a:lstStyle/>
          <a:p>
            <a:r>
              <a:rPr lang="en-US" sz="2400" dirty="0"/>
              <a:t>Spelling – very different from modern use</a:t>
            </a:r>
          </a:p>
          <a:p>
            <a:pPr lvl="1"/>
            <a:r>
              <a:rPr lang="en-US" sz="2400" b="1" dirty="0" err="1">
                <a:effectLst/>
                <a:latin typeface="book antiqua" panose="02040602050305030304" pitchFamily="18" charset="0"/>
              </a:rPr>
              <a:t>shoures</a:t>
            </a:r>
            <a:r>
              <a:rPr lang="en-US" sz="2400" b="1" dirty="0">
                <a:effectLst/>
                <a:latin typeface="book antiqua" panose="02040602050305030304" pitchFamily="18" charset="0"/>
              </a:rPr>
              <a:t> = showers</a:t>
            </a:r>
          </a:p>
          <a:p>
            <a:pPr lvl="1"/>
            <a:r>
              <a:rPr lang="en-US" sz="2400" b="1" dirty="0" err="1">
                <a:effectLst/>
                <a:latin typeface="book antiqua" panose="02040602050305030304" pitchFamily="18" charset="0"/>
              </a:rPr>
              <a:t>soote</a:t>
            </a:r>
            <a:r>
              <a:rPr lang="en-US" sz="2400" b="1" dirty="0">
                <a:effectLst/>
                <a:latin typeface="book antiqua" panose="02040602050305030304" pitchFamily="18" charset="0"/>
              </a:rPr>
              <a:t> = sweet</a:t>
            </a:r>
          </a:p>
          <a:p>
            <a:pPr marL="514350" indent="-457200"/>
            <a:r>
              <a:rPr lang="en-US" sz="2400" dirty="0"/>
              <a:t>Acceptable grammar has changed also</a:t>
            </a:r>
          </a:p>
          <a:p>
            <a:pPr marL="914400" lvl="1" indent="-457200"/>
            <a:r>
              <a:rPr lang="en-US" sz="2000" b="1" dirty="0">
                <a:effectLst/>
              </a:rPr>
              <a:t>Your English teacher will fail you if you write</a:t>
            </a:r>
          </a:p>
          <a:p>
            <a:pPr marL="457200" lvl="1" indent="0" algn="ctr">
              <a:buNone/>
            </a:pPr>
            <a:r>
              <a:rPr lang="en-US" sz="2000" b="1" dirty="0" err="1">
                <a:effectLst/>
                <a:latin typeface="book antiqua" panose="02040602050305030304" pitchFamily="18" charset="0"/>
              </a:rPr>
              <a:t>Whan</a:t>
            </a:r>
            <a:r>
              <a:rPr lang="en-US" sz="2000" b="1" dirty="0">
                <a:effectLst/>
                <a:latin typeface="book antiqua" panose="02040602050305030304" pitchFamily="18" charset="0"/>
              </a:rPr>
              <a:t> that </a:t>
            </a:r>
            <a:r>
              <a:rPr lang="en-US" sz="2000" b="1" dirty="0" err="1">
                <a:effectLst/>
                <a:latin typeface="book antiqua" panose="02040602050305030304" pitchFamily="18" charset="0"/>
              </a:rPr>
              <a:t>Aprill</a:t>
            </a:r>
            <a:r>
              <a:rPr lang="en-US" sz="2000" b="1" dirty="0">
                <a:effectLst/>
                <a:latin typeface="book antiqua" panose="02040602050305030304" pitchFamily="18" charset="0"/>
              </a:rPr>
              <a:t> …</a:t>
            </a:r>
          </a:p>
          <a:p>
            <a:pPr marL="914400" lvl="1" indent="-457200"/>
            <a:r>
              <a:rPr lang="en-US" sz="2000" dirty="0"/>
              <a:t>instead of</a:t>
            </a:r>
          </a:p>
          <a:p>
            <a:pPr marL="457200" lvl="1" indent="0" algn="ctr">
              <a:buNone/>
            </a:pPr>
            <a:r>
              <a:rPr lang="en-US" sz="2000" b="1" dirty="0">
                <a:effectLst/>
                <a:latin typeface="book antiqua" panose="02040602050305030304" pitchFamily="18" charset="0"/>
              </a:rPr>
              <a:t>When April … 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C58CB01-23A6-47F3-A809-F3DAF38E4C45}"/>
              </a:ext>
            </a:extLst>
          </p:cNvPr>
          <p:cNvSpPr/>
          <p:nvPr/>
        </p:nvSpPr>
        <p:spPr>
          <a:xfrm>
            <a:off x="990600" y="4800600"/>
            <a:ext cx="8001000" cy="14478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are worried that this course is for English specialists ..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 worry .. This is just some background history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Chaucer will not appear in the exam!</a:t>
            </a:r>
          </a:p>
        </p:txBody>
      </p:sp>
    </p:spTree>
    <p:extLst>
      <p:ext uri="{BB962C8B-B14F-4D97-AF65-F5344CB8AC3E}">
        <p14:creationId xmlns:p14="http://schemas.microsoft.com/office/powerpoint/2010/main" val="2106547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41160-BC0C-47B6-880B-460A2BAB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Evolution of English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F0B20-05DB-4AD0-91DD-054ED258E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05348"/>
            <a:ext cx="8229600" cy="4525963"/>
          </a:xfrm>
        </p:spPr>
        <p:txBody>
          <a:bodyPr/>
          <a:lstStyle/>
          <a:p>
            <a:r>
              <a:rPr lang="en-US" sz="2400" dirty="0"/>
              <a:t>By about 1600, the language had (almost) stabilized</a:t>
            </a:r>
          </a:p>
          <a:p>
            <a:r>
              <a:rPr lang="en-US" sz="2400" b="1" dirty="0">
                <a:effectLst/>
              </a:rPr>
              <a:t>With a little difficulty, </a:t>
            </a:r>
            <a:br>
              <a:rPr lang="en-US" sz="2400" b="1" dirty="0">
                <a:effectLst/>
              </a:rPr>
            </a:br>
            <a:r>
              <a:rPr lang="en-US" sz="2400" b="1" dirty="0">
                <a:effectLst/>
              </a:rPr>
              <a:t>you can read texts from this time on</a:t>
            </a:r>
            <a:r>
              <a:rPr lang="en-US" sz="2000" b="1" dirty="0">
                <a:effectLst/>
              </a:rPr>
              <a:t> </a:t>
            </a:r>
          </a:p>
          <a:p>
            <a:r>
              <a:rPr lang="en-US" sz="2400" dirty="0"/>
              <a:t>A version of the Bible, </a:t>
            </a:r>
            <a:br>
              <a:rPr lang="en-US" sz="2400" dirty="0"/>
            </a:br>
            <a:r>
              <a:rPr lang="en-US" sz="2400" dirty="0"/>
              <a:t>the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King James Version</a:t>
            </a:r>
            <a:r>
              <a:rPr lang="en-US" sz="2400" dirty="0"/>
              <a:t> published in 1611</a:t>
            </a:r>
          </a:p>
          <a:p>
            <a:r>
              <a:rPr lang="en-US" sz="2400" dirty="0"/>
              <a:t>It is still in common use, </a:t>
            </a:r>
            <a:br>
              <a:rPr lang="en-US" sz="2400" dirty="0"/>
            </a:br>
            <a:r>
              <a:rPr lang="en-US" sz="2400" dirty="0"/>
              <a:t>if you go to a Christian church nearby, </a:t>
            </a:r>
          </a:p>
          <a:p>
            <a:r>
              <a:rPr lang="en-US" sz="2400" dirty="0"/>
              <a:t>It will probably be there</a:t>
            </a:r>
            <a:endParaRPr lang="en-US" sz="2400" b="1" dirty="0">
              <a:effectLst/>
            </a:endParaRPr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08603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59C05-FFA2-43B9-BB32-3F4CB15EE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Bible,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King James Version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1611 Genesis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BC403-3025-40EF-A914-F0817ABD1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95400"/>
            <a:ext cx="8534399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CLICK FOR MORE TRANSLATIONS of Genesis 1:19- And God set them in the firmament of the heaven to give light upon the earth,"/>
              </a:rPr>
              <a:t>1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God made two great lights; the greater light to rule the day, and the lesser light to rule the night: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made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stars also.</a:t>
            </a:r>
          </a:p>
          <a:p>
            <a:pPr marL="0" indent="0">
              <a:buNone/>
            </a:pP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CLICK FOR MORE TRANSLATIONS of Genesis 1:19- And God set them in the firmament of the heaven to give light upon the earth,"/>
              </a:rPr>
              <a:t>17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God set them in the firmament of the heaven to give light upon the earth, </a:t>
            </a:r>
          </a:p>
          <a:p>
            <a:pPr marL="0" indent="0">
              <a:buNone/>
            </a:pP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CLICK FOR MORE TRANSLATIONS of Genesis 1:19- And to rule over the day and over the night, and to divide the light from the darkness: and God saw that [it was] good."/>
              </a:rPr>
              <a:t>18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to rule over the day and over the night, and to divide the light from the darkness: and God saw that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was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good. </a:t>
            </a:r>
          </a:p>
          <a:p>
            <a:pPr marL="0" indent="0">
              <a:buNone/>
            </a:pP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CLICK FOR MORE TRANSLATIONS of Genesis 1:19- And the evening and the morning were the fourth day."/>
              </a:rPr>
              <a:t>19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evening and the morning were the fourth day.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CLICK FOR MORE TRANSLATIONS of Genesis 1:19- And God said, Let the waters bring forth abundantly the moving creature that hath life, and fowl [that] may fly above the earth in the open firmament of heaven."/>
              </a:rPr>
              <a:t>20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God said, Let the waters bring forth abundantly the moving creature that hath life, and fowl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fly above the earth in the open firmament of heaven. </a:t>
            </a:r>
          </a:p>
          <a:p>
            <a:pPr marL="0" indent="0">
              <a:buNone/>
            </a:pP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CLICK FOR MORE TRANSLATIONS of Genesis 1:19- And God created great whales, and every living creature that moveth, which the waters brought forth abundantly, after their kind, and every winged fowl after his kind: and God saw that [it was] good."/>
              </a:rPr>
              <a:t>21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God created great whales, and every living creature that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moveth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the waters brought forth abundantly, after their kind, and every winged fowl after his kind: and God saw that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was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good. </a:t>
            </a:r>
          </a:p>
          <a:p>
            <a:pPr marL="0" indent="0">
              <a:buNone/>
            </a:pP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CLICK FOR MORE TRANSLATIONS of Genesis 1:19- And God blessed them, saying, Be fruitful, and multiply, and fill the waters in the seas, and let fowl multiply in the earth."/>
              </a:rPr>
              <a:t>22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God blessed them, saying, Be fruitful, and multiply, and fill the waters in the seas, and let fowl multiply in the earth.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35025F9-A44E-4F17-8033-EBB092C45622}"/>
              </a:ext>
            </a:extLst>
          </p:cNvPr>
          <p:cNvSpPr/>
          <p:nvPr/>
        </p:nvSpPr>
        <p:spPr>
          <a:xfrm>
            <a:off x="2261418" y="3962402"/>
            <a:ext cx="990600" cy="457199"/>
          </a:xfrm>
          <a:prstGeom prst="roundRect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F42AF69-467E-4BBE-9E29-F7B2C71838FB}"/>
              </a:ext>
            </a:extLst>
          </p:cNvPr>
          <p:cNvGrpSpPr/>
          <p:nvPr/>
        </p:nvGrpSpPr>
        <p:grpSpPr>
          <a:xfrm>
            <a:off x="2993722" y="554858"/>
            <a:ext cx="5831487" cy="5443193"/>
            <a:chOff x="3175817" y="602634"/>
            <a:chExt cx="5831487" cy="5443193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D2DF194C-BCF6-455D-97C6-ADAC4E48C83B}"/>
                </a:ext>
              </a:extLst>
            </p:cNvPr>
            <p:cNvSpPr/>
            <p:nvPr/>
          </p:nvSpPr>
          <p:spPr>
            <a:xfrm>
              <a:off x="3252018" y="1981200"/>
              <a:ext cx="1371600" cy="457200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DCAB0ED4-B4F9-46F6-AAFB-D88A1BE96923}"/>
                </a:ext>
              </a:extLst>
            </p:cNvPr>
            <p:cNvSpPr/>
            <p:nvPr/>
          </p:nvSpPr>
          <p:spPr>
            <a:xfrm>
              <a:off x="5105400" y="4953000"/>
              <a:ext cx="1981200" cy="457199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08AF2D2B-AB1D-4224-9E9B-EB27CA9487A8}"/>
                </a:ext>
              </a:extLst>
            </p:cNvPr>
            <p:cNvSpPr/>
            <p:nvPr/>
          </p:nvSpPr>
          <p:spPr>
            <a:xfrm>
              <a:off x="4333567" y="5588628"/>
              <a:ext cx="990600" cy="457199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6D928ACA-47A9-4A6E-89E8-EA37A1FBAA7B}"/>
                </a:ext>
              </a:extLst>
            </p:cNvPr>
            <p:cNvCxnSpPr/>
            <p:nvPr/>
          </p:nvCxnSpPr>
          <p:spPr>
            <a:xfrm flipH="1">
              <a:off x="4333567" y="1345476"/>
              <a:ext cx="1381433" cy="619042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B35BE041-70C6-462A-968C-3ADBC1D94D8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75817" y="1328794"/>
              <a:ext cx="2716167" cy="2633608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AFF8D62E-2F61-43AA-BB86-75CC69514684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1328794"/>
              <a:ext cx="304800" cy="3624206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F04CCA48-07B6-489E-91E0-BD5D965931DA}"/>
                </a:ext>
              </a:extLst>
            </p:cNvPr>
            <p:cNvCxnSpPr>
              <a:cxnSpLocks/>
              <a:endCxn id="17" idx="0"/>
            </p:cNvCxnSpPr>
            <p:nvPr/>
          </p:nvCxnSpPr>
          <p:spPr>
            <a:xfrm flipH="1">
              <a:off x="4828867" y="1328794"/>
              <a:ext cx="1139318" cy="4259834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A521220-0263-467D-B8B7-9D046C14F5E8}"/>
                </a:ext>
              </a:extLst>
            </p:cNvPr>
            <p:cNvSpPr txBox="1"/>
            <p:nvPr/>
          </p:nvSpPr>
          <p:spPr>
            <a:xfrm>
              <a:off x="5267178" y="602634"/>
              <a:ext cx="3740126" cy="707886"/>
            </a:xfrm>
            <a:prstGeom prst="rect">
              <a:avLst/>
            </a:prstGeom>
            <a:solidFill>
              <a:srgbClr val="FFFF00"/>
            </a:solidFill>
            <a:ln w="5715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highlight>
                    <a:srgbClr val="FFFF00"/>
                  </a:highlight>
                </a:rPr>
                <a:t>Words in modern English, </a:t>
              </a:r>
            </a:p>
            <a:p>
              <a:r>
                <a:rPr lang="en-US" sz="2000" b="1" dirty="0">
                  <a:highlight>
                    <a:srgbClr val="FFFF00"/>
                  </a:highlight>
                </a:rPr>
                <a:t>but with slightly different use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47510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59C05-FFA2-43B9-BB32-3F4CB15EE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Bible,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King James Version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1611 Genesis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BC403-3025-40EF-A914-F0817ABD1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95400"/>
            <a:ext cx="8534399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CLICK FOR MORE TRANSLATIONS of Genesis 1:19- And God set them in the firmament of the heaven to give light upon the earth,"/>
              </a:rPr>
              <a:t>1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God made two great lights; the greater light to rule the day, and the lesser light to rule the night: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made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stars also.</a:t>
            </a:r>
          </a:p>
          <a:p>
            <a:pPr marL="0" indent="0">
              <a:buNone/>
            </a:pP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CLICK FOR MORE TRANSLATIONS of Genesis 1:19- And God set them in the firmament of the heaven to give light upon the earth,"/>
              </a:rPr>
              <a:t>17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God set them in the firmament of the heaven to give light upon the earth, </a:t>
            </a:r>
          </a:p>
          <a:p>
            <a:pPr marL="0" indent="0">
              <a:buNone/>
            </a:pP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CLICK FOR MORE TRANSLATIONS of Genesis 1:19- And to rule over the day and over the night, and to divide the light from the darkness: and God saw that [it was] good."/>
              </a:rPr>
              <a:t>18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to rule over the day and over the night, and to divide the light from the darkness: and God saw that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was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good. </a:t>
            </a:r>
          </a:p>
          <a:p>
            <a:pPr marL="0" indent="0">
              <a:buNone/>
            </a:pP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CLICK FOR MORE TRANSLATIONS of Genesis 1:19- And the evening and the morning were the fourth day."/>
              </a:rPr>
              <a:t>19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evening and the morning were the fourth day.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CLICK FOR MORE TRANSLATIONS of Genesis 1:19- And God said, Let the waters bring forth abundantly the moving creature that hath life, and fowl [that] may fly above the earth in the open firmament of heaven."/>
              </a:rPr>
              <a:t>20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God said, Let the waters bring forth abundantly the moving creature that hath life, and fowl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fly above the earth in the open firmament of heaven. </a:t>
            </a:r>
          </a:p>
          <a:p>
            <a:pPr marL="0" indent="0">
              <a:buNone/>
            </a:pP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CLICK FOR MORE TRANSLATIONS of Genesis 1:19- And God created great whales, and every living creature that moveth, which the waters brought forth abundantly, after their kind, and every winged fowl after his kind: and God saw that [it was] good."/>
              </a:rPr>
              <a:t>21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God created great whales, and every living creature that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moveth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the waters brought forth abundantly, after their kind, and every winged fowl after his kind: and God saw that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was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good. </a:t>
            </a:r>
          </a:p>
          <a:p>
            <a:pPr marL="0" indent="0">
              <a:buNone/>
            </a:pP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CLICK FOR MORE TRANSLATIONS of Genesis 1:19- And God blessed them, saying, Be fruitful, and multiply, and fill the waters in the seas, and let fowl multiply in the earth."/>
              </a:rPr>
              <a:t>22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God blessed them, saying, Be fruitful, and multiply, and fill the waters in the seas, and let fowl multiply in the earth.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D3D49EC-3B5C-4615-AA65-6E25702086D3}"/>
              </a:ext>
            </a:extLst>
          </p:cNvPr>
          <p:cNvSpPr/>
          <p:nvPr/>
        </p:nvSpPr>
        <p:spPr>
          <a:xfrm>
            <a:off x="3962399" y="3329781"/>
            <a:ext cx="1371600" cy="457200"/>
          </a:xfrm>
          <a:prstGeom prst="roundRect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F3F64F3-3DA6-4073-9404-4E1E23FDA153}"/>
              </a:ext>
            </a:extLst>
          </p:cNvPr>
          <p:cNvSpPr/>
          <p:nvPr/>
        </p:nvSpPr>
        <p:spPr>
          <a:xfrm>
            <a:off x="7239000" y="4648200"/>
            <a:ext cx="990600" cy="457199"/>
          </a:xfrm>
          <a:prstGeom prst="roundRect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119EBC0-6ADE-4D8E-B61D-3BDDBACAD884}"/>
              </a:ext>
            </a:extLst>
          </p:cNvPr>
          <p:cNvSpPr/>
          <p:nvPr/>
        </p:nvSpPr>
        <p:spPr>
          <a:xfrm>
            <a:off x="685800" y="3982067"/>
            <a:ext cx="990600" cy="457199"/>
          </a:xfrm>
          <a:prstGeom prst="roundRect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51BD748-DA1C-459F-9DB7-A9D2E3722397}"/>
              </a:ext>
            </a:extLst>
          </p:cNvPr>
          <p:cNvGrpSpPr/>
          <p:nvPr/>
        </p:nvGrpSpPr>
        <p:grpSpPr>
          <a:xfrm>
            <a:off x="1533440" y="1086621"/>
            <a:ext cx="7458159" cy="3561579"/>
            <a:chOff x="2337568" y="522869"/>
            <a:chExt cx="7458159" cy="3561579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85F4A8B7-73C4-4E59-A83B-8E755848F91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37568" y="1230755"/>
              <a:ext cx="3359003" cy="2187560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86E8994A-6978-4F0B-A8F8-68E0FAFFB8DE}"/>
                </a:ext>
              </a:extLst>
            </p:cNvPr>
            <p:cNvCxnSpPr>
              <a:cxnSpLocks/>
            </p:cNvCxnSpPr>
            <p:nvPr/>
          </p:nvCxnSpPr>
          <p:spPr>
            <a:xfrm>
              <a:off x="8125531" y="1230755"/>
              <a:ext cx="289157" cy="2853693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3F292AFA-2C3D-4649-BB51-0DB572F7D074}"/>
                </a:ext>
              </a:extLst>
            </p:cNvPr>
            <p:cNvSpPr txBox="1"/>
            <p:nvPr/>
          </p:nvSpPr>
          <p:spPr>
            <a:xfrm>
              <a:off x="5636960" y="522869"/>
              <a:ext cx="4158767" cy="707886"/>
            </a:xfrm>
            <a:prstGeom prst="rect">
              <a:avLst/>
            </a:prstGeom>
            <a:solidFill>
              <a:srgbClr val="FFFF00"/>
            </a:solidFill>
            <a:ln w="5715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highlight>
                    <a:srgbClr val="FFFF00"/>
                  </a:highlight>
                </a:rPr>
                <a:t>The ‘</a:t>
              </a:r>
              <a:r>
                <a:rPr lang="en-US" sz="2000" b="1" dirty="0" err="1">
                  <a:highlight>
                    <a:srgbClr val="FFFF00"/>
                  </a:highlight>
                </a:rPr>
                <a:t>th</a:t>
              </a:r>
              <a:r>
                <a:rPr lang="en-US" sz="2000" b="1" dirty="0">
                  <a:highlight>
                    <a:srgbClr val="FFFF00"/>
                  </a:highlight>
                </a:rPr>
                <a:t>’ ending has disappeared </a:t>
              </a:r>
              <a:br>
                <a:rPr lang="en-US" sz="2000" b="1" dirty="0">
                  <a:highlight>
                    <a:srgbClr val="FFFF00"/>
                  </a:highlight>
                </a:rPr>
              </a:br>
              <a:r>
                <a:rPr lang="en-US" sz="2000" b="1" dirty="0">
                  <a:highlight>
                    <a:srgbClr val="FFFF00"/>
                  </a:highlight>
                </a:rPr>
                <a:t>from modern use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283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A6AA0-4BEF-4F19-8CB3-53C8403FC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INtroduction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DABEB-7DFD-4E5D-BC52-A568A6DDEB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Academic Listening and Speaking</a:t>
            </a:r>
          </a:p>
        </p:txBody>
      </p:sp>
    </p:spTree>
    <p:extLst>
      <p:ext uri="{BB962C8B-B14F-4D97-AF65-F5344CB8AC3E}">
        <p14:creationId xmlns:p14="http://schemas.microsoft.com/office/powerpoint/2010/main" val="23020991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59C05-FFA2-43B9-BB32-3F4CB15EE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Bible,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King James Version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1611 Genesis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BC403-3025-40EF-A914-F0817ABD1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95400"/>
            <a:ext cx="8534399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CLICK FOR MORE TRANSLATIONS of Genesis 1:19- And God set them in the firmament of the heaven to give light upon the earth,"/>
              </a:rPr>
              <a:t>1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God made two great lights; the greater light to rule the day, and the lesser light to rule the night: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made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stars also.</a:t>
            </a:r>
          </a:p>
          <a:p>
            <a:pPr marL="0" indent="0">
              <a:buNone/>
            </a:pP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CLICK FOR MORE TRANSLATIONS of Genesis 1:19- And God set them in the firmament of the heaven to give light upon the earth,"/>
              </a:rPr>
              <a:t>17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God set them in the firmament of the heaven to give light upon the earth, </a:t>
            </a:r>
          </a:p>
          <a:p>
            <a:pPr marL="0" indent="0">
              <a:buNone/>
            </a:pP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CLICK FOR MORE TRANSLATIONS of Genesis 1:19- And to rule over the day and over the night, and to divide the light from the darkness: and God saw that [it was] good."/>
              </a:rPr>
              <a:t>18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to rule over the day and over the night, and to divide the light from the darkness: and God saw that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was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good. </a:t>
            </a:r>
          </a:p>
          <a:p>
            <a:pPr marL="0" indent="0">
              <a:buNone/>
            </a:pP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CLICK FOR MORE TRANSLATIONS of Genesis 1:19- And the evening and the morning were the fourth day."/>
              </a:rPr>
              <a:t>19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evening and the morning were the fourth day.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CLICK FOR MORE TRANSLATIONS of Genesis 1:19- And God said, Let the waters bring forth abundantly the moving creature that hath life, and fowl [that] may fly above the earth in the open firmament of heaven."/>
              </a:rPr>
              <a:t>20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God said, Let the waters bring forth abundantly the moving creature that hath life, and fowl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fly above the earth in the open firmament of heaven. </a:t>
            </a:r>
          </a:p>
          <a:p>
            <a:pPr marL="0" indent="0">
              <a:buNone/>
            </a:pP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CLICK FOR MORE TRANSLATIONS of Genesis 1:19- And God created great whales, and every living creature that moveth, which the waters brought forth abundantly, after their kind, and every winged fowl after his kind: and God saw that [it was] good."/>
              </a:rPr>
              <a:t>21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God created great whales, and every living creature that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moveth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the waters brought forth abundantly, after their kind, and every winged fowl after his kind: and God saw that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was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good. </a:t>
            </a:r>
          </a:p>
          <a:p>
            <a:pPr marL="0" indent="0">
              <a:buNone/>
            </a:pP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CLICK FOR MORE TRANSLATIONS of Genesis 1:19- And God blessed them, saying, Be fruitful, and multiply, and fill the waters in the seas, and let fowl multiply in the earth."/>
              </a:rPr>
              <a:t>22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God blessed them, saying, Be fruitful, and multiply, and fill the waters in the seas, and let fowl multiply in the earth.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D3D49EC-3B5C-4615-AA65-6E25702086D3}"/>
              </a:ext>
            </a:extLst>
          </p:cNvPr>
          <p:cNvSpPr/>
          <p:nvPr/>
        </p:nvSpPr>
        <p:spPr>
          <a:xfrm>
            <a:off x="3962399" y="3329781"/>
            <a:ext cx="1371600" cy="457200"/>
          </a:xfrm>
          <a:prstGeom prst="roundRect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51BD748-DA1C-459F-9DB7-A9D2E3722397}"/>
              </a:ext>
            </a:extLst>
          </p:cNvPr>
          <p:cNvGrpSpPr/>
          <p:nvPr/>
        </p:nvGrpSpPr>
        <p:grpSpPr>
          <a:xfrm>
            <a:off x="5105400" y="1086621"/>
            <a:ext cx="2847329" cy="2243160"/>
            <a:chOff x="5909528" y="522869"/>
            <a:chExt cx="2847329" cy="2243160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85F4A8B7-73C4-4E59-A83B-8E755848F91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09528" y="922979"/>
              <a:ext cx="1371600" cy="1843050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3F292AFA-2C3D-4649-BB51-0DB572F7D074}"/>
                </a:ext>
              </a:extLst>
            </p:cNvPr>
            <p:cNvSpPr txBox="1"/>
            <p:nvPr/>
          </p:nvSpPr>
          <p:spPr>
            <a:xfrm>
              <a:off x="6675838" y="522869"/>
              <a:ext cx="2081019" cy="400110"/>
            </a:xfrm>
            <a:prstGeom prst="rect">
              <a:avLst/>
            </a:prstGeom>
            <a:solidFill>
              <a:srgbClr val="FFFF00"/>
            </a:solidFill>
            <a:ln w="5715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highlight>
                    <a:srgbClr val="FFFF00"/>
                  </a:highlight>
                </a:rPr>
                <a:t>Unusual usage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7742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41160-BC0C-47B6-880B-460A2BAB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Evolution of English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F0B20-05DB-4AD0-91DD-054ED258E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05348"/>
            <a:ext cx="8229600" cy="4525963"/>
          </a:xfrm>
        </p:spPr>
        <p:txBody>
          <a:bodyPr/>
          <a:lstStyle/>
          <a:p>
            <a:r>
              <a:rPr lang="en-US" sz="2400" dirty="0"/>
              <a:t>Shakespeare, </a:t>
            </a:r>
            <a:br>
              <a:rPr lang="en-US" sz="2400" dirty="0"/>
            </a:br>
            <a:r>
              <a:rPr lang="en-US" sz="2400" dirty="0"/>
              <a:t>probably the most famous English writer, </a:t>
            </a:r>
            <a:br>
              <a:rPr lang="en-US" sz="2400" dirty="0"/>
            </a:br>
            <a:r>
              <a:rPr lang="en-US" sz="2400" dirty="0"/>
              <a:t>was writing his plays at this time also</a:t>
            </a:r>
            <a:endParaRPr lang="en-US" sz="2400" b="1" dirty="0">
              <a:effectLst/>
            </a:endParaRPr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698862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59C05-FFA2-43B9-BB32-3F4CB15EE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Shakespeare,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Hamlet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1609 Genesis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BC403-3025-40EF-A914-F0817ABD1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95400"/>
            <a:ext cx="8534399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be, or not to be, that is the question: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Whether 'tis nobler in the mind to suffer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slings and arrows of outrageous fortune,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 to take arms against a sea of troubles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by opposing end them. To die—to sleep,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 more; and by a sleep to say we end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heart-ache and the thousand natural shocks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That flesh is heir to: 'tis a consummation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Devoutly to be </a:t>
            </a:r>
            <a:r>
              <a:rPr lang="en-US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wish'd</a:t>
            </a: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To die, to sleep;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sleep, perchance to dream—ay, there's the rub: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in that sleep of death what dreams may come,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When we have shuffled off this mortal coil,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Must give us pause—there's the respect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52B6B5E-B5E4-4E31-96E2-B8C9813FBA70}"/>
              </a:ext>
            </a:extLst>
          </p:cNvPr>
          <p:cNvGrpSpPr/>
          <p:nvPr/>
        </p:nvGrpSpPr>
        <p:grpSpPr>
          <a:xfrm>
            <a:off x="609600" y="1651486"/>
            <a:ext cx="4648199" cy="4169877"/>
            <a:chOff x="609600" y="1651486"/>
            <a:chExt cx="4648199" cy="4169877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D2DF194C-BCF6-455D-97C6-ADAC4E48C83B}"/>
                </a:ext>
              </a:extLst>
            </p:cNvPr>
            <p:cNvSpPr/>
            <p:nvPr/>
          </p:nvSpPr>
          <p:spPr>
            <a:xfrm>
              <a:off x="609600" y="2014052"/>
              <a:ext cx="1371600" cy="457200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3D3D49EC-3B5C-4615-AA65-6E25702086D3}"/>
                </a:ext>
              </a:extLst>
            </p:cNvPr>
            <p:cNvSpPr/>
            <p:nvPr/>
          </p:nvSpPr>
          <p:spPr>
            <a:xfrm>
              <a:off x="1176184" y="1651486"/>
              <a:ext cx="1371600" cy="457200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235025F9-A44E-4F17-8033-EBB092C45622}"/>
                </a:ext>
              </a:extLst>
            </p:cNvPr>
            <p:cNvSpPr/>
            <p:nvPr/>
          </p:nvSpPr>
          <p:spPr>
            <a:xfrm>
              <a:off x="2558845" y="3829667"/>
              <a:ext cx="990600" cy="457199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1119EBC0-6ADE-4D8E-B61D-3BDDBACAD884}"/>
                </a:ext>
              </a:extLst>
            </p:cNvPr>
            <p:cNvSpPr/>
            <p:nvPr/>
          </p:nvSpPr>
          <p:spPr>
            <a:xfrm>
              <a:off x="974622" y="3829666"/>
              <a:ext cx="1508021" cy="457199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DCAB0ED4-B4F9-46F6-AAFB-D88A1BE96923}"/>
                </a:ext>
              </a:extLst>
            </p:cNvPr>
            <p:cNvSpPr/>
            <p:nvPr/>
          </p:nvSpPr>
          <p:spPr>
            <a:xfrm>
              <a:off x="1176184" y="4596914"/>
              <a:ext cx="1981200" cy="457199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08AF2D2B-AB1D-4224-9E9B-EB27CA9487A8}"/>
                </a:ext>
              </a:extLst>
            </p:cNvPr>
            <p:cNvSpPr/>
            <p:nvPr/>
          </p:nvSpPr>
          <p:spPr>
            <a:xfrm>
              <a:off x="1987342" y="5364164"/>
              <a:ext cx="3270457" cy="457199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0B52258-885A-488D-8B30-11CCA5F1D6E8}"/>
              </a:ext>
            </a:extLst>
          </p:cNvPr>
          <p:cNvSpPr txBox="1"/>
          <p:nvPr/>
        </p:nvSpPr>
        <p:spPr>
          <a:xfrm>
            <a:off x="5456983" y="992436"/>
            <a:ext cx="3563924" cy="163121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highlight>
                  <a:srgbClr val="FFFF00"/>
                </a:highlight>
              </a:rPr>
              <a:t>Contraction</a:t>
            </a:r>
          </a:p>
          <a:p>
            <a:r>
              <a:rPr lang="en-US" sz="2000" b="1" dirty="0">
                <a:solidFill>
                  <a:srgbClr val="0070C0"/>
                </a:solidFill>
                <a:highlight>
                  <a:srgbClr val="FFFF00"/>
                </a:highlight>
              </a:rPr>
              <a:t>‘tis = it is</a:t>
            </a:r>
          </a:p>
          <a:p>
            <a:r>
              <a:rPr lang="en-US" sz="2000" b="1" dirty="0">
                <a:highlight>
                  <a:srgbClr val="FFFF00"/>
                </a:highlight>
              </a:rPr>
              <a:t>Unusual now, and definitely</a:t>
            </a:r>
          </a:p>
          <a:p>
            <a:r>
              <a:rPr lang="en-US" sz="2000" b="1" dirty="0">
                <a:highlight>
                  <a:srgbClr val="FFFF00"/>
                </a:highlight>
              </a:rPr>
              <a:t>not acceptable </a:t>
            </a:r>
          </a:p>
          <a:p>
            <a:r>
              <a:rPr lang="en-US" sz="2000" b="1" dirty="0">
                <a:highlight>
                  <a:srgbClr val="FFFF00"/>
                </a:highlight>
              </a:rPr>
              <a:t>in technical writing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A6C096-4CD3-4396-9B68-1605C4866994}"/>
              </a:ext>
            </a:extLst>
          </p:cNvPr>
          <p:cNvSpPr txBox="1"/>
          <p:nvPr/>
        </p:nvSpPr>
        <p:spPr>
          <a:xfrm>
            <a:off x="6119336" y="2860170"/>
            <a:ext cx="2796063" cy="1938992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highlight>
                  <a:srgbClr val="FFFF00"/>
                </a:highlight>
              </a:rPr>
              <a:t>slings</a:t>
            </a:r>
          </a:p>
          <a:p>
            <a:r>
              <a:rPr lang="en-US" sz="2000" b="1" dirty="0">
                <a:solidFill>
                  <a:srgbClr val="0070C0"/>
                </a:solidFill>
                <a:highlight>
                  <a:srgbClr val="FFFF00"/>
                </a:highlight>
              </a:rPr>
              <a:t>flesh</a:t>
            </a:r>
          </a:p>
          <a:p>
            <a:r>
              <a:rPr lang="en-US" sz="2000" b="1" dirty="0">
                <a:solidFill>
                  <a:srgbClr val="0070C0"/>
                </a:solidFill>
                <a:highlight>
                  <a:srgbClr val="FFFF00"/>
                </a:highlight>
              </a:rPr>
              <a:t>heir</a:t>
            </a:r>
          </a:p>
          <a:p>
            <a:r>
              <a:rPr lang="en-US" sz="2000" b="1" dirty="0">
                <a:solidFill>
                  <a:srgbClr val="0070C0"/>
                </a:solidFill>
                <a:highlight>
                  <a:srgbClr val="FFFF00"/>
                </a:highlight>
              </a:rPr>
              <a:t>perchance</a:t>
            </a:r>
          </a:p>
          <a:p>
            <a:r>
              <a:rPr lang="en-US" sz="2000" b="1" dirty="0">
                <a:highlight>
                  <a:srgbClr val="FFFF00"/>
                </a:highlight>
              </a:rPr>
              <a:t>Modern English,</a:t>
            </a:r>
          </a:p>
          <a:p>
            <a:r>
              <a:rPr lang="en-US" sz="2000" b="1" dirty="0">
                <a:highlight>
                  <a:srgbClr val="FFFF00"/>
                </a:highlight>
              </a:rPr>
              <a:t>but usage varied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0E7E01-C0E8-42C9-B4F5-C2F6B0A02E72}"/>
              </a:ext>
            </a:extLst>
          </p:cNvPr>
          <p:cNvSpPr txBox="1"/>
          <p:nvPr/>
        </p:nvSpPr>
        <p:spPr>
          <a:xfrm>
            <a:off x="5966937" y="5203844"/>
            <a:ext cx="3024663" cy="1323439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i="1" dirty="0">
                <a:highlight>
                  <a:srgbClr val="FFFF00"/>
                </a:highlight>
              </a:rPr>
              <a:t>= died</a:t>
            </a:r>
          </a:p>
          <a:p>
            <a:r>
              <a:rPr lang="en-US" sz="2000" b="1" dirty="0"/>
              <a:t>Very famous …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Found often in modern writing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C2687DB-829A-40A1-9353-8CB062794FEB}"/>
              </a:ext>
            </a:extLst>
          </p:cNvPr>
          <p:cNvCxnSpPr/>
          <p:nvPr/>
        </p:nvCxnSpPr>
        <p:spPr>
          <a:xfrm flipH="1">
            <a:off x="5257799" y="5661043"/>
            <a:ext cx="685801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97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41160-BC0C-47B6-880B-460A2BAB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Evolution of English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F0B20-05DB-4AD0-91DD-054ED258E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05348"/>
            <a:ext cx="8229600" cy="4525963"/>
          </a:xfrm>
        </p:spPr>
        <p:txBody>
          <a:bodyPr/>
          <a:lstStyle/>
          <a:p>
            <a:r>
              <a:rPr lang="en-US" sz="2400" dirty="0"/>
              <a:t>Although understanding </a:t>
            </a:r>
            <a:r>
              <a:rPr lang="en-US" sz="2400" dirty="0">
                <a:solidFill>
                  <a:srgbClr val="FF0000"/>
                </a:solidFill>
              </a:rPr>
              <a:t>every word </a:t>
            </a:r>
            <a:r>
              <a:rPr lang="en-US" sz="2400" dirty="0"/>
              <a:t>in Shakespeare presents a challenge for high school students in Australia  + many other countries</a:t>
            </a:r>
          </a:p>
          <a:p>
            <a:r>
              <a:rPr lang="en-US" sz="2400" b="1" dirty="0">
                <a:effectLst/>
              </a:rPr>
              <a:t>About 95% is intelligible</a:t>
            </a:r>
          </a:p>
          <a:p>
            <a:r>
              <a:rPr lang="en-US" sz="2400" b="1" dirty="0">
                <a:effectLst/>
              </a:rPr>
              <a:t>Written English has evolved only slowly </a:t>
            </a:r>
            <a:r>
              <a:rPr lang="en-US" sz="2400" dirty="0"/>
              <a:t>since 1600</a:t>
            </a:r>
            <a:endParaRPr lang="en-US" sz="2400" b="1" dirty="0">
              <a:effectLst/>
            </a:endParaRPr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992120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59C05-FFA2-43B9-BB32-3F4CB15EE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Wilkie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Collins,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Moonstone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1868 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i="1" dirty="0"/>
              <a:t>First detective novel in English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BC403-3025-40EF-A914-F0817ABD1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95400"/>
            <a:ext cx="8534399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first part of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Robinson Crusoe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at page one hundred and twenty-nine, you will find it thus written: 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“Now I saw, though too late, the Folly of beginning a Work before we count the Cost, and before we judge rightly of our own Strength to go through with it.” 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yesterday, I opened my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Robinson Crusoe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that place. Only this morning (May twenty-first, eighteen hundred and fifty), came my lady’s nephew, Mr. Franklin Blake, and held a short conversation with me, as follows:— 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Betteredge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says Mr. Franklin, “I have been to the lawyer’s about some family matters; and, among other things, we have been talking of the loss of the Indian Diamond, in my aunt’s house in Yorkshire, two years since. Mr.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Bruff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thinks as I think, that the whole story ought, in the interests of truth, to be placed on record in writing—and the sooner the better.” 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perceiving his drift yet, and thinking it always desirable for the sake of peace and quietness to be on the lawyer’s side, I said I thought so too. Mr. Franklin went on.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4BA737-54AA-475E-808B-71FD61A17527}"/>
              </a:ext>
            </a:extLst>
          </p:cNvPr>
          <p:cNvSpPr txBox="1"/>
          <p:nvPr/>
        </p:nvSpPr>
        <p:spPr>
          <a:xfrm>
            <a:off x="5317826" y="874590"/>
            <a:ext cx="3445174" cy="1938992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highlight>
                  <a:srgbClr val="FFFF00"/>
                </a:highlight>
              </a:rPr>
              <a:t>By 1868,</a:t>
            </a:r>
          </a:p>
          <a:p>
            <a:r>
              <a:rPr lang="en-US" sz="2000" b="1" dirty="0">
                <a:highlight>
                  <a:srgbClr val="FFFF00"/>
                </a:highlight>
              </a:rPr>
              <a:t>spelling and grammar had </a:t>
            </a:r>
          </a:p>
          <a:p>
            <a:r>
              <a:rPr lang="en-US" sz="2000" b="1" dirty="0">
                <a:highlight>
                  <a:srgbClr val="FFFF00"/>
                </a:highlight>
              </a:rPr>
              <a:t>Stabilized.</a:t>
            </a:r>
          </a:p>
          <a:p>
            <a:r>
              <a:rPr lang="en-US" sz="2000" b="1" dirty="0">
                <a:highlight>
                  <a:srgbClr val="FFFF00"/>
                </a:highlight>
              </a:rPr>
              <a:t>I was expected to be able </a:t>
            </a:r>
          </a:p>
          <a:p>
            <a:r>
              <a:rPr lang="en-US" sz="2000" b="1" dirty="0">
                <a:highlight>
                  <a:srgbClr val="FFFF00"/>
                </a:highlight>
              </a:rPr>
              <a:t>to read this in school </a:t>
            </a:r>
          </a:p>
          <a:p>
            <a:r>
              <a:rPr lang="en-US" sz="2000" b="1" dirty="0">
                <a:highlight>
                  <a:srgbClr val="FFFF00"/>
                </a:highlight>
              </a:rPr>
              <a:t>when I was 13 years old.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D9DC170-B865-41FE-84A8-292697C25E42}"/>
              </a:ext>
            </a:extLst>
          </p:cNvPr>
          <p:cNvGrpSpPr/>
          <p:nvPr/>
        </p:nvGrpSpPr>
        <p:grpSpPr>
          <a:xfrm>
            <a:off x="304798" y="3853063"/>
            <a:ext cx="8363914" cy="2389110"/>
            <a:chOff x="304798" y="3853063"/>
            <a:chExt cx="8363914" cy="2389110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644EF053-EA66-4692-B64C-DD25EDD46E35}"/>
                </a:ext>
              </a:extLst>
            </p:cNvPr>
            <p:cNvSpPr/>
            <p:nvPr/>
          </p:nvSpPr>
          <p:spPr>
            <a:xfrm>
              <a:off x="304798" y="5784973"/>
              <a:ext cx="3200401" cy="457200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C3CD280-D071-42BE-B786-4CD4DBB0EA80}"/>
                </a:ext>
              </a:extLst>
            </p:cNvPr>
            <p:cNvSpPr txBox="1"/>
            <p:nvPr/>
          </p:nvSpPr>
          <p:spPr>
            <a:xfrm>
              <a:off x="4470127" y="3853063"/>
              <a:ext cx="4198585" cy="707886"/>
            </a:xfrm>
            <a:prstGeom prst="rect">
              <a:avLst/>
            </a:prstGeom>
            <a:solidFill>
              <a:srgbClr val="FFFF00"/>
            </a:solidFill>
            <a:ln w="5715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highlight>
                    <a:srgbClr val="FFFF00"/>
                  </a:highlight>
                </a:rPr>
                <a:t>Only one phrase here is ‘tricky’</a:t>
              </a:r>
            </a:p>
            <a:p>
              <a:r>
                <a:rPr lang="en-US" sz="2000" b="1" dirty="0">
                  <a:highlight>
                    <a:srgbClr val="FFFF00"/>
                  </a:highlight>
                </a:rPr>
                <a:t>But this expression is common ..</a:t>
              </a: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B946357A-DE5D-4DED-8910-6FCF6ECF2847}"/>
                </a:ext>
              </a:extLst>
            </p:cNvPr>
            <p:cNvCxnSpPr/>
            <p:nvPr/>
          </p:nvCxnSpPr>
          <p:spPr>
            <a:xfrm flipH="1">
              <a:off x="3352800" y="4572000"/>
              <a:ext cx="1524000" cy="1105825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604BA7DD-C8A0-4442-9D2D-542A44B19F57}"/>
              </a:ext>
            </a:extLst>
          </p:cNvPr>
          <p:cNvSpPr txBox="1"/>
          <p:nvPr/>
        </p:nvSpPr>
        <p:spPr>
          <a:xfrm>
            <a:off x="4648199" y="5467420"/>
            <a:ext cx="3560590" cy="70788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highlight>
                  <a:srgbClr val="FFFF00"/>
                </a:highlight>
              </a:rPr>
              <a:t>A challenge for you ..</a:t>
            </a:r>
          </a:p>
          <a:p>
            <a:r>
              <a:rPr lang="en-US" sz="2000" b="1" dirty="0">
                <a:highlight>
                  <a:srgbClr val="FFFF00"/>
                </a:highlight>
              </a:rPr>
              <a:t>Can anyone explain it now?</a:t>
            </a:r>
          </a:p>
        </p:txBody>
      </p:sp>
    </p:spTree>
    <p:extLst>
      <p:ext uri="{BB962C8B-B14F-4D97-AF65-F5344CB8AC3E}">
        <p14:creationId xmlns:p14="http://schemas.microsoft.com/office/powerpoint/2010/main" val="2307394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59C05-FFA2-43B9-BB32-3F4CB15EE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Wilkie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Collins,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Moonstone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1868 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i="1" dirty="0"/>
              <a:t>First detective novel in English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BC403-3025-40EF-A914-F0817ABD1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95400"/>
            <a:ext cx="8534399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first part of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Robinson Crusoe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at page one hundred and twenty-nine, you will find it thus written: 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“Now I saw, though too late, the Folly of beginning a Work before we count the Cost, and before we judge rightly of our own Strength to go through with it.” 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yesterday, I opened my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Robinson Crusoe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that place. Only this morning (May twenty-first, eighteen hundred and fifty), came my lady’s nephew, Mr. Franklin Blake, and held a short conversation with me, as follows:— 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Betteredge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says Mr. Franklin, “I have been to the lawyer’s about some family matters; and, among other things, we have been talking of the loss of the Indian Diamond, in my aunt’s house in Yorkshire, two years since. Mr.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Bruff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thinks as I think, that the whole story ought, in the interests of truth, to be placed on record in writing—and the sooner the better.” 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perceiving his drift yet, and thinking it always desirable for the sake of peace and quietness to be on the lawyer’s side, I said I thought so too. Mr. Franklin went on.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4BA7DD-C8A0-4442-9D2D-542A44B19F57}"/>
              </a:ext>
            </a:extLst>
          </p:cNvPr>
          <p:cNvSpPr txBox="1"/>
          <p:nvPr/>
        </p:nvSpPr>
        <p:spPr>
          <a:xfrm>
            <a:off x="4745736" y="580726"/>
            <a:ext cx="3560590" cy="70788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highlight>
                  <a:srgbClr val="FFFF00"/>
                </a:highlight>
              </a:rPr>
              <a:t>A challenge for you ..</a:t>
            </a:r>
          </a:p>
          <a:p>
            <a:r>
              <a:rPr lang="en-US" sz="2000" b="1" dirty="0">
                <a:highlight>
                  <a:srgbClr val="FFFF00"/>
                </a:highlight>
              </a:rPr>
              <a:t>Can anyone explain it now?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B4EEAC8-1CDB-41C6-8654-945BE8A50857}"/>
              </a:ext>
            </a:extLst>
          </p:cNvPr>
          <p:cNvSpPr/>
          <p:nvPr/>
        </p:nvSpPr>
        <p:spPr>
          <a:xfrm>
            <a:off x="76200" y="5821363"/>
            <a:ext cx="3352800" cy="457200"/>
          </a:xfrm>
          <a:prstGeom prst="roundRect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314718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41160-BC0C-47B6-880B-460A2BAB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Spelling 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F0B20-05DB-4AD0-91DD-054ED258E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05348"/>
            <a:ext cx="8229600" cy="4525963"/>
          </a:xfrm>
        </p:spPr>
        <p:txBody>
          <a:bodyPr/>
          <a:lstStyle/>
          <a:p>
            <a:r>
              <a:rPr lang="en-US" sz="2400" dirty="0"/>
              <a:t>On the other hand, </a:t>
            </a:r>
          </a:p>
          <a:p>
            <a:r>
              <a:rPr lang="en-US" sz="2400" dirty="0"/>
              <a:t>Although English and American professors of English will agree (mostly) on grammar issues</a:t>
            </a:r>
          </a:p>
          <a:p>
            <a:r>
              <a:rPr lang="en-US" sz="2400" b="1" dirty="0">
                <a:effectLst/>
              </a:rPr>
              <a:t>‘Standard’ spelling remains a challenge</a:t>
            </a:r>
          </a:p>
          <a:p>
            <a:pPr lvl="1"/>
            <a:r>
              <a:rPr lang="en-US" sz="2000" b="1" dirty="0">
                <a:effectLst/>
              </a:rPr>
              <a:t>Here is one difference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4B5376F-D117-406D-8EDB-4772E78BD8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7024261"/>
              </p:ext>
            </p:extLst>
          </p:nvPr>
        </p:nvGraphicFramePr>
        <p:xfrm>
          <a:off x="1600200" y="3668329"/>
          <a:ext cx="4575778" cy="237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7889">
                  <a:extLst>
                    <a:ext uri="{9D8B030D-6E8A-4147-A177-3AD203B41FA5}">
                      <a16:colId xmlns:a16="http://schemas.microsoft.com/office/drawing/2014/main" val="3941951943"/>
                    </a:ext>
                  </a:extLst>
                </a:gridCol>
                <a:gridCol w="2287889">
                  <a:extLst>
                    <a:ext uri="{9D8B030D-6E8A-4147-A177-3AD203B41FA5}">
                      <a16:colId xmlns:a16="http://schemas.microsoft.com/office/drawing/2014/main" val="842399272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BRITISH</a:t>
                      </a:r>
                      <a:endParaRPr lang="en-US" sz="2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35" marR="4835" marT="4835" marB="0" anchor="ctr"/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</a:t>
                      </a:r>
                      <a:endParaRPr lang="en-US" sz="2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35" marR="4835" marT="4835" marB="0" anchor="ctr"/>
                </a:tc>
                <a:extLst>
                  <a:ext uri="{0D108BD9-81ED-4DB2-BD59-A6C34878D82A}">
                    <a16:rowId xmlns:a16="http://schemas.microsoft.com/office/drawing/2014/main" val="140802764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colour</a:t>
                      </a:r>
                      <a:endParaRPr lang="en-US" sz="2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35" marR="4835" marT="4835" marB="0" anchor="ctr"/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color</a:t>
                      </a:r>
                      <a:endParaRPr lang="en-US" sz="2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35" marR="4835" marT="4835" marB="0" anchor="ctr"/>
                </a:tc>
                <a:extLst>
                  <a:ext uri="{0D108BD9-81ED-4DB2-BD59-A6C34878D82A}">
                    <a16:rowId xmlns:a16="http://schemas.microsoft.com/office/drawing/2014/main" val="103328947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flavour</a:t>
                      </a:r>
                      <a:endParaRPr lang="en-US" sz="2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35" marR="4835" marT="4835" marB="0" anchor="ctr"/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flavor</a:t>
                      </a:r>
                      <a:endParaRPr lang="en-US" sz="2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35" marR="4835" marT="4835" marB="0" anchor="ctr"/>
                </a:tc>
                <a:extLst>
                  <a:ext uri="{0D108BD9-81ED-4DB2-BD59-A6C34878D82A}">
                    <a16:rowId xmlns:a16="http://schemas.microsoft.com/office/drawing/2014/main" val="151624663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humour</a:t>
                      </a:r>
                      <a:endParaRPr lang="en-US" sz="2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35" marR="4835" marT="4835" marB="0" anchor="ctr"/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humor</a:t>
                      </a:r>
                      <a:endParaRPr lang="en-US" sz="2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35" marR="4835" marT="4835" marB="0" anchor="ctr"/>
                </a:tc>
                <a:extLst>
                  <a:ext uri="{0D108BD9-81ED-4DB2-BD59-A6C34878D82A}">
                    <a16:rowId xmlns:a16="http://schemas.microsoft.com/office/drawing/2014/main" val="420080676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labour</a:t>
                      </a:r>
                      <a:endParaRPr lang="en-US" sz="2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35" marR="4835" marT="4835" marB="0" anchor="ctr"/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</a:t>
                      </a:r>
                      <a:endParaRPr lang="en-US" sz="2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35" marR="4835" marT="4835" marB="0" anchor="ctr"/>
                </a:tc>
                <a:extLst>
                  <a:ext uri="{0D108BD9-81ED-4DB2-BD59-A6C34878D82A}">
                    <a16:rowId xmlns:a16="http://schemas.microsoft.com/office/drawing/2014/main" val="71629690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neighbour</a:t>
                      </a:r>
                      <a:endParaRPr lang="en-US" sz="2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35" marR="4835" marT="4835" marB="0" anchor="ctr"/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neighbor</a:t>
                      </a:r>
                      <a:endParaRPr lang="en-US" sz="2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35" marR="4835" marT="4835" marB="0" anchor="ctr"/>
                </a:tc>
                <a:extLst>
                  <a:ext uri="{0D108BD9-81ED-4DB2-BD59-A6C34878D82A}">
                    <a16:rowId xmlns:a16="http://schemas.microsoft.com/office/drawing/2014/main" val="895686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42838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41160-BC0C-47B6-880B-460A2BABD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English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versus</a:t>
            </a:r>
            <a:r>
              <a:rPr lang="en-US" dirty="0"/>
              <a:t> American spelling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F0B20-05DB-4AD0-91DD-054ED258E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r>
              <a:rPr lang="en-US" sz="2400" dirty="0"/>
              <a:t>Unfortunately, when preparing documents and papers,</a:t>
            </a:r>
          </a:p>
          <a:p>
            <a:r>
              <a:rPr lang="en-US" sz="2400" b="1" dirty="0">
                <a:effectLst/>
              </a:rPr>
              <a:t>You do need to know the difference!</a:t>
            </a:r>
          </a:p>
          <a:p>
            <a:r>
              <a:rPr lang="en-US" sz="2400" b="1" dirty="0">
                <a:effectLst/>
              </a:rPr>
              <a:t>Scientific journals will </a:t>
            </a:r>
            <a:r>
              <a:rPr lang="en-US" sz="2400" dirty="0"/>
              <a:t>usually tell you</a:t>
            </a:r>
          </a:p>
          <a:p>
            <a:pPr lvl="1"/>
            <a:r>
              <a:rPr lang="en-US" sz="2000" b="1" dirty="0">
                <a:effectLst/>
              </a:rPr>
              <a:t>Read the in</a:t>
            </a:r>
            <a:r>
              <a:rPr lang="en-US" sz="2000" dirty="0"/>
              <a:t>structions for authors!!</a:t>
            </a:r>
            <a:endParaRPr lang="en-US" sz="2000" b="1" dirty="0">
              <a:effectLst/>
            </a:endParaRPr>
          </a:p>
          <a:p>
            <a:pPr lvl="1"/>
            <a:r>
              <a:rPr lang="en-US" sz="2000" b="1" dirty="0">
                <a:effectLst/>
              </a:rPr>
              <a:t>Some journals allow either, but insist on consistency,</a:t>
            </a:r>
          </a:p>
          <a:p>
            <a:pPr lvl="1">
              <a:buFont typeface="Arial" panose="020B0604020202020204" pitchFamily="34" charset="0"/>
              <a:buChar char=" 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</a:t>
            </a:r>
            <a:r>
              <a:rPr lang="en-US" sz="2000" dirty="0"/>
              <a:t> you must use English spellings everywhere!</a:t>
            </a:r>
            <a:endParaRPr lang="en-US" sz="2000" b="1" dirty="0">
              <a:effectLst/>
            </a:endParaRPr>
          </a:p>
          <a:p>
            <a:r>
              <a:rPr lang="en-US" sz="2400" dirty="0"/>
              <a:t>Otherwise, work out the target ..</a:t>
            </a:r>
          </a:p>
          <a:p>
            <a:pPr lvl="1"/>
            <a:r>
              <a:rPr lang="en-US" sz="2000" dirty="0"/>
              <a:t>English (UK, Australia,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2000" dirty="0"/>
              <a:t>) or Americans ?</a:t>
            </a:r>
          </a:p>
          <a:p>
            <a:pPr lvl="1"/>
            <a:r>
              <a:rPr lang="en-US" sz="2000" dirty="0"/>
              <a:t>Europeans are generally flexible</a:t>
            </a:r>
          </a:p>
          <a:p>
            <a:r>
              <a:rPr lang="en-US" sz="2400" dirty="0">
                <a:solidFill>
                  <a:srgbClr val="FF0000"/>
                </a:solidFill>
              </a:rPr>
              <a:t>Use a spell checker!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You should use one anyway!!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English spelling is NOT regular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E34DA3-0789-4917-A5B4-E23E4C39B2DD}"/>
              </a:ext>
            </a:extLst>
          </p:cNvPr>
          <p:cNvSpPr txBox="1"/>
          <p:nvPr/>
        </p:nvSpPr>
        <p:spPr>
          <a:xfrm>
            <a:off x="5691889" y="5257800"/>
            <a:ext cx="2690111" cy="1323439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Most spell checkers can be set to English or American spellings</a:t>
            </a:r>
          </a:p>
        </p:txBody>
      </p:sp>
    </p:spTree>
    <p:extLst>
      <p:ext uri="{BB962C8B-B14F-4D97-AF65-F5344CB8AC3E}">
        <p14:creationId xmlns:p14="http://schemas.microsoft.com/office/powerpoint/2010/main" val="5060506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41160-BC0C-47B6-880B-460A2BAB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English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versus</a:t>
            </a:r>
            <a:r>
              <a:rPr lang="en-US" dirty="0"/>
              <a:t> American spelling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F0B20-05DB-4AD0-91DD-054ED258E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05348"/>
            <a:ext cx="8229600" cy="4525963"/>
          </a:xfrm>
        </p:spPr>
        <p:txBody>
          <a:bodyPr/>
          <a:lstStyle/>
          <a:p>
            <a:r>
              <a:rPr lang="en-US" sz="2400" dirty="0"/>
              <a:t>Some more examples</a:t>
            </a:r>
            <a:endParaRPr lang="en-US" sz="2000" b="1" dirty="0">
              <a:effectLst/>
            </a:endParaRPr>
          </a:p>
          <a:p>
            <a:pPr marL="457200" lvl="1" indent="0">
              <a:buNone/>
            </a:pPr>
            <a:endParaRPr lang="en-US" sz="20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4B5376F-D117-406D-8EDB-4772E78BD8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7957936"/>
              </p:ext>
            </p:extLst>
          </p:nvPr>
        </p:nvGraphicFramePr>
        <p:xfrm>
          <a:off x="1527048" y="1845000"/>
          <a:ext cx="5867400" cy="158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3700">
                  <a:extLst>
                    <a:ext uri="{9D8B030D-6E8A-4147-A177-3AD203B41FA5}">
                      <a16:colId xmlns:a16="http://schemas.microsoft.com/office/drawing/2014/main" val="3941951943"/>
                    </a:ext>
                  </a:extLst>
                </a:gridCol>
                <a:gridCol w="2933700">
                  <a:extLst>
                    <a:ext uri="{9D8B030D-6E8A-4147-A177-3AD203B41FA5}">
                      <a16:colId xmlns:a16="http://schemas.microsoft.com/office/drawing/2014/main" val="842399272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l"/>
                      <a:r>
                        <a:rPr lang="en-US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BRITISH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0802764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apologize </a:t>
                      </a:r>
                      <a:r>
                        <a:rPr lang="en-US" sz="20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apologise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0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Apologize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3328947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organize </a:t>
                      </a:r>
                      <a:r>
                        <a:rPr lang="en-US" sz="20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organise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0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1624663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recognize </a:t>
                      </a:r>
                      <a:r>
                        <a:rPr lang="en-US" sz="20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recognise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Recognize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0080676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D31AF7B-B97C-49F1-A28E-E374ED1889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3621830"/>
              </p:ext>
            </p:extLst>
          </p:nvPr>
        </p:nvGraphicFramePr>
        <p:xfrm>
          <a:off x="1514856" y="3668329"/>
          <a:ext cx="5867400" cy="1235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3700">
                  <a:extLst>
                    <a:ext uri="{9D8B030D-6E8A-4147-A177-3AD203B41FA5}">
                      <a16:colId xmlns:a16="http://schemas.microsoft.com/office/drawing/2014/main" val="3941951943"/>
                    </a:ext>
                  </a:extLst>
                </a:gridCol>
                <a:gridCol w="2933700">
                  <a:extLst>
                    <a:ext uri="{9D8B030D-6E8A-4147-A177-3AD203B41FA5}">
                      <a16:colId xmlns:a16="http://schemas.microsoft.com/office/drawing/2014/main" val="842399272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r>
                        <a:rPr lang="en-US" sz="20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analyse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analyze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3328947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en-US" sz="20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breathalyse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0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breathalyze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16246631"/>
                  </a:ext>
                </a:extLst>
              </a:tr>
              <a:tr h="443761">
                <a:tc>
                  <a:txBody>
                    <a:bodyPr/>
                    <a:lstStyle/>
                    <a:p>
                      <a:r>
                        <a:rPr lang="en-US" sz="20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paralyse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paralyze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0080676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9B7D078-1362-412A-8FC3-1880DF7B5D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8229953"/>
              </p:ext>
            </p:extLst>
          </p:nvPr>
        </p:nvGraphicFramePr>
        <p:xfrm>
          <a:off x="1514856" y="5143419"/>
          <a:ext cx="5867400" cy="1235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3700">
                  <a:extLst>
                    <a:ext uri="{9D8B030D-6E8A-4147-A177-3AD203B41FA5}">
                      <a16:colId xmlns:a16="http://schemas.microsoft.com/office/drawing/2014/main" val="3941951943"/>
                    </a:ext>
                  </a:extLst>
                </a:gridCol>
                <a:gridCol w="2933700">
                  <a:extLst>
                    <a:ext uri="{9D8B030D-6E8A-4147-A177-3AD203B41FA5}">
                      <a16:colId xmlns:a16="http://schemas.microsoft.com/office/drawing/2014/main" val="842399272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r>
                        <a:rPr lang="en-US" sz="2000" b="1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travel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000" b="1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travel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3328947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en-US" sz="2000" b="1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travelled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000" b="1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traveled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16246631"/>
                  </a:ext>
                </a:extLst>
              </a:tr>
              <a:tr h="443761">
                <a:tc>
                  <a:txBody>
                    <a:bodyPr/>
                    <a:lstStyle/>
                    <a:p>
                      <a:r>
                        <a:rPr lang="en-US" sz="2000" b="1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travelling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traveling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00806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0959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41160-BC0C-47B6-880B-460A2BAB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English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versus</a:t>
            </a:r>
            <a:r>
              <a:rPr lang="en-US" dirty="0"/>
              <a:t> American spelling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F0B20-05DB-4AD0-91DD-054ED258E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96302"/>
            <a:ext cx="8229600" cy="4525963"/>
          </a:xfrm>
        </p:spPr>
        <p:txBody>
          <a:bodyPr/>
          <a:lstStyle/>
          <a:p>
            <a:r>
              <a:rPr lang="en-US" sz="2400" dirty="0"/>
              <a:t>These are harder</a:t>
            </a:r>
          </a:p>
          <a:p>
            <a:endParaRPr lang="en-US" sz="2400" b="1" dirty="0">
              <a:effectLst/>
            </a:endParaRPr>
          </a:p>
          <a:p>
            <a:endParaRPr lang="en-US" sz="2400" dirty="0"/>
          </a:p>
          <a:p>
            <a:endParaRPr lang="en-US" sz="2400" b="1" dirty="0">
              <a:effectLst/>
            </a:endParaRPr>
          </a:p>
          <a:p>
            <a:endParaRPr lang="en-US" sz="2400" dirty="0"/>
          </a:p>
          <a:p>
            <a:r>
              <a:rPr lang="en-US" sz="2400" dirty="0"/>
              <a:t>W</a:t>
            </a:r>
            <a:r>
              <a:rPr lang="en-US" sz="2400" b="1" dirty="0">
                <a:effectLst/>
              </a:rPr>
              <a:t>ords derived from Greek or Latin words that are best written in English with the </a:t>
            </a:r>
            <a:r>
              <a:rPr lang="en-US" sz="2400" b="1" dirty="0">
                <a:solidFill>
                  <a:srgbClr val="FF0000"/>
                </a:solidFill>
                <a:effectLst/>
              </a:rPr>
              <a:t>ae</a:t>
            </a:r>
            <a:r>
              <a:rPr lang="en-US" sz="2400" b="1" dirty="0">
                <a:effectLst/>
              </a:rPr>
              <a:t> or </a:t>
            </a:r>
            <a:r>
              <a:rPr lang="en-US" sz="2400" b="1" dirty="0" err="1">
                <a:solidFill>
                  <a:srgbClr val="FF0000"/>
                </a:solidFill>
                <a:effectLst/>
              </a:rPr>
              <a:t>oe</a:t>
            </a:r>
            <a:r>
              <a:rPr lang="en-US" sz="2400" b="1" dirty="0">
                <a:effectLst/>
              </a:rPr>
              <a:t> diphthongs</a:t>
            </a:r>
          </a:p>
          <a:p>
            <a:pPr lvl="1"/>
            <a:r>
              <a:rPr lang="en-US" sz="2000" dirty="0"/>
              <a:t>Americans tend to be lazier and substitute ‘e’</a:t>
            </a:r>
          </a:p>
          <a:p>
            <a:pPr lvl="1"/>
            <a:r>
              <a:rPr lang="en-US" sz="2000" b="1" dirty="0">
                <a:effectLst/>
              </a:rPr>
              <a:t>If your word processor allows, you can use </a:t>
            </a:r>
            <a:r>
              <a:rPr lang="en-US" sz="2800" b="1" dirty="0">
                <a:effectLst/>
              </a:rPr>
              <a:t>æ </a:t>
            </a:r>
            <a:r>
              <a:rPr lang="en-US" sz="2000" b="1" dirty="0">
                <a:effectLst/>
              </a:rPr>
              <a:t>or</a:t>
            </a:r>
            <a:r>
              <a:rPr lang="en-US" sz="2800" b="1" dirty="0">
                <a:effectLst/>
              </a:rPr>
              <a:t> </a:t>
            </a:r>
            <a:r>
              <a:rPr lang="en-US" sz="2800" dirty="0"/>
              <a:t>œ</a:t>
            </a:r>
            <a:endParaRPr lang="en-US" sz="2800" b="1" dirty="0">
              <a:effectLst/>
            </a:endParaRPr>
          </a:p>
          <a:p>
            <a:pPr lvl="1"/>
            <a:r>
              <a:rPr lang="en-US" sz="2000" dirty="0"/>
              <a:t>These words have diphthongs in the original language, </a:t>
            </a:r>
          </a:p>
          <a:p>
            <a:pPr lvl="1">
              <a:buFont typeface="Arial" panose="020B0604020202020204" pitchFamily="34" charset="0"/>
              <a:buChar char=" "/>
            </a:pPr>
            <a:r>
              <a:rPr lang="en-US" sz="20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οἶστρος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/>
              <a:t>in Greek</a:t>
            </a:r>
            <a:endParaRPr lang="en-US" sz="2800" b="1" dirty="0">
              <a:effectLst/>
            </a:endParaRPr>
          </a:p>
          <a:p>
            <a:pPr marL="457200" lvl="1" indent="0">
              <a:buNone/>
            </a:pPr>
            <a:endParaRPr lang="en-US" sz="20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4B5376F-D117-406D-8EDB-4772E78BD8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8182195"/>
              </p:ext>
            </p:extLst>
          </p:nvPr>
        </p:nvGraphicFramePr>
        <p:xfrm>
          <a:off x="1219200" y="1964665"/>
          <a:ext cx="5867400" cy="158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3700">
                  <a:extLst>
                    <a:ext uri="{9D8B030D-6E8A-4147-A177-3AD203B41FA5}">
                      <a16:colId xmlns:a16="http://schemas.microsoft.com/office/drawing/2014/main" val="3941951943"/>
                    </a:ext>
                  </a:extLst>
                </a:gridCol>
                <a:gridCol w="2933700">
                  <a:extLst>
                    <a:ext uri="{9D8B030D-6E8A-4147-A177-3AD203B41FA5}">
                      <a16:colId xmlns:a16="http://schemas.microsoft.com/office/drawing/2014/main" val="842399272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l"/>
                      <a:r>
                        <a:rPr lang="en-US" sz="2000" b="1">
                          <a:effectLst/>
                        </a:rPr>
                        <a:t>BRITISH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>
                          <a:effectLst/>
                        </a:rPr>
                        <a:t>US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0802764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en-US" sz="2000" b="1" dirty="0" err="1"/>
                        <a:t>leuk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</a:rPr>
                        <a:t>ae</a:t>
                      </a:r>
                      <a:r>
                        <a:rPr lang="en-US" sz="2000" b="1" dirty="0" err="1"/>
                        <a:t>mia</a:t>
                      </a:r>
                      <a:endParaRPr lang="en-US" sz="20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000" b="1"/>
                        <a:t>leukemia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3328947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en-US" sz="2000" b="1" dirty="0" err="1"/>
                        <a:t>man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</a:rPr>
                        <a:t>oe</a:t>
                      </a:r>
                      <a:r>
                        <a:rPr lang="en-US" sz="2000" b="1" dirty="0" err="1"/>
                        <a:t>uvre</a:t>
                      </a:r>
                      <a:endParaRPr lang="en-US" sz="20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000" b="1"/>
                        <a:t>maneuver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1624663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solidFill>
                            <a:srgbClr val="FF0000"/>
                          </a:solidFill>
                        </a:rPr>
                        <a:t>oe</a:t>
                      </a:r>
                      <a:r>
                        <a:rPr lang="en-US" sz="2000" b="1" dirty="0" err="1"/>
                        <a:t>strogen</a:t>
                      </a:r>
                      <a:endParaRPr lang="en-US" sz="20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estrogen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00806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918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Aims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371600"/>
            <a:ext cx="8229600" cy="4525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Focus on academic and technical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Listening and speaking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Preparation for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Technical meetings as engineers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Clients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Technical experts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Conferences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Technology updates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Presenting your research to other engineers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Technical reports and papers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New projects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Research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41160-BC0C-47B6-880B-460A2BABD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1044"/>
            <a:ext cx="8229600" cy="1143000"/>
          </a:xfrm>
        </p:spPr>
        <p:txBody>
          <a:bodyPr/>
          <a:lstStyle/>
          <a:p>
            <a:r>
              <a:rPr lang="en-US" dirty="0"/>
              <a:t>English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versus</a:t>
            </a:r>
            <a:r>
              <a:rPr lang="en-US" dirty="0"/>
              <a:t> American spelling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F0B20-05DB-4AD0-91DD-054ED258E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104" y="1219660"/>
            <a:ext cx="8458200" cy="4525963"/>
          </a:xfrm>
        </p:spPr>
        <p:txBody>
          <a:bodyPr/>
          <a:lstStyle/>
          <a:p>
            <a:r>
              <a:rPr lang="en-US" sz="2400" dirty="0"/>
              <a:t>Some more examples</a:t>
            </a:r>
          </a:p>
          <a:p>
            <a:endParaRPr lang="en-US" sz="2400" b="1" dirty="0">
              <a:effectLst/>
            </a:endParaRPr>
          </a:p>
          <a:p>
            <a:endParaRPr lang="en-US" sz="2400" dirty="0"/>
          </a:p>
          <a:p>
            <a:endParaRPr lang="en-US" sz="2400" b="1" dirty="0">
              <a:effectLst/>
            </a:endParaRPr>
          </a:p>
          <a:p>
            <a:endParaRPr lang="en-US" sz="2400" dirty="0"/>
          </a:p>
          <a:p>
            <a:r>
              <a:rPr lang="en-US" sz="2000" dirty="0"/>
              <a:t>The original language is not consistent,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br>
              <a:rPr lang="en-US" sz="2000" dirty="0"/>
            </a:br>
            <a:r>
              <a:rPr lang="en-US" sz="2000" dirty="0"/>
              <a:t>French is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defense </a:t>
            </a:r>
            <a:r>
              <a:rPr lang="en-US" sz="2000" dirty="0"/>
              <a:t>or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licence</a:t>
            </a:r>
            <a:endParaRPr lang="en-US" sz="2000" b="1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group, English usage follows the original language (with the unsounded ‘</a:t>
            </a:r>
            <a:r>
              <a:rPr lang="en-US" sz="2000" dirty="0" err="1">
                <a:solidFill>
                  <a:srgbClr val="FF0000"/>
                </a:solidFill>
              </a:rPr>
              <a:t>ue</a:t>
            </a:r>
            <a:r>
              <a:rPr lang="en-US" sz="2000" dirty="0"/>
              <a:t>’ matching the ‘</a:t>
            </a:r>
            <a:r>
              <a:rPr lang="en-US" sz="2000" dirty="0" err="1"/>
              <a:t>os</a:t>
            </a:r>
            <a:r>
              <a:rPr lang="en-US" sz="2000" dirty="0"/>
              <a:t>’ in the original Greek) but Americans are generally lazier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4B5376F-D117-406D-8EDB-4772E78BD8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2499886"/>
              </p:ext>
            </p:extLst>
          </p:nvPr>
        </p:nvGraphicFramePr>
        <p:xfrm>
          <a:off x="1371600" y="1845000"/>
          <a:ext cx="5867400" cy="158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3700">
                  <a:extLst>
                    <a:ext uri="{9D8B030D-6E8A-4147-A177-3AD203B41FA5}">
                      <a16:colId xmlns:a16="http://schemas.microsoft.com/office/drawing/2014/main" val="3941951943"/>
                    </a:ext>
                  </a:extLst>
                </a:gridCol>
                <a:gridCol w="2933700">
                  <a:extLst>
                    <a:ext uri="{9D8B030D-6E8A-4147-A177-3AD203B41FA5}">
                      <a16:colId xmlns:a16="http://schemas.microsoft.com/office/drawing/2014/main" val="842399272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BRITISH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0802764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en-US" sz="20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defence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0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defense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3328947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en-US" sz="20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0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license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1624663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offense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0080676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D31AF7B-B97C-49F1-A28E-E374ED1889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0271301"/>
              </p:ext>
            </p:extLst>
          </p:nvPr>
        </p:nvGraphicFramePr>
        <p:xfrm>
          <a:off x="1371600" y="4419600"/>
          <a:ext cx="5867400" cy="1246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3700">
                  <a:extLst>
                    <a:ext uri="{9D8B030D-6E8A-4147-A177-3AD203B41FA5}">
                      <a16:colId xmlns:a16="http://schemas.microsoft.com/office/drawing/2014/main" val="3941951943"/>
                    </a:ext>
                  </a:extLst>
                </a:gridCol>
                <a:gridCol w="2933700">
                  <a:extLst>
                    <a:ext uri="{9D8B030D-6E8A-4147-A177-3AD203B41FA5}">
                      <a16:colId xmlns:a16="http://schemas.microsoft.com/office/drawing/2014/main" val="842399272"/>
                    </a:ext>
                  </a:extLst>
                </a:gridCol>
              </a:tblGrid>
              <a:tr h="406729">
                <a:tc>
                  <a:txBody>
                    <a:bodyPr/>
                    <a:lstStyle/>
                    <a:p>
                      <a:r>
                        <a:rPr lang="en-US" sz="20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analogue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analog </a:t>
                      </a:r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analogue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3328947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en-US" sz="20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catalogue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catalog </a:t>
                      </a:r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catalogue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16246631"/>
                  </a:ext>
                </a:extLst>
              </a:tr>
              <a:tr h="443761">
                <a:tc>
                  <a:txBody>
                    <a:bodyPr/>
                    <a:lstStyle/>
                    <a:p>
                      <a:r>
                        <a:rPr lang="en-US" sz="20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dialogue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dialog </a:t>
                      </a:r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dialogue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00806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3083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A6AA0-4BEF-4F19-8CB3-53C8403FC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495800"/>
            <a:ext cx="7772400" cy="1362075"/>
          </a:xfrm>
        </p:spPr>
        <p:txBody>
          <a:bodyPr/>
          <a:lstStyle/>
          <a:p>
            <a:r>
              <a:rPr lang="en-US" dirty="0" err="1"/>
              <a:t>PRONUNCiation</a:t>
            </a:r>
            <a:r>
              <a:rPr lang="en-US" dirty="0"/>
              <a:t> ……………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DABEB-7DFD-4E5D-BC52-A568A6DDEB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 the other hand</a:t>
            </a:r>
          </a:p>
        </p:txBody>
      </p:sp>
    </p:spTree>
    <p:extLst>
      <p:ext uri="{BB962C8B-B14F-4D97-AF65-F5344CB8AC3E}">
        <p14:creationId xmlns:p14="http://schemas.microsoft.com/office/powerpoint/2010/main" val="8910385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41160-BC0C-47B6-880B-460A2BABD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Pronunciation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F0B20-05DB-4AD0-91DD-054ED258E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r>
              <a:rPr lang="en-US" sz="2400" dirty="0"/>
              <a:t>Varies widely!!</a:t>
            </a:r>
          </a:p>
          <a:p>
            <a:r>
              <a:rPr lang="en-US" sz="2400" dirty="0"/>
              <a:t>Even ‘native’ speakers have very different backgrounds</a:t>
            </a:r>
          </a:p>
          <a:p>
            <a:r>
              <a:rPr lang="en-US" sz="2400" dirty="0"/>
              <a:t>We can start with the ‘Queen’s English’ ..</a:t>
            </a:r>
          </a:p>
          <a:p>
            <a:r>
              <a:rPr lang="en-US" sz="2400" dirty="0"/>
              <a:t>Queen Elizabeth II - Christmas message</a:t>
            </a:r>
          </a:p>
          <a:p>
            <a:r>
              <a:rPr lang="en-US" sz="2000" dirty="0">
                <a:hlinkClick r:id="rId2"/>
              </a:rPr>
              <a:t>https://www.youtube.com/watch?v=pyb-7TwS8J4</a:t>
            </a:r>
            <a:endParaRPr lang="en-US" sz="2000" dirty="0"/>
          </a:p>
          <a:p>
            <a:r>
              <a:rPr lang="en-US" sz="2000" dirty="0"/>
              <a:t>US president - clips</a:t>
            </a:r>
          </a:p>
          <a:p>
            <a:r>
              <a:rPr lang="en-US" sz="2000" dirty="0">
                <a:hlinkClick r:id="rId3"/>
              </a:rPr>
              <a:t>https://www.youtube.com/watch?v=6DbhTwahqPg</a:t>
            </a:r>
            <a:endParaRPr lang="en-US" sz="2000" dirty="0"/>
          </a:p>
          <a:p>
            <a:r>
              <a:rPr lang="en-US" sz="2000" dirty="0"/>
              <a:t>Winston Churchill, UK prime minister during World War II</a:t>
            </a:r>
          </a:p>
          <a:p>
            <a:r>
              <a:rPr lang="en-US" sz="2000" dirty="0">
                <a:hlinkClick r:id="rId4"/>
              </a:rPr>
              <a:t>https://www.youtube.com/watch?v=MkTw3_PmKtc</a:t>
            </a:r>
            <a:endParaRPr lang="en-US" sz="2000" dirty="0"/>
          </a:p>
          <a:p>
            <a:r>
              <a:rPr lang="en-US" sz="2000" dirty="0"/>
              <a:t>Martin Luther King – anti segregationist</a:t>
            </a:r>
          </a:p>
          <a:p>
            <a:r>
              <a:rPr lang="en-US" sz="2000" dirty="0">
                <a:hlinkClick r:id="rId5"/>
              </a:rPr>
              <a:t>https://www.youtube.com/watch?v=vP4iY1TtS3s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907097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41160-BC0C-47B6-880B-460A2BABD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Pronunciation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F0B20-05DB-4AD0-91DD-054ED258E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r>
              <a:rPr lang="en-US" sz="2400" dirty="0"/>
              <a:t>These were all great orators</a:t>
            </a:r>
          </a:p>
          <a:p>
            <a:r>
              <a:rPr lang="en-US" sz="2400" dirty="0"/>
              <a:t>They speak clearly and slowly</a:t>
            </a:r>
          </a:p>
          <a:p>
            <a:r>
              <a:rPr lang="en-US" sz="2400" dirty="0"/>
              <a:t>Although their pronunciation varies,</a:t>
            </a:r>
            <a:br>
              <a:rPr lang="en-US" sz="2400" dirty="0"/>
            </a:br>
            <a:r>
              <a:rPr lang="en-US" sz="2400" dirty="0"/>
              <a:t>we can follow them …</a:t>
            </a:r>
          </a:p>
          <a:p>
            <a:r>
              <a:rPr lang="en-US" sz="2400" dirty="0"/>
              <a:t>You can model your speech on any one of them!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715811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Why can’t the English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371600"/>
            <a:ext cx="8229600" cy="4525963"/>
          </a:xfrm>
        </p:spPr>
        <p:txBody>
          <a:bodyPr rtlCol="0">
            <a:normAutofit lnSpcReduction="10000"/>
          </a:bodyPr>
          <a:lstStyle/>
          <a:p>
            <a:pPr marL="0" indent="0">
              <a:buNone/>
            </a:pPr>
            <a:r>
              <a:rPr lang="en-US" sz="2000" dirty="0">
                <a:effectLst/>
                <a:hlinkClick r:id="rId2"/>
              </a:rPr>
              <a:t>https://www.youtube.com/watch?v=EAYUuspQ6BY</a:t>
            </a:r>
            <a:endParaRPr lang="en-US" sz="2000" dirty="0">
              <a:effectLst/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>
                <a:effectLst/>
              </a:rPr>
              <a:t>This song is one of the first arias (songs) in the musical,</a:t>
            </a:r>
            <a:br>
              <a:rPr lang="en-US" sz="2000" dirty="0">
                <a:effectLst/>
              </a:rPr>
            </a:br>
            <a:r>
              <a:rPr lang="en-US" sz="20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“My Fair Lady” </a:t>
            </a:r>
            <a:r>
              <a:rPr lang="en-US" sz="2000" dirty="0">
                <a:effectLst/>
              </a:rPr>
              <a:t>by Lerner and Loewe, 1964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Based on an earlier play by George Bernard Shaw,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“Pygmalion”, 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1913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In the story, a flower seller, Eliza Doolittle, </a:t>
            </a:r>
          </a:p>
        </p:txBody>
      </p:sp>
    </p:spTree>
    <p:extLst>
      <p:ext uri="{BB962C8B-B14F-4D97-AF65-F5344CB8AC3E}">
        <p14:creationId xmlns:p14="http://schemas.microsoft.com/office/powerpoint/2010/main" val="6474112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Why can’t the English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371600"/>
            <a:ext cx="8229600" cy="4525963"/>
          </a:xfrm>
        </p:spPr>
        <p:txBody>
          <a:bodyPr rtlCol="0">
            <a:normAutofit lnSpcReduction="10000"/>
          </a:bodyPr>
          <a:lstStyle/>
          <a:p>
            <a:pPr marL="0" indent="0">
              <a:buNone/>
            </a:pPr>
            <a:r>
              <a:rPr lang="en-US" sz="2000" dirty="0">
                <a:effectLst/>
              </a:rPr>
              <a:t>Lyrics “Why can’t the English?” 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                              from “My Fair Lady”, Lerner and Loewe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Eliza:</a:t>
            </a:r>
            <a:r>
              <a:rPr lang="en-US" sz="2000" dirty="0">
                <a:effectLst/>
              </a:rPr>
              <a:t>     </a:t>
            </a:r>
            <a:r>
              <a:rPr lang="en-US" sz="2000" dirty="0" err="1">
                <a:effectLst/>
              </a:rPr>
              <a:t>Aoo-ooo-ouw</a:t>
            </a:r>
            <a:r>
              <a:rPr lang="en-US" sz="2000" dirty="0">
                <a:effectLst/>
              </a:rPr>
              <a:t>!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Higgins:</a:t>
            </a:r>
            <a:r>
              <a:rPr lang="en-US" sz="2000" dirty="0">
                <a:effectLst/>
              </a:rPr>
              <a:t> Look at her, a prisoner of the gutters!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              Condemned by every syllable she utters!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              By rights, she should be taken out and hung,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              For the cold-blooded murder of the English tongue!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Eliza:      </a:t>
            </a:r>
            <a:r>
              <a:rPr lang="en-US" sz="2000" dirty="0" err="1">
                <a:effectLst/>
              </a:rPr>
              <a:t>Aaaaoouw</a:t>
            </a:r>
            <a:r>
              <a:rPr lang="en-US" sz="2000" dirty="0">
                <a:effectLst/>
              </a:rPr>
              <a:t>!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Eliza:      </a:t>
            </a:r>
            <a:r>
              <a:rPr lang="en-US" sz="2000" dirty="0" err="1">
                <a:effectLst/>
              </a:rPr>
              <a:t>Aaaouw</a:t>
            </a:r>
            <a:r>
              <a:rPr lang="en-US" sz="2000" dirty="0">
                <a:effectLst/>
              </a:rPr>
              <a:t>-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Higgins:</a:t>
            </a:r>
            <a:r>
              <a:rPr lang="en-US" sz="2000" dirty="0">
                <a:effectLst/>
              </a:rPr>
              <a:t> Heavens what a sound.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              This is what the British population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               Calls an elementary education.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Pickering: </a:t>
            </a:r>
            <a:r>
              <a:rPr lang="en-US" sz="2000" dirty="0">
                <a:effectLst/>
              </a:rPr>
              <a:t>Come sir, I think you've picked a poor example-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Higgins:</a:t>
            </a:r>
            <a:r>
              <a:rPr lang="en-US" sz="2000" dirty="0">
                <a:effectLst/>
              </a:rPr>
              <a:t> Did I? Hear them down in Soho square, 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              dropping aitches everywhere,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              Speaking English any way they like!</a:t>
            </a:r>
            <a:br>
              <a:rPr lang="en-US" sz="1600" dirty="0">
                <a:effectLst/>
              </a:rPr>
            </a:b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434591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D423F0C-06D3-4EBD-9FE5-F4091104EF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223627"/>
              </p:ext>
            </p:extLst>
          </p:nvPr>
        </p:nvGraphicFramePr>
        <p:xfrm>
          <a:off x="854177" y="1335888"/>
          <a:ext cx="7696200" cy="484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0038">
                  <a:extLst>
                    <a:ext uri="{9D8B030D-6E8A-4147-A177-3AD203B41FA5}">
                      <a16:colId xmlns:a16="http://schemas.microsoft.com/office/drawing/2014/main" val="3283902489"/>
                    </a:ext>
                  </a:extLst>
                </a:gridCol>
                <a:gridCol w="6216162">
                  <a:extLst>
                    <a:ext uri="{9D8B030D-6E8A-4147-A177-3AD203B41FA5}">
                      <a16:colId xmlns:a16="http://schemas.microsoft.com/office/drawing/2014/main" val="3348331288"/>
                    </a:ext>
                  </a:extLst>
                </a:gridCol>
              </a:tblGrid>
              <a:tr h="148862">
                <a:tc gridSpan="2">
                  <a:txBody>
                    <a:bodyPr/>
                    <a:lstStyle/>
                    <a:p>
                      <a:r>
                        <a:rPr lang="en-US" dirty="0"/>
                        <a:t>Scene: Outside a theatre in London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21722"/>
                  </a:ext>
                </a:extLst>
              </a:tr>
              <a:tr h="377462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Eliza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effectLst/>
                        </a:rPr>
                        <a:t>Aoo-ooo-ouw</a:t>
                      </a:r>
                      <a:r>
                        <a:rPr lang="en-US" sz="1800" dirty="0">
                          <a:effectLst/>
                        </a:rPr>
                        <a:t>!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256673"/>
                  </a:ext>
                </a:extLst>
              </a:tr>
              <a:tr h="1226276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Higgins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Look at her, a prisoner of the gutters!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Condemned by every syllable she utters!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By rights, she should be taken out and hung,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For the cold-blooded murder of the English tongue!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53935"/>
                  </a:ext>
                </a:extLst>
              </a:tr>
              <a:tr h="65151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Eliza:           </a:t>
                      </a:r>
                      <a:endParaRPr lang="en-US" sz="1800" dirty="0">
                        <a:effectLst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>
                          <a:effectLst/>
                        </a:rPr>
                        <a:t>Aaaaoouw</a:t>
                      </a:r>
                      <a:r>
                        <a:rPr lang="en-US" sz="1800" dirty="0">
                          <a:effectLst/>
                        </a:rPr>
                        <a:t>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>
                          <a:effectLst/>
                        </a:rPr>
                        <a:t>Aaaouw</a:t>
                      </a:r>
                      <a:r>
                        <a:rPr lang="en-US" sz="1800" dirty="0">
                          <a:effectLst/>
                        </a:rPr>
                        <a:t>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310202"/>
                  </a:ext>
                </a:extLst>
              </a:tr>
              <a:tr h="9199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Higgins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Heavens what a sound.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This is what the British population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Calls an elementary education.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8567"/>
                  </a:ext>
                </a:extLst>
              </a:tr>
              <a:tr h="3774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Pickering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Come sir, I think you've picked a poor example-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635593"/>
                  </a:ext>
                </a:extLst>
              </a:tr>
              <a:tr h="9307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Higgins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Did I? Hear them down in Soho square, 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dropping aitches everywhere,</a:t>
                      </a:r>
                    </a:p>
                    <a:p>
                      <a:r>
                        <a:rPr lang="en-US" sz="1800" dirty="0">
                          <a:effectLst/>
                        </a:rPr>
                        <a:t>Speaking English any way they like!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7578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B8A8150-CE2F-4D7D-9EF4-A868C6059C8E}"/>
              </a:ext>
            </a:extLst>
          </p:cNvPr>
          <p:cNvSpPr txBox="1"/>
          <p:nvPr/>
        </p:nvSpPr>
        <p:spPr>
          <a:xfrm>
            <a:off x="816077" y="152400"/>
            <a:ext cx="77724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“Why can’t the English?” </a:t>
            </a:r>
            <a:r>
              <a:rPr lang="en-US" sz="2000" b="1" dirty="0">
                <a:effectLst/>
              </a:rPr>
              <a:t>from “My Fair Lady”, </a:t>
            </a:r>
          </a:p>
          <a:p>
            <a:r>
              <a:rPr lang="en-US" sz="2000" b="1" dirty="0"/>
              <a:t>                                                </a:t>
            </a:r>
            <a:r>
              <a:rPr lang="en-US" sz="2000" b="1" dirty="0">
                <a:effectLst/>
              </a:rPr>
              <a:t>Lerner and Loewe</a:t>
            </a: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Lyrics</a:t>
            </a:r>
            <a:endParaRPr lang="en-US" sz="20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233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D423F0C-06D3-4EBD-9FE5-F4091104EF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585019"/>
              </p:ext>
            </p:extLst>
          </p:nvPr>
        </p:nvGraphicFramePr>
        <p:xfrm>
          <a:off x="715911" y="1295401"/>
          <a:ext cx="7712177" cy="4715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015">
                  <a:extLst>
                    <a:ext uri="{9D8B030D-6E8A-4147-A177-3AD203B41FA5}">
                      <a16:colId xmlns:a16="http://schemas.microsoft.com/office/drawing/2014/main" val="3283902489"/>
                    </a:ext>
                  </a:extLst>
                </a:gridCol>
                <a:gridCol w="6216162">
                  <a:extLst>
                    <a:ext uri="{9D8B030D-6E8A-4147-A177-3AD203B41FA5}">
                      <a16:colId xmlns:a16="http://schemas.microsoft.com/office/drawing/2014/main" val="3348331288"/>
                    </a:ext>
                  </a:extLst>
                </a:gridCol>
              </a:tblGrid>
              <a:tr h="342551">
                <a:tc gridSpan="2">
                  <a:txBody>
                    <a:bodyPr/>
                    <a:lstStyle/>
                    <a:p>
                      <a:r>
                        <a:rPr lang="en-US" dirty="0"/>
                        <a:t>Scene: Outside a theatre in London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21722"/>
                  </a:ext>
                </a:extLst>
              </a:tr>
              <a:tr h="342551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Eliza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effectLst/>
                        </a:rPr>
                        <a:t>Aoo-ooo-ouw</a:t>
                      </a:r>
                      <a:r>
                        <a:rPr lang="en-US" sz="1800" dirty="0">
                          <a:effectLst/>
                        </a:rPr>
                        <a:t>!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256673"/>
                  </a:ext>
                </a:extLst>
              </a:tr>
              <a:tr h="366359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Higgins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dirty="0">
                          <a:effectLst/>
                        </a:rPr>
                        <a:t>Uh, You, sir, did you go to school?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53935"/>
                  </a:ext>
                </a:extLst>
              </a:tr>
              <a:tr h="34255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Bystander        </a:t>
                      </a:r>
                      <a:endParaRPr lang="en-US" sz="18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dirty="0">
                          <a:effectLst/>
                        </a:rPr>
                        <a:t>What d'you tike me for, a fool?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310202"/>
                  </a:ext>
                </a:extLst>
              </a:tr>
              <a:tr h="16271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Higgins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dirty="0">
                          <a:effectLst/>
                        </a:rPr>
                        <a:t>Well, no one taught him 'take', not 'tike',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Hear a Yorkshireman, or worse,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Hear a Cornishman converse-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I'd rather hear a choir singing flat.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Chickens cackling in a barn,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Just like this one-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8567"/>
                  </a:ext>
                </a:extLst>
              </a:tr>
              <a:tr h="3425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Eliza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effectLst/>
                        </a:rPr>
                        <a:t>Garn</a:t>
                      </a:r>
                      <a:r>
                        <a:rPr lang="en-US" sz="1800" dirty="0">
                          <a:effectLst/>
                        </a:rPr>
                        <a:t>!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635593"/>
                  </a:ext>
                </a:extLst>
              </a:tr>
              <a:tr h="3491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Higgins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effectLst/>
                        </a:rPr>
                        <a:t>Garn</a:t>
                      </a:r>
                      <a:r>
                        <a:rPr lang="en-US" sz="1800" dirty="0">
                          <a:effectLst/>
                        </a:rPr>
                        <a:t>...- I ask you sir, what sort of word is that?…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75780"/>
                  </a:ext>
                </a:extLst>
              </a:tr>
              <a:tr h="7829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Pickering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I beg your pardon!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21995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B8A8150-CE2F-4D7D-9EF4-A868C6059C8E}"/>
              </a:ext>
            </a:extLst>
          </p:cNvPr>
          <p:cNvSpPr txBox="1"/>
          <p:nvPr/>
        </p:nvSpPr>
        <p:spPr>
          <a:xfrm>
            <a:off x="816077" y="152400"/>
            <a:ext cx="7772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“Why can’t the English?” </a:t>
            </a:r>
            <a:r>
              <a:rPr lang="en-US" sz="2000" b="1" dirty="0">
                <a:effectLst/>
              </a:rPr>
              <a:t>from “My Fair Lady”, </a:t>
            </a:r>
          </a:p>
          <a:p>
            <a:r>
              <a:rPr lang="en-US" sz="2000" b="1" dirty="0"/>
              <a:t>                                                </a:t>
            </a:r>
            <a:endParaRPr lang="en-US" sz="2000" b="1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997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D423F0C-06D3-4EBD-9FE5-F4091104EF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047666"/>
              </p:ext>
            </p:extLst>
          </p:nvPr>
        </p:nvGraphicFramePr>
        <p:xfrm>
          <a:off x="640632" y="990600"/>
          <a:ext cx="8123289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089">
                  <a:extLst>
                    <a:ext uri="{9D8B030D-6E8A-4147-A177-3AD203B41FA5}">
                      <a16:colId xmlns:a16="http://schemas.microsoft.com/office/drawing/2014/main" val="3283902489"/>
                    </a:ext>
                  </a:extLst>
                </a:gridCol>
                <a:gridCol w="6934200">
                  <a:extLst>
                    <a:ext uri="{9D8B030D-6E8A-4147-A177-3AD203B41FA5}">
                      <a16:colId xmlns:a16="http://schemas.microsoft.com/office/drawing/2014/main" val="3348331288"/>
                    </a:ext>
                  </a:extLst>
                </a:gridCol>
              </a:tblGrid>
              <a:tr h="371959">
                <a:tc gridSpan="2">
                  <a:txBody>
                    <a:bodyPr/>
                    <a:lstStyle/>
                    <a:p>
                      <a:r>
                        <a:rPr lang="en-US" dirty="0"/>
                        <a:t>Scene: Outside a theatre in London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21722"/>
                  </a:ext>
                </a:extLst>
              </a:tr>
              <a:tr h="51144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Higgins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dirty="0">
                          <a:effectLst/>
                        </a:rPr>
                        <a:t>An Englishman's way of speaking absolutely classifies him-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The moment he talks he makes some other Englishman despise him!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One common language I'm afraid we'll never get.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Oh why can't the English learn to set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A good example to people whose English is painful to your ears?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The Scotch and the Irish leave you close to tears!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There even are places where English completely disappears-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Well, in America they haven't used it for years!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Why can't the English teach their children how to speak?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Norwegians learn Norwegian,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The Greeks are taught their Greek.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In France, every Frenchman knows his language from A to Z-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The French don't care what they do, actually,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As long as they pronounce it properly.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Arabians learn Arabian with the speed of summer lightning,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The Hebrews learn it backwards which is absolutely frightening!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Use proper English you're regarded as a freak,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Oh why can't the English learn to speak!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85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B8A8150-CE2F-4D7D-9EF4-A868C6059C8E}"/>
              </a:ext>
            </a:extLst>
          </p:cNvPr>
          <p:cNvSpPr txBox="1"/>
          <p:nvPr/>
        </p:nvSpPr>
        <p:spPr>
          <a:xfrm>
            <a:off x="816077" y="152400"/>
            <a:ext cx="7772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“Why can’t the English?” </a:t>
            </a:r>
            <a:r>
              <a:rPr lang="en-US" sz="2000" b="1" dirty="0">
                <a:effectLst/>
              </a:rPr>
              <a:t>from “My Fair Lady”, </a:t>
            </a:r>
          </a:p>
          <a:p>
            <a:r>
              <a:rPr lang="en-US" sz="2000" b="1" dirty="0"/>
              <a:t>                                                </a:t>
            </a:r>
            <a:endParaRPr lang="en-US" sz="2000" b="1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8654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AF71E-3BBE-476E-A15A-8CB07CDBF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give you a headache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ABFBD-50A9-4FE2-83D1-0DC6C15FE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Cockney – the dialect of London</a:t>
            </a:r>
          </a:p>
          <a:p>
            <a:pPr lvl="1"/>
            <a:r>
              <a:rPr lang="en-US" dirty="0"/>
              <a:t>Appears in many films and musicals </a:t>
            </a:r>
            <a:br>
              <a:rPr lang="en-US" dirty="0"/>
            </a:br>
            <a:r>
              <a:rPr lang="en-US" dirty="0"/>
              <a:t>(including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Fair Lady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hlinkClick r:id="rId2"/>
              </a:rPr>
              <a:t>https://www.youtube.com/watch?v=1WvIwkL8oLc</a:t>
            </a:r>
            <a:endParaRPr lang="en-US" dirty="0"/>
          </a:p>
          <a:p>
            <a:r>
              <a:rPr lang="en-US" dirty="0"/>
              <a:t>Almost English …</a:t>
            </a:r>
          </a:p>
          <a:p>
            <a:pPr lvl="1"/>
            <a:r>
              <a:rPr lang="en-US" dirty="0">
                <a:hlinkClick r:id="rId3"/>
              </a:rPr>
              <a:t>https://www.youtube.com/watch?v=U-1SPdgcgeA</a:t>
            </a:r>
            <a:endParaRPr lang="en-US" dirty="0"/>
          </a:p>
          <a:p>
            <a:pPr lvl="1"/>
            <a:r>
              <a:rPr lang="en-US" dirty="0"/>
              <a:t>https://www.youtube.com/watch?v=XQCHoKAq9xA</a:t>
            </a:r>
          </a:p>
        </p:txBody>
      </p:sp>
    </p:spTree>
    <p:extLst>
      <p:ext uri="{BB962C8B-B14F-4D97-AF65-F5344CB8AC3E}">
        <p14:creationId xmlns:p14="http://schemas.microsoft.com/office/powerpoint/2010/main" val="3222884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Assumptions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371600"/>
            <a:ext cx="8229600" cy="4525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Basic English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You can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Introduce yourself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Ask simple questions in English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Explain simple things in English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You understand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Basic English grammar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Sentence structure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Tenses – past, present, future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Basic vocabulary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Maybe 400 words?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75656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Assumptions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371600"/>
            <a:ext cx="8229600" cy="4525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Fluent?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Generally, you can conduct intelligent conversations with 1000-3000 words (in any language)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At about 400 words, </a:t>
            </a:r>
            <a:br>
              <a:rPr lang="en-US" sz="2400" dirty="0"/>
            </a:br>
            <a:r>
              <a:rPr lang="en-US" sz="2400" dirty="0"/>
              <a:t>you should be able to travel reasonably easy in an English speaking country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get off the plane in Sydney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get to your hotel by train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find something that you can eat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err="1"/>
              <a:t>MacDonalds</a:t>
            </a:r>
            <a:r>
              <a:rPr lang="en-US" sz="2000" dirty="0"/>
              <a:t> does not count .. And is a health hazard!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find how to go to the Zoo </a:t>
            </a:r>
            <a:br>
              <a:rPr lang="en-US" sz="2000" dirty="0"/>
            </a:br>
            <a:r>
              <a:rPr lang="en-US" sz="2000" dirty="0"/>
              <a:t>(highly recommended in Sydney </a:t>
            </a:r>
            <a:r>
              <a:rPr lang="en-US" sz="2000" dirty="0">
                <a:sym typeface="Wingdings" panose="05000000000000000000" pitchFamily="2" charset="2"/>
              </a:rPr>
              <a:t> )</a:t>
            </a:r>
            <a:endParaRPr lang="en-US" sz="20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85472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Assumptions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371600"/>
            <a:ext cx="8229600" cy="4525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If you can pass the test on the previous slide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You are in ‘good shape’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FF0000"/>
                </a:solidFill>
              </a:rPr>
              <a:t>IF</a:t>
            </a:r>
            <a:r>
              <a:rPr lang="en-US" sz="2400" dirty="0"/>
              <a:t> you stay awake in classes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You will add 1000+ words before you graduate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Including 300+ technical terms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Approaching the conversational fluency level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FF0000"/>
                </a:solidFill>
              </a:rPr>
              <a:t>Practice and be confident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On the ‘Introduce yourself’ sheet,</a:t>
            </a:r>
            <a:br>
              <a:rPr lang="en-US" sz="2400" dirty="0"/>
            </a:br>
            <a:r>
              <a:rPr lang="en-US" sz="2400" dirty="0"/>
              <a:t>estimate your fluency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Your benchmark is: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If I got off the plane in Sydney, would I manage </a:t>
            </a: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sz="2400" dirty="0"/>
              <a:t>easily | OK | with difficulty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10088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Your English is weak?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371600"/>
            <a:ext cx="8229600" cy="4525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Do not panic!!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FF0000"/>
                </a:solidFill>
              </a:rPr>
              <a:t>Practice and be confident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We can also arrange some additional sessions to help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One possibility …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Practice your English to teach </a:t>
            </a:r>
            <a:r>
              <a:rPr lang="th-TH" sz="2400" dirty="0"/>
              <a:t>ภาษาไทย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Several </a:t>
            </a:r>
            <a:r>
              <a:rPr lang="th-TH" sz="2400" dirty="0"/>
              <a:t>อาจารย์ฝรั่ง</a:t>
            </a:r>
            <a:r>
              <a:rPr lang="en-US" sz="2400" dirty="0"/>
              <a:t> need your help!!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40241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A6AA0-4BEF-4F19-8CB3-53C8403FC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495800"/>
            <a:ext cx="7772400" cy="1362075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DABEB-7DFD-4E5D-BC52-A568A6DDEB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Academic Listening and Speaking</a:t>
            </a:r>
          </a:p>
        </p:txBody>
      </p:sp>
    </p:spTree>
    <p:extLst>
      <p:ext uri="{BB962C8B-B14F-4D97-AF65-F5344CB8AC3E}">
        <p14:creationId xmlns:p14="http://schemas.microsoft.com/office/powerpoint/2010/main" val="1008839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English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371600"/>
            <a:ext cx="8229600" cy="4525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Now language for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science and engineering,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trade,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travel,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diplomacy,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….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Used as official language in … 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Can you name countries where English is the main language?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Official and majority language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One of the official languages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Commonly understood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37221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11218</TotalTime>
  <Words>3575</Words>
  <Application>Microsoft Office PowerPoint</Application>
  <PresentationFormat>On-screen Show (4:3)</PresentationFormat>
  <Paragraphs>414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book antiqua</vt:lpstr>
      <vt:lpstr>Calibri</vt:lpstr>
      <vt:lpstr>Times New Roman</vt:lpstr>
      <vt:lpstr>Office Theme</vt:lpstr>
      <vt:lpstr>Academic Listening and Speaking </vt:lpstr>
      <vt:lpstr>INtroduction</vt:lpstr>
      <vt:lpstr>Aims</vt:lpstr>
      <vt:lpstr>Assumptions</vt:lpstr>
      <vt:lpstr>Assumptions</vt:lpstr>
      <vt:lpstr>Assumptions</vt:lpstr>
      <vt:lpstr>Your English is weak?</vt:lpstr>
      <vt:lpstr>Background</vt:lpstr>
      <vt:lpstr>English</vt:lpstr>
      <vt:lpstr>Geography or Politics Test</vt:lpstr>
      <vt:lpstr>Geography or Politics Test</vt:lpstr>
      <vt:lpstr>A Standard Language?</vt:lpstr>
      <vt:lpstr>or A Living Language?</vt:lpstr>
      <vt:lpstr>A Living Language</vt:lpstr>
      <vt:lpstr>Chaucer, Canterbury Tales: 1387-1392 Prologue</vt:lpstr>
      <vt:lpstr>Canterbury Tales</vt:lpstr>
      <vt:lpstr>Evolution of English</vt:lpstr>
      <vt:lpstr>Bible, King James Version: 1611 Genesis</vt:lpstr>
      <vt:lpstr>Bible, King James Version: 1611 Genesis</vt:lpstr>
      <vt:lpstr>Bible, King James Version: 1611 Genesis</vt:lpstr>
      <vt:lpstr>Evolution of English</vt:lpstr>
      <vt:lpstr>Shakespeare, Hamlet: 1609 Genesis</vt:lpstr>
      <vt:lpstr>Evolution of English</vt:lpstr>
      <vt:lpstr>Wilkie Collins, The Moonstone: 1868  First detective novel in English</vt:lpstr>
      <vt:lpstr>Wilkie Collins, The Moonstone: 1868  First detective novel in English</vt:lpstr>
      <vt:lpstr>Spelling …..</vt:lpstr>
      <vt:lpstr>English versus American spelling</vt:lpstr>
      <vt:lpstr>English versus American spelling</vt:lpstr>
      <vt:lpstr>English versus American spelling</vt:lpstr>
      <vt:lpstr>English versus American spelling</vt:lpstr>
      <vt:lpstr>PRONUNCiation ……………</vt:lpstr>
      <vt:lpstr>Pronunciation</vt:lpstr>
      <vt:lpstr>Pronunciation</vt:lpstr>
      <vt:lpstr>Why can’t the English</vt:lpstr>
      <vt:lpstr>Why can’t the English</vt:lpstr>
      <vt:lpstr>PowerPoint Presentation</vt:lpstr>
      <vt:lpstr>PowerPoint Presentation</vt:lpstr>
      <vt:lpstr>PowerPoint Presentation</vt:lpstr>
      <vt:lpstr>Can give you a headache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English: Fewer is better!</dc:title>
  <dc:creator>Windows User</dc:creator>
  <cp:lastModifiedBy>Joihn Morris</cp:lastModifiedBy>
  <cp:revision>144</cp:revision>
  <cp:lastPrinted>2019-04-26T14:10:42Z</cp:lastPrinted>
  <dcterms:created xsi:type="dcterms:W3CDTF">2010-05-26T12:32:20Z</dcterms:created>
  <dcterms:modified xsi:type="dcterms:W3CDTF">2020-08-23T11:35:14Z</dcterms:modified>
</cp:coreProperties>
</file>