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429" r:id="rId3"/>
    <p:sldId id="432" r:id="rId4"/>
    <p:sldId id="433" r:id="rId5"/>
    <p:sldId id="434" r:id="rId6"/>
    <p:sldId id="435" r:id="rId7"/>
  </p:sldIdLst>
  <p:sldSz cx="9144000" cy="6858000" type="screen4x3"/>
  <p:notesSz cx="10021888" cy="68881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ihn Morris" initials="JM" lastIdx="1" clrIdx="0">
    <p:extLst>
      <p:ext uri="{19B8F6BF-5375-455C-9EA6-DF929625EA0E}">
        <p15:presenceInfo xmlns:p15="http://schemas.microsoft.com/office/powerpoint/2012/main" userId="108daa252187ac1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C161"/>
    <a:srgbClr val="0FDB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29" autoAdjust="0"/>
  </p:normalViewPr>
  <p:slideViewPr>
    <p:cSldViewPr>
      <p:cViewPr varScale="1">
        <p:scale>
          <a:sx n="86" d="100"/>
          <a:sy n="86" d="100"/>
        </p:scale>
        <p:origin x="108" y="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18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1013" y="4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3DE75F5-E422-46AF-AF6B-961C9C6AE33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4342818" cy="34560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D3654D-6D72-4B64-96A5-77E1E6490FB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676751" y="1"/>
            <a:ext cx="4342818" cy="34560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32E07596-B026-4A3B-918A-B954111AFDE5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25AE4F-1266-44DF-8F57-E731507C79C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42560"/>
            <a:ext cx="4342818" cy="345603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DF0A72-74B2-447A-87C3-A5A0ED17EB9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76751" y="6542560"/>
            <a:ext cx="4342818" cy="345603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ECB3E3D3-B86C-4028-A4F5-7331FC507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3475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42818" cy="34560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76751" y="1"/>
            <a:ext cx="4342818" cy="34560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674C5FA9-CA25-4187-A6DE-EBA02029F1EC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60750" y="860425"/>
            <a:ext cx="3100388" cy="2325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5" tIns="48312" rIns="96625" bIns="4831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02189" y="3314928"/>
            <a:ext cx="8017510" cy="2712215"/>
          </a:xfrm>
          <a:prstGeom prst="rect">
            <a:avLst/>
          </a:prstGeom>
        </p:spPr>
        <p:txBody>
          <a:bodyPr vert="horz" lIns="96625" tIns="48312" rIns="96625" bIns="4831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42560"/>
            <a:ext cx="4342818" cy="345603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76751" y="6542560"/>
            <a:ext cx="4342818" cy="345603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4BA97ADC-78D5-4456-9350-9B0129E5A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976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207A6-744D-401C-B253-C4CD6095C65C}" type="datetimeFigureOut">
              <a:rPr lang="en-US"/>
              <a:pPr>
                <a:defRPr/>
              </a:pPr>
              <a:t>11/4/2020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9FE72-565D-40AE-B1BC-8EFD1982CE46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7CABF-8A97-4F70-AD85-AFD2D9089468}" type="datetimeFigureOut">
              <a:rPr lang="en-US"/>
              <a:pPr>
                <a:defRPr/>
              </a:pPr>
              <a:t>11/4/2020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22FC37-C6E8-4F82-934D-8FF3C0D93DB2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FDEE3-C95B-4979-BFAF-3D9D9220D0D5}" type="datetimeFigureOut">
              <a:rPr lang="en-US"/>
              <a:pPr>
                <a:defRPr/>
              </a:pPr>
              <a:t>11/4/2020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C0A03-0646-4A3D-AD9A-F357CD0D8204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 b="1">
                <a:latin typeface="Arial" pitchFamily="34" charset="0"/>
                <a:cs typeface="Arial" pitchFamily="34" charset="0"/>
              </a:defRPr>
            </a:lvl1pPr>
            <a:lvl2pPr>
              <a:defRPr sz="2400" b="1">
                <a:latin typeface="Arial" pitchFamily="34" charset="0"/>
                <a:cs typeface="Arial" pitchFamily="34" charset="0"/>
              </a:defRPr>
            </a:lvl2pPr>
            <a:lvl3pPr>
              <a:defRPr b="1">
                <a:latin typeface="Arial" pitchFamily="34" charset="0"/>
                <a:cs typeface="Arial" pitchFamily="34" charset="0"/>
              </a:defRPr>
            </a:lvl3pPr>
            <a:lvl4pPr>
              <a:defRPr b="1">
                <a:latin typeface="Arial" pitchFamily="34" charset="0"/>
                <a:cs typeface="Arial" pitchFamily="34" charset="0"/>
              </a:defRPr>
            </a:lvl4pPr>
            <a:lvl5pPr>
              <a:defRPr b="1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0FB730-D0A6-472E-8823-D42D72000B19}" type="datetimeFigureOut">
              <a:rPr lang="en-US"/>
              <a:pPr>
                <a:defRPr/>
              </a:pPr>
              <a:t>11/4/2020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83FF8D-FC60-45EA-8A14-38D6AE2D8666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D7480-94ED-4A1D-AFC5-71A8CE201735}" type="datetimeFigureOut">
              <a:rPr lang="en-US"/>
              <a:pPr>
                <a:defRPr/>
              </a:pPr>
              <a:t>11/4/2020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DFA3F-6A58-40D9-94FB-E0A791E9BE21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E33038-128A-43A5-99F8-C22FA0537EF2}" type="datetimeFigureOut">
              <a:rPr lang="en-US"/>
              <a:pPr>
                <a:defRPr/>
              </a:pPr>
              <a:t>11/4/2020</a:t>
            </a:fld>
            <a:endParaRPr lang="en-N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B59D5-607B-4444-A894-5AAE2FD79D7B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B8EEAE-E8C0-4674-9341-CE769679FCA8}" type="datetimeFigureOut">
              <a:rPr lang="en-US"/>
              <a:pPr>
                <a:defRPr/>
              </a:pPr>
              <a:t>11/4/2020</a:t>
            </a:fld>
            <a:endParaRPr lang="en-N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AD953-AFC7-437E-B809-B4AC074356F4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9D1C1-11AE-4208-8229-11CBBF035F7D}" type="datetimeFigureOut">
              <a:rPr lang="en-US"/>
              <a:pPr>
                <a:defRPr/>
              </a:pPr>
              <a:t>11/4/2020</a:t>
            </a:fld>
            <a:endParaRPr lang="en-N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433C65-CABE-4104-9EBD-B084A11B1320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B66E91-6045-41B3-9498-04BBF61CDC51}" type="datetimeFigureOut">
              <a:rPr lang="en-US"/>
              <a:pPr>
                <a:defRPr/>
              </a:pPr>
              <a:t>11/4/2020</a:t>
            </a:fld>
            <a:endParaRPr lang="en-N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376F5-1D8A-4723-9C57-9A240F7125BE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926E8-93BC-418C-B17A-5DEE94FFF3DD}" type="datetimeFigureOut">
              <a:rPr lang="en-US"/>
              <a:pPr>
                <a:defRPr/>
              </a:pPr>
              <a:t>11/4/2020</a:t>
            </a:fld>
            <a:endParaRPr lang="en-N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6C3ED-A6D2-428B-8ECC-77A97BAB1DA5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NZ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4E9D7-2207-4CFE-B044-A70EDDFAC0BA}" type="datetimeFigureOut">
              <a:rPr lang="en-US"/>
              <a:pPr>
                <a:defRPr/>
              </a:pPr>
              <a:t>11/4/2020</a:t>
            </a:fld>
            <a:endParaRPr lang="en-N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DC7A7-136E-4AD3-ACE8-B3821726E168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7A105C0-4489-47E9-B676-573DD349EF6C}" type="datetimeFigureOut">
              <a:rPr lang="en-US"/>
              <a:pPr>
                <a:defRPr/>
              </a:pPr>
              <a:t>11/4/2020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2E62E79-ADC9-4D2E-8811-C7491DEF4CDC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9" descr="Sunset_ChannelIsland640x48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637" y="0"/>
            <a:ext cx="912336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itle 1"/>
          <p:cNvSpPr>
            <a:spLocks noGrp="1"/>
          </p:cNvSpPr>
          <p:nvPr>
            <p:ph type="ctrTitle"/>
          </p:nvPr>
        </p:nvSpPr>
        <p:spPr>
          <a:xfrm>
            <a:off x="457200" y="336755"/>
            <a:ext cx="7924800" cy="2667000"/>
          </a:xfrm>
          <a:ln>
            <a:solidFill>
              <a:schemeClr val="accent1"/>
            </a:solidFill>
          </a:ln>
        </p:spPr>
        <p:txBody>
          <a:bodyPr/>
          <a:lstStyle/>
          <a:p>
            <a:pPr algn="l" eaLnBrk="1" hangingPunct="1"/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Academic Listening and Speaking</a:t>
            </a:r>
            <a:b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Assignments:</a:t>
            </a:r>
            <a:b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 Assignments</a:t>
            </a:r>
            <a:endParaRPr lang="en-NZ" sz="3600" i="1" dirty="0">
              <a:solidFill>
                <a:srgbClr val="FFC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57600"/>
            <a:ext cx="8077200" cy="233762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1" dirty="0">
                <a:solidFill>
                  <a:schemeClr val="bg1"/>
                </a:solidFill>
              </a:rPr>
              <a:t>John Morris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1" dirty="0">
                <a:solidFill>
                  <a:schemeClr val="bg1"/>
                </a:solidFill>
              </a:rPr>
              <a:t>KRIS, KMITL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i="1" dirty="0">
                <a:solidFill>
                  <a:schemeClr val="bg1"/>
                </a:solidFill>
              </a:rPr>
              <a:t>previously</a:t>
            </a:r>
          </a:p>
          <a:p>
            <a:pPr algn="l" eaLnBrk="1" fontAlgn="auto" hangingPunct="1">
              <a:spcBef>
                <a:spcPts val="12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Engineering, </a:t>
            </a:r>
            <a:r>
              <a:rPr lang="en-U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Mahasarakham</a:t>
            </a: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University</a:t>
            </a:r>
          </a:p>
          <a:p>
            <a:pPr algn="l" eaLnBrk="1" fontAlgn="auto" hangingPunct="1">
              <a:spcBef>
                <a:spcPts val="12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Electrical and Computer Engineering, The University of Auckland</a:t>
            </a:r>
            <a:endParaRPr lang="en-NZ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3" name="Subtitle 2"/>
          <p:cNvSpPr txBox="1">
            <a:spLocks/>
          </p:cNvSpPr>
          <p:nvPr/>
        </p:nvSpPr>
        <p:spPr bwMode="auto">
          <a:xfrm>
            <a:off x="3162557" y="6007510"/>
            <a:ext cx="5943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20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Iolanthe II  </a:t>
            </a:r>
            <a:r>
              <a:rPr lang="en-US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leaves the Hauraki Gulf under full sail –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Auckland-Tauranga Race, 2007</a:t>
            </a:r>
            <a:endParaRPr lang="en-NZ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  <a:cs typeface="Arial" charset="0"/>
              </a:rPr>
              <a:t>Presentation polishing</a:t>
            </a:r>
            <a:endParaRPr lang="en-NZ" dirty="0"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910" y="1371600"/>
            <a:ext cx="8241890" cy="4952999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/>
              <a:t>Use your previous presentation explaining the meaning of a technical word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 dirty="0"/>
              <a:t>Edit and improve the presentation	</a:t>
            </a:r>
          </a:p>
          <a:p>
            <a:pPr marL="85725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 dirty="0"/>
              <a:t>Use guidelines in the lecture on presentations</a:t>
            </a:r>
          </a:p>
          <a:p>
            <a:pPr marL="85725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 dirty="0"/>
              <a:t>Any other source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 dirty="0"/>
              <a:t>Write a short report explaining </a:t>
            </a:r>
          </a:p>
          <a:p>
            <a:pPr marL="85725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 dirty="0"/>
              <a:t>What was wrong in the original presentation</a:t>
            </a:r>
            <a:br>
              <a:rPr lang="en-US" sz="2000" dirty="0"/>
            </a:br>
            <a:r>
              <a:rPr lang="en-US" sz="2000" dirty="0"/>
              <a:t>(self critique!)</a:t>
            </a:r>
          </a:p>
          <a:p>
            <a:pPr marL="85725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 dirty="0"/>
              <a:t>What you did to improve it</a:t>
            </a:r>
          </a:p>
          <a:p>
            <a:pPr marL="400050" lvl="1" indent="0" eaLnBrk="1" fontAlgn="auto" hangingPunct="1">
              <a:spcAft>
                <a:spcPts val="0"/>
              </a:spcAft>
              <a:buNone/>
              <a:defRPr/>
            </a:pPr>
            <a:br>
              <a:rPr lang="en-US" sz="2000" dirty="0"/>
            </a:br>
            <a:r>
              <a:rPr lang="en-US" sz="2000" dirty="0"/>
              <a:t>Use Word, Times New Roman, 12pt, single spaced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 dirty="0"/>
              <a:t>Submit</a:t>
            </a:r>
          </a:p>
          <a:p>
            <a:pPr marL="85725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 dirty="0"/>
              <a:t>Ppt file (updated presentation)</a:t>
            </a:r>
          </a:p>
          <a:p>
            <a:pPr marL="85725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 dirty="0"/>
              <a:t>Doc file (report on improvements)</a:t>
            </a:r>
          </a:p>
          <a:p>
            <a:pPr marL="114300" indent="0" eaLnBrk="1" fontAlgn="auto" hangingPunct="1">
              <a:spcAft>
                <a:spcPts val="0"/>
              </a:spcAft>
              <a:buNone/>
              <a:defRPr/>
            </a:pPr>
            <a:r>
              <a:rPr lang="en-US" sz="2400" dirty="0"/>
              <a:t>Deadline: Nov 5, email to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john.mo 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en-US" sz="2400" dirty="0"/>
              <a:t>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kmitl.ac.th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298197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  <a:cs typeface="Arial" charset="0"/>
              </a:rPr>
              <a:t>Mini conference</a:t>
            </a:r>
            <a:endParaRPr lang="en-NZ" dirty="0"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910" y="1219200"/>
            <a:ext cx="8241890" cy="4952999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/>
              <a:t>For a small team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/>
              <a:t>Ideal size, 3 members  (2 – 4 OK)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/>
              <a:t>Individual contributions discouraged!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/>
              <a:t>Choose a topic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/>
              <a:t>Your audience is a group of </a:t>
            </a:r>
            <a:r>
              <a:rPr lang="en-US" sz="2000" dirty="0" err="1"/>
              <a:t>farang</a:t>
            </a:r>
            <a:r>
              <a:rPr lang="en-US" sz="2000" dirty="0"/>
              <a:t> living in Thailand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i="1" dirty="0"/>
              <a:t>Topic: Something from 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i="1" dirty="0"/>
              <a:t>Thai culture,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i="1" dirty="0"/>
              <a:t>history, 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i="1" dirty="0"/>
              <a:t>sports, 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i="1" dirty="0"/>
              <a:t>politics or ….</a:t>
            </a:r>
          </a:p>
          <a:p>
            <a:pPr marL="40005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Something that you think your audience should know about Thailand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/>
              <a:t>About 5 mins (~10 slides max) for each group member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/>
              <a:t>Combine the group presentations into a short presentation (about 15 mins for a 3 member team)</a:t>
            </a:r>
          </a:p>
          <a:p>
            <a:pPr marL="914400" lvl="2" indent="0" eaLnBrk="1" fontAlgn="auto" hangingPunct="1">
              <a:spcAft>
                <a:spcPts val="0"/>
              </a:spcAft>
              <a:buNone/>
              <a:defRPr/>
            </a:pPr>
            <a:endParaRPr lang="en-US" sz="2000" dirty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678814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  <a:cs typeface="Arial" charset="0"/>
              </a:rPr>
              <a:t>Mini conference</a:t>
            </a:r>
            <a:endParaRPr lang="en-NZ" dirty="0"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910" y="1219200"/>
            <a:ext cx="8241890" cy="4952999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/>
              <a:t>Deadlines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/>
              <a:t>Send your topic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dirty="0"/>
              <a:t>Title + group member names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dirty="0"/>
              <a:t>To the conference chairs (you can use the LINE group)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dirty="0"/>
              <a:t>By </a:t>
            </a:r>
            <a:r>
              <a:rPr lang="en-US" sz="1600" dirty="0">
                <a:highlight>
                  <a:srgbClr val="FFFF00"/>
                </a:highlight>
              </a:rPr>
              <a:t>Monday, Nov </a:t>
            </a:r>
            <a:r>
              <a:rPr lang="en-US" sz="1600" dirty="0"/>
              <a:t>9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dirty="0"/>
              <a:t>To allow chairs time to prepare a simple ‘program’ for the conference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/>
              <a:t>Present your work at 10:30am on </a:t>
            </a:r>
            <a:r>
              <a:rPr lang="en-US" sz="20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either</a:t>
            </a:r>
            <a:r>
              <a:rPr lang="en-US" sz="2000" dirty="0">
                <a:highlight>
                  <a:srgbClr val="FFFF00"/>
                </a:highlight>
              </a:rPr>
              <a:t> Nov 12 </a:t>
            </a:r>
            <a:r>
              <a:rPr lang="en-US" sz="20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en-US" sz="2000" dirty="0">
                <a:highlight>
                  <a:srgbClr val="FFFF00"/>
                </a:highlight>
              </a:rPr>
              <a:t> Nov 17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dirty="0"/>
              <a:t>Our chairs will prepare a schedule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dirty="0"/>
              <a:t>You can find out your exact day or time from the schedule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dirty="0"/>
              <a:t>Give your presentation to the chairs by 10:20am on your appointed day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srgbClr val="FF0000"/>
                </a:solidFill>
              </a:rPr>
              <a:t>Lateness will be penalized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dirty="0"/>
              <a:t>You must ensure that your presentation can be loaded </a:t>
            </a:r>
            <a:r>
              <a:rPr lang="en-US" sz="1600" i="1" dirty="0">
                <a:solidFill>
                  <a:srgbClr val="FF0000"/>
                </a:solidFill>
              </a:rPr>
              <a:t>before</a:t>
            </a:r>
            <a:r>
              <a:rPr lang="en-US" sz="1600" dirty="0"/>
              <a:t> the meeting starts (</a:t>
            </a:r>
            <a:r>
              <a:rPr lang="en-US" sz="1600" dirty="0">
                <a:sym typeface="Symbol" panose="05050102010706020507" pitchFamily="18" charset="2"/>
              </a:rPr>
              <a:t></a:t>
            </a:r>
            <a:r>
              <a:rPr lang="en-US" sz="1600" dirty="0"/>
              <a:t>10:00 am is encouraged!)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dirty="0"/>
              <a:t>Practice for presenting in a national or international conference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/>
              <a:t>Chair for the day will call you to present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/>
              <a:t>Chairs will call for questions – allow 5 mins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/>
              <a:t>50% based on slides, speaking, content, answering questions</a:t>
            </a:r>
          </a:p>
          <a:p>
            <a:pPr marL="914400" lvl="2" indent="0" eaLnBrk="1" fontAlgn="auto" hangingPunct="1">
              <a:spcAft>
                <a:spcPts val="0"/>
              </a:spcAft>
              <a:buNone/>
              <a:defRPr/>
            </a:pPr>
            <a:endParaRPr lang="en-US" sz="1600" dirty="0"/>
          </a:p>
          <a:p>
            <a:pPr marL="914400" lvl="2" indent="0" eaLnBrk="1" fontAlgn="auto" hangingPunct="1">
              <a:spcAft>
                <a:spcPts val="0"/>
              </a:spcAft>
              <a:buNone/>
              <a:defRPr/>
            </a:pPr>
            <a:endParaRPr lang="en-US" sz="2000" dirty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NZ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62D45C-7423-415C-A724-0BD6A1A785F2}"/>
              </a:ext>
            </a:extLst>
          </p:cNvPr>
          <p:cNvSpPr txBox="1"/>
          <p:nvPr/>
        </p:nvSpPr>
        <p:spPr>
          <a:xfrm>
            <a:off x="3048000" y="784807"/>
            <a:ext cx="6357967" cy="1015663"/>
          </a:xfrm>
          <a:prstGeom prst="rect">
            <a:avLst/>
          </a:prstGeom>
          <a:solidFill>
            <a:srgbClr val="FFFF00"/>
          </a:solidFill>
          <a:ln w="762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******* NOTE NEW DATES **********</a:t>
            </a:r>
          </a:p>
          <a:p>
            <a:r>
              <a:rPr lang="en-US" sz="2000" b="1" dirty="0"/>
              <a:t>Monday, Nov 9: Topic and group names by LINE</a:t>
            </a:r>
          </a:p>
          <a:p>
            <a:r>
              <a:rPr lang="en-US" sz="2000" b="1" dirty="0"/>
              <a:t>Presentations: Thu Nov 12 and Tue Nov 17</a:t>
            </a:r>
          </a:p>
        </p:txBody>
      </p:sp>
    </p:spTree>
    <p:extLst>
      <p:ext uri="{BB962C8B-B14F-4D97-AF65-F5344CB8AC3E}">
        <p14:creationId xmlns:p14="http://schemas.microsoft.com/office/powerpoint/2010/main" val="2605079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  <a:cs typeface="Arial" charset="0"/>
              </a:rPr>
              <a:t>Mini conference</a:t>
            </a:r>
            <a:endParaRPr lang="en-NZ" dirty="0"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910" y="1219200"/>
            <a:ext cx="8241890" cy="4952999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/>
              <a:t>Deadlines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/>
              <a:t>Send your topic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dirty="0"/>
              <a:t>Title + group member names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dirty="0"/>
              <a:t>To the conference chairs (you can use the LINE group)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dirty="0"/>
              <a:t>By Friday, Nov 13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dirty="0"/>
              <a:t>To allow chairs time to prepare a simple ‘program’ for the conference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/>
              <a:t>Present your work at 10:30am on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either</a:t>
            </a:r>
            <a:r>
              <a:rPr lang="en-US" sz="2000" dirty="0"/>
              <a:t> Nov 17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en-US" sz="2000" dirty="0"/>
              <a:t> Nov 19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dirty="0"/>
              <a:t>Our chairs will prepare a schedule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dirty="0"/>
              <a:t>You can find out your exact day or time from the schedule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dirty="0"/>
              <a:t>Give your presentation to the chairs by 10:20am on your appointed day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srgbClr val="FF0000"/>
                </a:solidFill>
              </a:rPr>
              <a:t>Lateness will be penalized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dirty="0"/>
              <a:t>You must ensure that your presentation can be loaded </a:t>
            </a:r>
            <a:r>
              <a:rPr lang="en-US" sz="1600" i="1" dirty="0">
                <a:solidFill>
                  <a:srgbClr val="FF0000"/>
                </a:solidFill>
              </a:rPr>
              <a:t>before</a:t>
            </a:r>
            <a:r>
              <a:rPr lang="en-US" sz="1600" dirty="0"/>
              <a:t> the meeting starts (</a:t>
            </a:r>
            <a:r>
              <a:rPr lang="en-US" sz="1600" dirty="0">
                <a:sym typeface="Symbol" panose="05050102010706020507" pitchFamily="18" charset="2"/>
              </a:rPr>
              <a:t></a:t>
            </a:r>
            <a:r>
              <a:rPr lang="en-US" sz="1600" dirty="0"/>
              <a:t>10:00 am is encouraged!)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dirty="0"/>
              <a:t>Practice for presenting in a national or international conference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/>
              <a:t>Chair for the day will call you to present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/>
              <a:t>Chairs will call for questions – allow 5 mins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/>
              <a:t>50% based on slides, speaking, content, answering questions</a:t>
            </a:r>
          </a:p>
          <a:p>
            <a:pPr marL="914400" lvl="2" indent="0" eaLnBrk="1" fontAlgn="auto" hangingPunct="1">
              <a:spcAft>
                <a:spcPts val="0"/>
              </a:spcAft>
              <a:buNone/>
              <a:defRPr/>
            </a:pPr>
            <a:endParaRPr lang="en-US" sz="1600" dirty="0"/>
          </a:p>
          <a:p>
            <a:pPr marL="914400" lvl="2" indent="0" eaLnBrk="1" fontAlgn="auto" hangingPunct="1">
              <a:spcAft>
                <a:spcPts val="0"/>
              </a:spcAft>
              <a:buNone/>
              <a:defRPr/>
            </a:pPr>
            <a:endParaRPr lang="en-US" sz="2000" dirty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NZ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990E0EA-70AD-4A90-AE38-22B968FF792E}"/>
              </a:ext>
            </a:extLst>
          </p:cNvPr>
          <p:cNvSpPr txBox="1"/>
          <p:nvPr/>
        </p:nvSpPr>
        <p:spPr>
          <a:xfrm>
            <a:off x="1295400" y="2817434"/>
            <a:ext cx="7715189" cy="3354765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/>
              <a:t>Topics will range over many aspects of Thai culture</a:t>
            </a:r>
          </a:p>
          <a:p>
            <a:pPr algn="ctr"/>
            <a:r>
              <a:rPr lang="en-US" sz="2400" b="1" i="1" dirty="0"/>
              <a:t>so</a:t>
            </a:r>
          </a:p>
          <a:p>
            <a:r>
              <a:rPr lang="en-US" sz="2400" b="1" dirty="0"/>
              <a:t>Questions may be tricky or difficult or ‘odd’</a:t>
            </a:r>
          </a:p>
          <a:p>
            <a:r>
              <a:rPr lang="en-US" sz="2000" b="1" dirty="0"/>
              <a:t>(often happens in real conferences </a:t>
            </a:r>
            <a:r>
              <a:rPr lang="en-US" sz="2000" b="1" dirty="0">
                <a:sym typeface="Wingdings" panose="05000000000000000000" pitchFamily="2" charset="2"/>
              </a:rPr>
              <a:t>)</a:t>
            </a:r>
          </a:p>
          <a:p>
            <a:endParaRPr lang="en-US" sz="2400" b="1" dirty="0"/>
          </a:p>
          <a:p>
            <a:pPr algn="ctr"/>
            <a:r>
              <a:rPr lang="en-US" sz="2400" b="1" dirty="0"/>
              <a:t>DO NOT WORRY</a:t>
            </a:r>
          </a:p>
          <a:p>
            <a:endParaRPr lang="en-US" sz="2400" b="1" dirty="0"/>
          </a:p>
          <a:p>
            <a:r>
              <a:rPr lang="en-US" sz="2400" b="1" dirty="0"/>
              <a:t>Brave attempts for difficult questions will get credit</a:t>
            </a:r>
          </a:p>
          <a:p>
            <a:r>
              <a:rPr lang="en-US" sz="2400" b="1" i="1" dirty="0"/>
              <a:t>(only 5% overall)</a:t>
            </a:r>
          </a:p>
        </p:txBody>
      </p:sp>
    </p:spTree>
    <p:extLst>
      <p:ext uri="{BB962C8B-B14F-4D97-AF65-F5344CB8AC3E}">
        <p14:creationId xmlns:p14="http://schemas.microsoft.com/office/powerpoint/2010/main" val="155371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304800" y="114301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Arial" charset="0"/>
                <a:cs typeface="Arial" charset="0"/>
              </a:rPr>
              <a:t>Mini conference – Duplicate topics</a:t>
            </a:r>
            <a:endParaRPr lang="en-NZ" dirty="0"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910" y="1219200"/>
            <a:ext cx="8241890" cy="4952999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/>
              <a:t>Duplicate topics will make the conference dull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/>
              <a:t>You can ‘reserve’ your topic by advertising it to the LINE group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/>
              <a:t>‘Connected’ topics are fine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/>
              <a:t>If two groups choose similar topics, </a:t>
            </a:r>
            <a:br>
              <a:rPr lang="en-US" sz="2000" dirty="0"/>
            </a:br>
            <a:r>
              <a:rPr lang="en-US" sz="2000" dirty="0"/>
              <a:t>you should negotiate to separate them </a:t>
            </a:r>
            <a:r>
              <a:rPr lang="en-US" sz="2000" dirty="0">
                <a:sym typeface="Wingdings" panose="05000000000000000000" pitchFamily="2" charset="2"/>
              </a:rPr>
              <a:t> e.g. </a:t>
            </a:r>
            <a:br>
              <a:rPr lang="en-US" sz="2000" dirty="0">
                <a:sym typeface="Wingdings" panose="05000000000000000000" pitchFamily="2" charset="2"/>
              </a:rPr>
            </a:b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i="1" dirty="0">
                <a:solidFill>
                  <a:schemeClr val="accent1"/>
                </a:solidFill>
                <a:sym typeface="Wingdings" panose="05000000000000000000" pitchFamily="2" charset="2"/>
              </a:rPr>
              <a:t>Thai history up to 1800</a:t>
            </a:r>
            <a:r>
              <a:rPr lang="en-US" sz="2000" dirty="0">
                <a:solidFill>
                  <a:schemeClr val="accent1"/>
                </a:solidFill>
                <a:sym typeface="Wingdings" panose="05000000000000000000" pitchFamily="2" charset="2"/>
              </a:rPr>
              <a:t> </a:t>
            </a:r>
            <a:r>
              <a:rPr lang="en-US" sz="2000" dirty="0">
                <a:sym typeface="Wingdings" panose="05000000000000000000" pitchFamily="2" charset="2"/>
              </a:rPr>
              <a:t>and </a:t>
            </a:r>
            <a:r>
              <a:rPr lang="en-US" sz="2000" dirty="0">
                <a:solidFill>
                  <a:srgbClr val="00B050"/>
                </a:solidFill>
                <a:sym typeface="Wingdings" panose="05000000000000000000" pitchFamily="2" charset="2"/>
              </a:rPr>
              <a:t>Thai history after 1800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⁪"/>
              <a:defRPr/>
            </a:pPr>
            <a:r>
              <a:rPr lang="en-US" sz="2000" dirty="0">
                <a:sym typeface="Wingdings" panose="05000000000000000000" pitchFamily="2" charset="2"/>
              </a:rPr>
              <a:t>are ‘separate’ for this purpose. </a:t>
            </a:r>
            <a:br>
              <a:rPr lang="en-US" sz="2000" dirty="0">
                <a:sym typeface="Wingdings" panose="05000000000000000000" pitchFamily="2" charset="2"/>
              </a:rPr>
            </a:br>
            <a:r>
              <a:rPr lang="en-US" sz="2000" dirty="0">
                <a:sym typeface="Wingdings" panose="05000000000000000000" pitchFamily="2" charset="2"/>
              </a:rPr>
              <a:t>Separations by region (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eg</a:t>
            </a:r>
            <a:r>
              <a:rPr lang="en-US" sz="2000" dirty="0">
                <a:sym typeface="Wingdings" panose="05000000000000000000" pitchFamily="2" charset="2"/>
              </a:rPr>
              <a:t> N, NE, central, south) or </a:t>
            </a:r>
            <a:br>
              <a:rPr lang="en-US" sz="2000" dirty="0">
                <a:sym typeface="Wingdings" panose="05000000000000000000" pitchFamily="2" charset="2"/>
              </a:rPr>
            </a:br>
            <a:r>
              <a:rPr lang="en-US" sz="2000" dirty="0">
                <a:sym typeface="Wingdings" panose="05000000000000000000" pitchFamily="2" charset="2"/>
              </a:rPr>
              <a:t>even one province are OK too! </a:t>
            </a:r>
            <a:br>
              <a:rPr lang="en-US" sz="2000" dirty="0">
                <a:sym typeface="Wingdings" panose="05000000000000000000" pitchFamily="2" charset="2"/>
              </a:rPr>
            </a:br>
            <a:r>
              <a:rPr lang="en-US" sz="2000" dirty="0">
                <a:latin typeface="Symbol" panose="05050102010706020507" pitchFamily="18" charset="2"/>
                <a:sym typeface="Symbol" panose="05050102010706020507" pitchFamily="18" charset="2"/>
              </a:rPr>
              <a:t> </a:t>
            </a:r>
            <a:r>
              <a:rPr lang="en-US" sz="2000" dirty="0">
                <a:sym typeface="Symbol" panose="05050102010706020507" pitchFamily="18" charset="2"/>
              </a:rPr>
              <a:t>dozens of interesting historic sites in Thailand, so you could all talk about different sites with no duplication </a:t>
            </a:r>
            <a:r>
              <a:rPr lang="en-US" sz="2000" dirty="0">
                <a:sym typeface="Wingdings" panose="05000000000000000000" pitchFamily="2" charset="2"/>
              </a:rPr>
              <a:t>, even Bangkok has enough different places</a:t>
            </a:r>
            <a:endParaRPr lang="en-US" sz="2000" dirty="0">
              <a:latin typeface="Symbol" panose="05050102010706020507" pitchFamily="18" charset="2"/>
              <a:sym typeface="Wingdings" panose="05000000000000000000" pitchFamily="2" charset="2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>
                <a:sym typeface="Wingdings" panose="05000000000000000000" pitchFamily="2" charset="2"/>
              </a:rPr>
              <a:t>Lazy duplication ..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i.e.</a:t>
            </a:r>
            <a:r>
              <a:rPr lang="en-US" sz="2000" dirty="0">
                <a:sym typeface="Wingdings" panose="05000000000000000000" pitchFamily="2" charset="2"/>
              </a:rPr>
              <a:t> you did not choose a topic and advertise it early enough to avoid duplication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>
                <a:sym typeface="Wingdings" panose="05000000000000000000" pitchFamily="2" charset="2"/>
              </a:rPr>
              <a:t>Will attract a small penalty!!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Be prepared!!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200" dirty="0"/>
          </a:p>
          <a:p>
            <a:pPr marL="914400" lvl="2" indent="0" eaLnBrk="1" fontAlgn="auto" hangingPunct="1">
              <a:spcAft>
                <a:spcPts val="0"/>
              </a:spcAft>
              <a:buNone/>
              <a:defRPr/>
            </a:pPr>
            <a:endParaRPr lang="en-US" sz="2000" dirty="0"/>
          </a:p>
          <a:p>
            <a:pPr marL="914400" lvl="2" indent="0" eaLnBrk="1" fontAlgn="auto" hangingPunct="1">
              <a:spcAft>
                <a:spcPts val="0"/>
              </a:spcAft>
              <a:buNone/>
              <a:defRPr/>
            </a:pPr>
            <a:endParaRPr lang="en-US" sz="2000" dirty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5553213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15636</TotalTime>
  <Words>742</Words>
  <Application>Microsoft Office PowerPoint</Application>
  <PresentationFormat>On-screen Show (4:3)</PresentationFormat>
  <Paragraphs>95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Courier New</vt:lpstr>
      <vt:lpstr>Symbol</vt:lpstr>
      <vt:lpstr>Times New Roman</vt:lpstr>
      <vt:lpstr>Office Theme</vt:lpstr>
      <vt:lpstr>Academic Listening and Speaking Assignments: Final Assignments</vt:lpstr>
      <vt:lpstr>Presentation polishing</vt:lpstr>
      <vt:lpstr>Mini conference</vt:lpstr>
      <vt:lpstr>Mini conference</vt:lpstr>
      <vt:lpstr>Mini conference</vt:lpstr>
      <vt:lpstr>Mini conference – Duplicate topics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Technical English: Fewer is better!</dc:title>
  <dc:creator>Windows User</dc:creator>
  <cp:lastModifiedBy>Joihn Morris</cp:lastModifiedBy>
  <cp:revision>164</cp:revision>
  <cp:lastPrinted>2019-04-26T14:10:42Z</cp:lastPrinted>
  <dcterms:created xsi:type="dcterms:W3CDTF">2010-05-26T12:32:20Z</dcterms:created>
  <dcterms:modified xsi:type="dcterms:W3CDTF">2020-11-04T11:25:14Z</dcterms:modified>
</cp:coreProperties>
</file>