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29" r:id="rId3"/>
    <p:sldId id="432" r:id="rId4"/>
    <p:sldId id="433" r:id="rId5"/>
    <p:sldId id="434" r:id="rId6"/>
    <p:sldId id="435" r:id="rId7"/>
    <p:sldId id="436" r:id="rId8"/>
    <p:sldId id="437" r:id="rId9"/>
    <p:sldId id="438" r:id="rId10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ihn Morris" initials="JM" lastIdx="1" clrIdx="0">
    <p:extLst>
      <p:ext uri="{19B8F6BF-5375-455C-9EA6-DF929625EA0E}">
        <p15:presenceInfo xmlns:p15="http://schemas.microsoft.com/office/powerpoint/2012/main" userId="108daa252187ac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9" autoAdjust="0"/>
  </p:normalViewPr>
  <p:slideViewPr>
    <p:cSldViewPr>
      <p:cViewPr varScale="1">
        <p:scale>
          <a:sx n="97" d="100"/>
          <a:sy n="97" d="100"/>
        </p:scale>
        <p:origin x="4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1013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9/8/2020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457200" y="336755"/>
            <a:ext cx="7924800" cy="2667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Listening and Speaking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Assignment: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Expanding Your Technical Vocab</a:t>
            </a:r>
            <a:endParaRPr lang="en-NZ" sz="3600" i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KRIS,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Technical vocabulary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41890" cy="49529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If you understand </a:t>
            </a:r>
            <a:r>
              <a:rPr lang="en-US" sz="2400" dirty="0">
                <a:solidFill>
                  <a:srgbClr val="FF0000"/>
                </a:solidFill>
              </a:rPr>
              <a:t>root words </a:t>
            </a:r>
            <a:r>
              <a:rPr lang="en-US" sz="2400" dirty="0"/>
              <a:t>used in technical terms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Then it should be easier for you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To understand a new term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Remember it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Remember how it should be spelt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Understand related terms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Technical terms are (mostly) built from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Mostly Greek and Latin roots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Some German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Some other languages (Arabic, ….. 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Understanding etymology (way a word is derived) helps you build your vocabulary</a:t>
            </a:r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819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Common roots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41890" cy="49529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-scope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dirty="0"/>
              <a:t>From Greek: </a:t>
            </a:r>
            <a:r>
              <a:rPr lang="en-US" i="1" dirty="0">
                <a:sym typeface="Symbol" panose="05050102010706020507" pitchFamily="18" charset="2"/>
              </a:rPr>
              <a:t>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ó</a:t>
            </a:r>
            <a:r>
              <a:rPr lang="en-US" i="1" dirty="0">
                <a:sym typeface="Symbol" panose="05050102010706020507" pitchFamily="18" charset="2"/>
              </a:rPr>
              <a:t></a:t>
            </a:r>
            <a:r>
              <a:rPr lang="el-GR" sz="2000" dirty="0"/>
              <a:t> (</a:t>
            </a:r>
            <a:r>
              <a:rPr lang="en-US" sz="2000" dirty="0" err="1"/>
              <a:t>skopós</a:t>
            </a:r>
            <a:r>
              <a:rPr lang="en-US" sz="2000" dirty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Meaning: Target, look at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Occurs in: micro</a:t>
            </a:r>
            <a:r>
              <a:rPr lang="en-US" sz="2000" dirty="0">
                <a:solidFill>
                  <a:srgbClr val="3FC161"/>
                </a:solidFill>
              </a:rPr>
              <a:t>scope</a:t>
            </a:r>
            <a:r>
              <a:rPr lang="en-US" sz="2000" dirty="0"/>
              <a:t>, tele</a:t>
            </a:r>
            <a:r>
              <a:rPr lang="en-US" sz="2000" dirty="0">
                <a:solidFill>
                  <a:srgbClr val="3FC161"/>
                </a:solidFill>
              </a:rPr>
              <a:t>scope</a:t>
            </a:r>
            <a:r>
              <a:rPr lang="en-US" sz="2000" dirty="0"/>
              <a:t>, peri</a:t>
            </a:r>
            <a:r>
              <a:rPr lang="en-US" sz="2000" dirty="0">
                <a:solidFill>
                  <a:srgbClr val="3FC161"/>
                </a:solidFill>
              </a:rPr>
              <a:t>scope</a:t>
            </a:r>
            <a:r>
              <a:rPr lang="en-US" sz="2000" dirty="0"/>
              <a:t>, endo</a:t>
            </a:r>
            <a:r>
              <a:rPr lang="en-US" sz="2000" dirty="0">
                <a:solidFill>
                  <a:srgbClr val="3FC161"/>
                </a:solidFill>
              </a:rPr>
              <a:t>scope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-logy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dirty="0"/>
              <a:t>From Greek: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λογία</a:t>
            </a:r>
            <a:r>
              <a:rPr lang="el-GR" sz="2000" dirty="0"/>
              <a:t> (</a:t>
            </a:r>
            <a:r>
              <a:rPr lang="en-US" sz="2000" dirty="0"/>
              <a:t>logia)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Meaning: study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Occurs in: bio</a:t>
            </a:r>
            <a:r>
              <a:rPr lang="en-US" sz="2000" dirty="0">
                <a:solidFill>
                  <a:srgbClr val="3FC161"/>
                </a:solidFill>
              </a:rPr>
              <a:t>logy</a:t>
            </a:r>
            <a:r>
              <a:rPr lang="en-US" sz="2000" dirty="0"/>
              <a:t>, zoo</a:t>
            </a:r>
            <a:r>
              <a:rPr lang="en-US" sz="2000" dirty="0">
                <a:solidFill>
                  <a:srgbClr val="3FC161"/>
                </a:solidFill>
              </a:rPr>
              <a:t>logy</a:t>
            </a:r>
            <a:r>
              <a:rPr lang="en-US" sz="2000" dirty="0"/>
              <a:t>, psycho</a:t>
            </a:r>
            <a:r>
              <a:rPr lang="en-US" sz="2000" dirty="0">
                <a:solidFill>
                  <a:srgbClr val="3FC161"/>
                </a:solidFill>
              </a:rPr>
              <a:t>logy</a:t>
            </a:r>
            <a:r>
              <a:rPr lang="en-US" sz="2000" dirty="0"/>
              <a:t>, ….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3FC161"/>
                </a:solidFill>
              </a:rPr>
              <a:t>bioscopy</a:t>
            </a:r>
            <a:r>
              <a:rPr lang="en-US" sz="2400" dirty="0"/>
              <a:t> = take a living sample for examination</a:t>
            </a:r>
            <a:br>
              <a:rPr lang="en-US" sz="2400" dirty="0"/>
            </a:br>
            <a:r>
              <a:rPr lang="en-US" sz="2000" dirty="0"/>
              <a:t>(commonly for looking for cancer cells)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Understanding etymology (way a word is derived) helps you build your vocabulary</a:t>
            </a:r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881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Assignment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41890" cy="49529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Assessed: 10%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Choose any (polysyllabic) technical term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Look up the etymology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Explain the current meaning of the word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Explain how the meaning was derived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Give a short presentation of your research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5 min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2 slides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Team work permitted .. </a:t>
            </a:r>
            <a:br>
              <a:rPr lang="en-US" sz="2000" dirty="0"/>
            </a:br>
            <a:r>
              <a:rPr lang="en-US" sz="2000" dirty="0"/>
              <a:t>Team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/>
              <a:t> may explain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/>
              <a:t> related words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To avoid boredom and help everyone in the class expand their vocabulary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Register your chosen word by Line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71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Assignment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41890" cy="4952999"/>
          </a:xfrm>
        </p:spPr>
        <p:txBody>
          <a:bodyPr rtlCol="0">
            <a:normAutofit lnSpcReduction="10000"/>
          </a:bodyPr>
          <a:lstStyle/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To avoid boredom and help everyone in the class expand their vocabulary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No duplicates!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Register your chosen word by Line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First in-first served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Duplicates forbidden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If someone else has already registered a word</a:t>
            </a:r>
            <a:br>
              <a:rPr lang="en-US" sz="2000" dirty="0"/>
            </a:br>
            <a:r>
              <a:rPr lang="en-US" sz="2000" dirty="0"/>
              <a:t>you must choose another one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Words may come from 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any branch of science or engineering or 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history or sociology or politics or ..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000" dirty="0"/>
              <a:t>Suggestions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Biology is a good source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Biological names mostly derived from Latin or Greek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Politics also though … Can you explain ‘oligarchy’</a:t>
            </a:r>
          </a:p>
        </p:txBody>
      </p:sp>
    </p:spTree>
    <p:extLst>
      <p:ext uri="{BB962C8B-B14F-4D97-AF65-F5344CB8AC3E}">
        <p14:creationId xmlns:p14="http://schemas.microsoft.com/office/powerpoint/2010/main" val="75993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Assignment – Example 1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41890" cy="4952999"/>
          </a:xfrm>
        </p:spPr>
        <p:txBody>
          <a:bodyPr rtlCol="0">
            <a:normAutofit lnSpcReduction="10000"/>
          </a:bodyPr>
          <a:lstStyle/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 sapiens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Formal biological name for our species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Linnaeus designed a classification for plants and animals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Derived from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3FC161"/>
                </a:solidFill>
              </a:rPr>
              <a:t>homo </a:t>
            </a:r>
            <a:r>
              <a:rPr lang="en-US" sz="2000" dirty="0"/>
              <a:t>from Latin meaning </a:t>
            </a:r>
            <a:r>
              <a:rPr lang="en-US" sz="2000" dirty="0">
                <a:solidFill>
                  <a:srgbClr val="3FC161"/>
                </a:solidFill>
              </a:rPr>
              <a:t>man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3FC161"/>
                </a:solidFill>
              </a:rPr>
              <a:t>sapiens</a:t>
            </a:r>
            <a:r>
              <a:rPr lang="en-US" sz="2000" dirty="0"/>
              <a:t> from Latin </a:t>
            </a:r>
            <a:r>
              <a:rPr lang="en-US" sz="2000" dirty="0" err="1">
                <a:solidFill>
                  <a:srgbClr val="3FC161"/>
                </a:solidFill>
              </a:rPr>
              <a:t>sapere</a:t>
            </a:r>
            <a:r>
              <a:rPr lang="en-US" sz="2000" dirty="0"/>
              <a:t> meaning be wise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Other examples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3FC161"/>
                </a:solidFill>
              </a:rPr>
              <a:t>homo erectus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3FC161"/>
                </a:solidFill>
              </a:rPr>
              <a:t>homo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3FC161"/>
                </a:solidFill>
              </a:rPr>
              <a:t>erectus</a:t>
            </a:r>
            <a:r>
              <a:rPr lang="en-US" sz="2000" dirty="0"/>
              <a:t> (Latin, upright)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496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Assignment – Example 2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41890" cy="4952999"/>
          </a:xfrm>
        </p:spPr>
        <p:txBody>
          <a:bodyPr rtlCol="0">
            <a:normAutofit lnSpcReduction="10000"/>
          </a:bodyPr>
          <a:lstStyle/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cardiographer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Person who makes records of the heart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Usually the technician who operates the instrument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Derived from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3FC161"/>
                </a:solidFill>
              </a:rPr>
              <a:t>cardio </a:t>
            </a:r>
            <a:r>
              <a:rPr lang="en-US" sz="2000" dirty="0"/>
              <a:t>from Greek </a:t>
            </a:r>
            <a:r>
              <a:rPr lang="el-GR" dirty="0">
                <a:solidFill>
                  <a:srgbClr val="3FC161"/>
                </a:solidFill>
              </a:rPr>
              <a:t>καρδίᾱ</a:t>
            </a:r>
            <a:r>
              <a:rPr lang="en-US" sz="1600" dirty="0"/>
              <a:t> </a:t>
            </a:r>
            <a:r>
              <a:rPr lang="en-US" sz="2000" dirty="0"/>
              <a:t>meaning </a:t>
            </a:r>
            <a:r>
              <a:rPr lang="en-US" sz="2000" dirty="0">
                <a:solidFill>
                  <a:srgbClr val="3FC161"/>
                </a:solidFill>
              </a:rPr>
              <a:t>heart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3FC161"/>
                </a:solidFill>
              </a:rPr>
              <a:t>grapher</a:t>
            </a:r>
            <a:r>
              <a:rPr lang="en-US" sz="2000" dirty="0"/>
              <a:t> from Greek </a:t>
            </a:r>
            <a:r>
              <a:rPr lang="en-US" sz="2400" dirty="0" err="1">
                <a:solidFill>
                  <a:srgbClr val="3FC161"/>
                </a:solidFill>
                <a:latin typeface="Symbol" panose="05050102010706020507" pitchFamily="18" charset="2"/>
              </a:rPr>
              <a:t>graf</a:t>
            </a:r>
            <a:r>
              <a:rPr lang="en-US" sz="2400" dirty="0">
                <a:solidFill>
                  <a:srgbClr val="3FC16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</a:t>
            </a:r>
            <a:r>
              <a:rPr lang="en-US" sz="2000" dirty="0"/>
              <a:t> (</a:t>
            </a:r>
            <a:r>
              <a:rPr lang="en-US" sz="2000" dirty="0" err="1"/>
              <a:t>grapho</a:t>
            </a:r>
            <a:r>
              <a:rPr lang="en-US" sz="2000" dirty="0"/>
              <a:t>-) meaning write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Other examples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3FC161"/>
                </a:solidFill>
              </a:rPr>
              <a:t>cardiologist</a:t>
            </a:r>
          </a:p>
          <a:p>
            <a:pPr marL="1257300" lvl="2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3FC161"/>
                </a:solidFill>
              </a:rPr>
              <a:t>cardio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3FC161"/>
                </a:solidFill>
              </a:rPr>
              <a:t>logy</a:t>
            </a:r>
            <a:r>
              <a:rPr lang="en-US" sz="2000" dirty="0"/>
              <a:t> (Greek, study)</a:t>
            </a:r>
          </a:p>
          <a:p>
            <a:pPr marL="1257300" lvl="2" eaLnBrk="1" fontAlgn="auto" hangingPunct="1">
              <a:spcAft>
                <a:spcPts val="0"/>
              </a:spcAft>
              <a:defRPr/>
            </a:pPr>
            <a:r>
              <a:rPr lang="en-US" sz="2000" dirty="0"/>
              <a:t>Someone who </a:t>
            </a:r>
            <a:r>
              <a:rPr lang="en-US" sz="2000" dirty="0">
                <a:solidFill>
                  <a:srgbClr val="FF0000"/>
                </a:solidFill>
              </a:rPr>
              <a:t>studies</a:t>
            </a:r>
            <a:r>
              <a:rPr lang="en-US" sz="2000" dirty="0"/>
              <a:t> the heart</a:t>
            </a:r>
          </a:p>
          <a:p>
            <a:pPr marL="1714500" lvl="3" eaLnBrk="1" fontAlgn="auto" hangingPunct="1">
              <a:spcAft>
                <a:spcPts val="0"/>
              </a:spcAft>
              <a:defRPr/>
            </a:pPr>
            <a:r>
              <a:rPr lang="en-US" sz="1600" dirty="0"/>
              <a:t>Usually a doctor</a:t>
            </a:r>
          </a:p>
          <a:p>
            <a:pPr marL="1714500" lvl="3" eaLnBrk="1" fontAlgn="auto" hangingPunct="1">
              <a:spcAft>
                <a:spcPts val="0"/>
              </a:spcAft>
              <a:defRPr/>
            </a:pPr>
            <a:r>
              <a:rPr lang="en-US" sz="1600" dirty="0"/>
              <a:t>Distinct from the technician who records the signals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3FC161"/>
                </a:solidFill>
              </a:rPr>
              <a:t>electrocardiogram</a:t>
            </a:r>
          </a:p>
          <a:p>
            <a:pPr marL="1257300" lvl="2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rgbClr val="3FC161"/>
                </a:solidFill>
              </a:rPr>
              <a:t>electro + cardio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3FC161"/>
                </a:solidFill>
              </a:rPr>
              <a:t>gram</a:t>
            </a:r>
            <a:r>
              <a:rPr lang="en-US" sz="2000" dirty="0"/>
              <a:t> </a:t>
            </a:r>
          </a:p>
          <a:p>
            <a:pPr marL="1257300" lvl="2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</a:rPr>
              <a:t>Recording of electrical signals from the heart</a:t>
            </a:r>
          </a:p>
          <a:p>
            <a:pPr marL="1257300" lvl="2" eaLnBrk="1" fontAlgn="auto" hangingPunct="1">
              <a:spcAft>
                <a:spcPts val="0"/>
              </a:spcAft>
              <a:defRPr/>
            </a:pPr>
            <a:endParaRPr lang="en-US" sz="2000" dirty="0"/>
          </a:p>
          <a:p>
            <a:pPr marL="457200" eaLnBrk="1" fontAlgn="auto" hangingPunct="1">
              <a:spcAft>
                <a:spcPts val="0"/>
              </a:spcAft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667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Assignment – Submission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41890" cy="4952999"/>
          </a:xfrm>
        </p:spPr>
        <p:txBody>
          <a:bodyPr rtlCol="0">
            <a:normAutofit lnSpcReduction="10000"/>
          </a:bodyPr>
          <a:lstStyle/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Make a simple report</a:t>
            </a:r>
            <a:endParaRPr lang="en-US" sz="2000" dirty="0"/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Power Point or Word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2 pages or 2 slides, max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Pictures encouraged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For Greek roots, practice using the Greek alphabet too</a:t>
            </a:r>
          </a:p>
          <a:p>
            <a:pPr marL="1257300" lvl="2" eaLnBrk="1" fontAlgn="auto" hangingPunct="1">
              <a:spcAft>
                <a:spcPts val="0"/>
              </a:spcAft>
              <a:defRPr/>
            </a:pPr>
            <a:r>
              <a:rPr lang="en-US" sz="2000" dirty="0"/>
              <a:t>You can find Greek characters under</a:t>
            </a:r>
          </a:p>
          <a:p>
            <a:pPr marL="1257300" lvl="2" eaLnBrk="1" fontAlgn="auto" hangingPunct="1">
              <a:spcAft>
                <a:spcPts val="0"/>
              </a:spcAft>
              <a:defRPr/>
            </a:pPr>
            <a:r>
              <a:rPr lang="en-US" sz="2000"/>
              <a:t>Power Point </a:t>
            </a:r>
            <a:r>
              <a:rPr lang="en-US" sz="2000" dirty="0"/>
              <a:t>or Word: </a:t>
            </a:r>
            <a:r>
              <a:rPr lang="en-US" sz="2000" dirty="0" err="1"/>
              <a:t>Insert</a:t>
            </a:r>
            <a:r>
              <a:rPr lang="en-US" sz="2000" dirty="0" err="1">
                <a:sym typeface="Symbol" panose="05050102010706020507" pitchFamily="18" charset="2"/>
              </a:rPr>
              <a:t></a:t>
            </a:r>
            <a:r>
              <a:rPr lang="en-US" sz="2000" dirty="0" err="1"/>
              <a:t>Symbol</a:t>
            </a:r>
            <a:endParaRPr lang="en-US" sz="2000" dirty="0"/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Present this report in class (5 mins max)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Sept 17, 10 am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Send the report (</a:t>
            </a:r>
            <a:r>
              <a:rPr lang="en-US" sz="2400" i="1" dirty="0">
                <a:solidFill>
                  <a:srgbClr val="FF0000"/>
                </a:solidFill>
              </a:rPr>
              <a:t>with your name on it</a:t>
            </a:r>
            <a:r>
              <a:rPr lang="en-US" sz="2400" dirty="0"/>
              <a:t>) by Line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I will collect the reports 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You will be able to use it to support your class presentation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Due date: Sept 17, 8 am 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Strict time deadline – </a:t>
            </a:r>
            <a:r>
              <a:rPr lang="en-US" sz="2000" dirty="0">
                <a:solidFill>
                  <a:srgbClr val="FF0000"/>
                </a:solidFill>
              </a:rPr>
              <a:t>in time for class at 10am</a:t>
            </a:r>
          </a:p>
          <a:p>
            <a:pPr marL="1257300" lvl="2" eaLnBrk="1" fontAlgn="auto" hangingPunct="1">
              <a:spcAft>
                <a:spcPts val="0"/>
              </a:spcAft>
              <a:defRPr/>
            </a:pPr>
            <a:endParaRPr lang="en-US" sz="2000" dirty="0"/>
          </a:p>
          <a:p>
            <a:pPr marL="457200" eaLnBrk="1" fontAlgn="auto" hangingPunct="1">
              <a:spcAft>
                <a:spcPts val="0"/>
              </a:spcAft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42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Next lecture – Thu, Sept 10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41890" cy="4952999"/>
          </a:xfrm>
        </p:spPr>
        <p:txBody>
          <a:bodyPr rtlCol="0">
            <a:normAutofit lnSpcReduction="10000"/>
          </a:bodyPr>
          <a:lstStyle/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Continuing .. </a:t>
            </a:r>
          </a:p>
          <a:p>
            <a:pPr marL="457200" eaLnBrk="1" fontAlgn="auto" hangingPunct="1">
              <a:spcAft>
                <a:spcPts val="0"/>
              </a:spcAft>
              <a:defRPr/>
            </a:pPr>
            <a:r>
              <a:rPr lang="en-US" sz="2400" dirty="0"/>
              <a:t>Understanding new technical terms</a:t>
            </a:r>
          </a:p>
          <a:p>
            <a:pPr marL="857250"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More prefixes</a:t>
            </a:r>
            <a:endParaRPr lang="en-US" sz="1600" dirty="0"/>
          </a:p>
          <a:p>
            <a:pPr marL="457200" eaLnBrk="1" fontAlgn="auto" hangingPunct="1">
              <a:spcAft>
                <a:spcPts val="0"/>
              </a:spcAft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771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15521</TotalTime>
  <Words>599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Office Theme</vt:lpstr>
      <vt:lpstr>Academic Listening and Speaking Assignment: Expanding Your Technical Vocab</vt:lpstr>
      <vt:lpstr>Technical vocabulary</vt:lpstr>
      <vt:lpstr>Common roots</vt:lpstr>
      <vt:lpstr>Assignment</vt:lpstr>
      <vt:lpstr>Assignment</vt:lpstr>
      <vt:lpstr>Assignment – Example 1</vt:lpstr>
      <vt:lpstr>Assignment – Example 2</vt:lpstr>
      <vt:lpstr>Assignment – Submission</vt:lpstr>
      <vt:lpstr>Next lecture – Thu, Sept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161</cp:revision>
  <cp:lastPrinted>2019-04-26T14:10:42Z</cp:lastPrinted>
  <dcterms:created xsi:type="dcterms:W3CDTF">2010-05-26T12:32:20Z</dcterms:created>
  <dcterms:modified xsi:type="dcterms:W3CDTF">2020-09-08T03:12:07Z</dcterms:modified>
</cp:coreProperties>
</file>