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429" r:id="rId3"/>
    <p:sldId id="432" r:id="rId4"/>
    <p:sldId id="433" r:id="rId5"/>
    <p:sldId id="434" r:id="rId6"/>
    <p:sldId id="435" r:id="rId7"/>
    <p:sldId id="436" r:id="rId8"/>
    <p:sldId id="437" r:id="rId9"/>
    <p:sldId id="438" r:id="rId10"/>
  </p:sldIdLst>
  <p:sldSz cx="9144000" cy="6858000" type="screen4x3"/>
  <p:notesSz cx="10021888" cy="68881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ihn Morris" initials="JM" lastIdx="1" clrIdx="0">
    <p:extLst>
      <p:ext uri="{19B8F6BF-5375-455C-9EA6-DF929625EA0E}">
        <p15:presenceInfo xmlns:p15="http://schemas.microsoft.com/office/powerpoint/2012/main" userId="108daa252187ac1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C161"/>
    <a:srgbClr val="0FDB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29" autoAdjust="0"/>
  </p:normalViewPr>
  <p:slideViewPr>
    <p:cSldViewPr>
      <p:cViewPr varScale="1">
        <p:scale>
          <a:sx n="97" d="100"/>
          <a:sy n="97" d="100"/>
        </p:scale>
        <p:origin x="43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8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1013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3DE75F5-E422-46AF-AF6B-961C9C6AE3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8D3654D-6D72-4B64-96A5-77E1E6490F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32E07596-B026-4A3B-918A-B954111AFDE5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25AE4F-1266-44DF-8F57-E731507C79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DF0A72-74B2-447A-87C3-A5A0ED17EB9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ECB3E3D3-B86C-4028-A4F5-7331FC507E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475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76751" y="1"/>
            <a:ext cx="4342818" cy="345604"/>
          </a:xfrm>
          <a:prstGeom prst="rect">
            <a:avLst/>
          </a:prstGeom>
        </p:spPr>
        <p:txBody>
          <a:bodyPr vert="horz" lIns="96625" tIns="48312" rIns="96625" bIns="48312" rtlCol="0"/>
          <a:lstStyle>
            <a:lvl1pPr algn="r">
              <a:defRPr sz="1300"/>
            </a:lvl1pPr>
          </a:lstStyle>
          <a:p>
            <a:fld id="{674C5FA9-CA25-4187-A6DE-EBA02029F1EC}" type="datetimeFigureOut">
              <a:rPr lang="en-US" smtClean="0"/>
              <a:t>9/8/2020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60750" y="860425"/>
            <a:ext cx="3100388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5" tIns="48312" rIns="96625" bIns="4831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02189" y="3314928"/>
            <a:ext cx="8017510" cy="2712215"/>
          </a:xfrm>
          <a:prstGeom prst="rect">
            <a:avLst/>
          </a:prstGeom>
        </p:spPr>
        <p:txBody>
          <a:bodyPr vert="horz" lIns="96625" tIns="48312" rIns="96625" bIns="4831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76751" y="6542560"/>
            <a:ext cx="4342818" cy="345603"/>
          </a:xfrm>
          <a:prstGeom prst="rect">
            <a:avLst/>
          </a:prstGeom>
        </p:spPr>
        <p:txBody>
          <a:bodyPr vert="horz" lIns="96625" tIns="48312" rIns="96625" bIns="48312" rtlCol="0" anchor="b"/>
          <a:lstStyle>
            <a:lvl1pPr algn="r">
              <a:defRPr sz="1300"/>
            </a:lvl1pPr>
          </a:lstStyle>
          <a:p>
            <a:fld id="{4BA97ADC-78D5-4456-9350-9B0129E5A9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976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207A6-744D-401C-B253-C4CD6095C65C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9FE72-565D-40AE-B1BC-8EFD1982CE4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CABF-8A97-4F70-AD85-AFD2D9089468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2FC37-C6E8-4F82-934D-8FF3C0D93DB2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FDEE3-C95B-4979-BFAF-3D9D9220D0D5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C0A03-0646-4A3D-AD9A-F357CD0D820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 b="1">
                <a:latin typeface="Arial" pitchFamily="34" charset="0"/>
                <a:cs typeface="Arial" pitchFamily="34" charset="0"/>
              </a:defRPr>
            </a:lvl1pPr>
            <a:lvl2pPr>
              <a:defRPr sz="2400" b="1">
                <a:latin typeface="Arial" pitchFamily="34" charset="0"/>
                <a:cs typeface="Arial" pitchFamily="34" charset="0"/>
              </a:defRPr>
            </a:lvl2pPr>
            <a:lvl3pPr>
              <a:defRPr b="1">
                <a:latin typeface="Arial" pitchFamily="34" charset="0"/>
                <a:cs typeface="Arial" pitchFamily="34" charset="0"/>
              </a:defRPr>
            </a:lvl3pPr>
            <a:lvl4pPr>
              <a:defRPr b="1">
                <a:latin typeface="Arial" pitchFamily="34" charset="0"/>
                <a:cs typeface="Arial" pitchFamily="34" charset="0"/>
              </a:defRPr>
            </a:lvl4pPr>
            <a:lvl5pPr>
              <a:defRPr b="1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FB730-D0A6-472E-8823-D42D72000B19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83FF8D-FC60-45EA-8A14-38D6AE2D8666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D7480-94ED-4A1D-AFC5-71A8CE201735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DFA3F-6A58-40D9-94FB-E0A791E9BE21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E33038-128A-43A5-99F8-C22FA0537EF2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B59D5-607B-4444-A894-5AAE2FD79D7B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8EEAE-E8C0-4674-9341-CE769679FCA8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AD953-AFC7-437E-B809-B4AC074356F4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9D1C1-11AE-4208-8229-11CBBF035F7D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33C65-CABE-4104-9EBD-B084A11B1320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66E91-6045-41B3-9498-04BBF61CDC51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376F5-1D8A-4723-9C57-9A240F7125BE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926E8-93BC-418C-B17A-5DEE94FFF3DD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6C3ED-A6D2-428B-8ECC-77A97BAB1DA5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4E9D7-2207-4CFE-B044-A70EDDFAC0BA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DC7A7-136E-4AD3-ACE8-B3821726E168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A105C0-4489-47E9-B676-573DD349EF6C}" type="datetimeFigureOut">
              <a:rPr lang="en-US"/>
              <a:pPr>
                <a:defRPr/>
              </a:pPr>
              <a:t>9/8/2020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2E62E79-ADC9-4D2E-8811-C7491DEF4CDC}" type="slidenum">
              <a:rPr lang="en-NZ"/>
              <a:pPr>
                <a:defRPr/>
              </a:pPr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 descr="Sunset_ChannelIsland640x48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7" y="0"/>
            <a:ext cx="912336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itle 1"/>
          <p:cNvSpPr>
            <a:spLocks noGrp="1"/>
          </p:cNvSpPr>
          <p:nvPr>
            <p:ph type="ctrTitle"/>
          </p:nvPr>
        </p:nvSpPr>
        <p:spPr>
          <a:xfrm>
            <a:off x="457200" y="336755"/>
            <a:ext cx="7924800" cy="2667000"/>
          </a:xfrm>
          <a:ln>
            <a:solidFill>
              <a:schemeClr val="accent1"/>
            </a:solidFill>
          </a:ln>
        </p:spPr>
        <p:txBody>
          <a:bodyPr/>
          <a:lstStyle/>
          <a:p>
            <a:pPr algn="l" eaLnBrk="1" hangingPunct="1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Listening and Speaking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Assignment:</a:t>
            </a:r>
            <a:b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Expanding Your Technical Vocab</a:t>
            </a:r>
            <a:endParaRPr lang="en-NZ" sz="3600" i="1" dirty="0">
              <a:solidFill>
                <a:srgbClr val="FFC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57600"/>
            <a:ext cx="8077200" cy="233762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John Morris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b="1" dirty="0">
                <a:solidFill>
                  <a:schemeClr val="bg1"/>
                </a:solidFill>
              </a:rPr>
              <a:t>KRIS, KMITL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i="1" dirty="0">
                <a:solidFill>
                  <a:schemeClr val="bg1"/>
                </a:solidFill>
              </a:rPr>
              <a:t>previously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r>
              <a:rPr lang="en-US" sz="20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Mahasarakham</a:t>
            </a: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</a:t>
            </a:r>
          </a:p>
          <a:p>
            <a:pPr algn="l" eaLnBrk="1" fontAlgn="auto" hangingPunct="1">
              <a:spcBef>
                <a:spcPts val="12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Electrical and Computer Engineering, The University of Auckland</a:t>
            </a:r>
            <a:endParaRPr lang="en-NZ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3" name="Subtitle 2"/>
          <p:cNvSpPr txBox="1">
            <a:spLocks/>
          </p:cNvSpPr>
          <p:nvPr/>
        </p:nvSpPr>
        <p:spPr bwMode="auto">
          <a:xfrm>
            <a:off x="3162557" y="6007510"/>
            <a:ext cx="594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Iolanthe II  </a:t>
            </a: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leaves the Hauraki Gulf under full sail –</a:t>
            </a:r>
          </a:p>
          <a:p>
            <a:pPr>
              <a:spcBef>
                <a:spcPct val="20000"/>
              </a:spcBef>
              <a:buFont typeface="Arial" charset="0"/>
              <a:buNone/>
            </a:pPr>
            <a:r>
              <a:rPr lang="en-US" sz="20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Auckland-Tauranga Race, 2007</a:t>
            </a:r>
            <a:endParaRPr lang="en-NZ" sz="2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Technical vocabulary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41890" cy="4952999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If you understand </a:t>
            </a:r>
            <a:r>
              <a:rPr lang="en-US" sz="2400" dirty="0">
                <a:solidFill>
                  <a:srgbClr val="FF0000"/>
                </a:solidFill>
              </a:rPr>
              <a:t>root words </a:t>
            </a:r>
            <a:r>
              <a:rPr lang="en-US" sz="2400" dirty="0"/>
              <a:t>used in technical terms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Then it should be easier for you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To understand a new term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Remember it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Remember how it should be spelt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Understand related terms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Technical terms are (mostly) built from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Mostly Greek and Latin roots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Some German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Some other languages (Arabic, ….. 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Understanding etymology (way a word is derived) helps you build your vocabulary</a:t>
            </a:r>
          </a:p>
          <a:p>
            <a:pPr marL="914400" lvl="2" indent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98197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Common roots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41890" cy="4952999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-scope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i="1" dirty="0"/>
              <a:t>From Greek: </a:t>
            </a:r>
            <a:r>
              <a:rPr lang="en-US" i="1" dirty="0">
                <a:sym typeface="Symbol" panose="05050102010706020507" pitchFamily="18" charset="2"/>
              </a:rPr>
              <a:t>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ó</a:t>
            </a:r>
            <a:r>
              <a:rPr lang="en-US" i="1" dirty="0">
                <a:sym typeface="Symbol" panose="05050102010706020507" pitchFamily="18" charset="2"/>
              </a:rPr>
              <a:t></a:t>
            </a:r>
            <a:r>
              <a:rPr lang="el-GR" sz="2000" dirty="0"/>
              <a:t> (</a:t>
            </a:r>
            <a:r>
              <a:rPr lang="en-US" sz="2000" dirty="0" err="1"/>
              <a:t>skopós</a:t>
            </a:r>
            <a:r>
              <a:rPr lang="en-US" sz="2000" dirty="0"/>
              <a:t>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Meaning: Target, look at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Occurs in: micro</a:t>
            </a:r>
            <a:r>
              <a:rPr lang="en-US" sz="2000" dirty="0">
                <a:solidFill>
                  <a:srgbClr val="3FC161"/>
                </a:solidFill>
              </a:rPr>
              <a:t>scope</a:t>
            </a:r>
            <a:r>
              <a:rPr lang="en-US" sz="2000" dirty="0"/>
              <a:t>, tele</a:t>
            </a:r>
            <a:r>
              <a:rPr lang="en-US" sz="2000" dirty="0">
                <a:solidFill>
                  <a:srgbClr val="3FC161"/>
                </a:solidFill>
              </a:rPr>
              <a:t>scope</a:t>
            </a:r>
            <a:r>
              <a:rPr lang="en-US" sz="2000" dirty="0"/>
              <a:t>, peri</a:t>
            </a:r>
            <a:r>
              <a:rPr lang="en-US" sz="2000" dirty="0">
                <a:solidFill>
                  <a:srgbClr val="3FC161"/>
                </a:solidFill>
              </a:rPr>
              <a:t>scope</a:t>
            </a:r>
            <a:r>
              <a:rPr lang="en-US" sz="2000" dirty="0"/>
              <a:t>, endo</a:t>
            </a:r>
            <a:r>
              <a:rPr lang="en-US" sz="2000" dirty="0">
                <a:solidFill>
                  <a:srgbClr val="3FC161"/>
                </a:solidFill>
              </a:rPr>
              <a:t>scope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-logy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i="1" dirty="0"/>
              <a:t>From Greek: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λογία</a:t>
            </a:r>
            <a:r>
              <a:rPr lang="el-GR" sz="2000" dirty="0"/>
              <a:t> (</a:t>
            </a:r>
            <a:r>
              <a:rPr lang="en-US" sz="2000" dirty="0"/>
              <a:t>logia)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Meaning: study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Occurs in: bio</a:t>
            </a:r>
            <a:r>
              <a:rPr lang="en-US" sz="2000" dirty="0">
                <a:solidFill>
                  <a:srgbClr val="3FC161"/>
                </a:solidFill>
              </a:rPr>
              <a:t>logy</a:t>
            </a:r>
            <a:r>
              <a:rPr lang="en-US" sz="2000" dirty="0"/>
              <a:t>, zoo</a:t>
            </a:r>
            <a:r>
              <a:rPr lang="en-US" sz="2000" dirty="0">
                <a:solidFill>
                  <a:srgbClr val="3FC161"/>
                </a:solidFill>
              </a:rPr>
              <a:t>logy</a:t>
            </a:r>
            <a:r>
              <a:rPr lang="en-US" sz="2000" dirty="0"/>
              <a:t>, psycho</a:t>
            </a:r>
            <a:r>
              <a:rPr lang="en-US" sz="2000" dirty="0">
                <a:solidFill>
                  <a:srgbClr val="3FC161"/>
                </a:solidFill>
              </a:rPr>
              <a:t>logy</a:t>
            </a:r>
            <a:r>
              <a:rPr lang="en-US" sz="2000" dirty="0"/>
              <a:t>, ….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rgbClr val="3FC161"/>
                </a:solidFill>
              </a:rPr>
              <a:t>bioscopy</a:t>
            </a:r>
            <a:r>
              <a:rPr lang="en-US" sz="2400" dirty="0"/>
              <a:t> = take a living sample for examination</a:t>
            </a:r>
            <a:br>
              <a:rPr lang="en-US" sz="2400" dirty="0"/>
            </a:br>
            <a:r>
              <a:rPr lang="en-US" sz="2000" dirty="0"/>
              <a:t>(commonly for looking for cancer cells)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Understanding etymology (way a word is derived) helps you build your vocabulary</a:t>
            </a:r>
          </a:p>
          <a:p>
            <a:pPr marL="914400" lvl="2" indent="0" eaLnBrk="1" fontAlgn="auto" hangingPunct="1">
              <a:spcAft>
                <a:spcPts val="0"/>
              </a:spcAft>
              <a:buNone/>
              <a:defRPr/>
            </a:pPr>
            <a:endParaRPr lang="en-US" sz="2000" dirty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67881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Assignment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41890" cy="4952999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Assessed: 10%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Choose any (polysyllabic) technical term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Look up the etymology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Explain the current meaning of the word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Explain how the meaning was derived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/>
              <a:t>Give a short presentation of your research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5 min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2 slides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/>
              <a:t>Team work permitted .. </a:t>
            </a:r>
            <a:br>
              <a:rPr lang="en-US" sz="2000" dirty="0"/>
            </a:br>
            <a:r>
              <a:rPr lang="en-US" sz="2000" dirty="0"/>
              <a:t>Team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/>
              <a:t> may explain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000" dirty="0"/>
              <a:t> related words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To avoid boredom and help everyone in the class expand their vocabulary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Register your chosen word by Line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1871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Assignment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41890" cy="4952999"/>
          </a:xfrm>
        </p:spPr>
        <p:txBody>
          <a:bodyPr rtlCol="0">
            <a:normAutofit lnSpcReduction="10000"/>
          </a:bodyPr>
          <a:lstStyle/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To avoid boredom and help everyone in the class expand their vocabulary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No duplicates!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Register your chosen word by Line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First in-first served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Duplicates forbidden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If someone else has already registered a word</a:t>
            </a:r>
            <a:br>
              <a:rPr lang="en-US" sz="2000" dirty="0"/>
            </a:br>
            <a:r>
              <a:rPr lang="en-US" sz="2000" dirty="0"/>
              <a:t>you must choose another one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Words may come from 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any branch of science or engineering or 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history or sociology or politics or ..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000" dirty="0"/>
              <a:t>Suggestions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Biology is a good source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Biological names mostly derived from Latin or Greek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Politics also though … Can you explain ‘oligarchy’</a:t>
            </a:r>
          </a:p>
        </p:txBody>
      </p:sp>
    </p:spTree>
    <p:extLst>
      <p:ext uri="{BB962C8B-B14F-4D97-AF65-F5344CB8AC3E}">
        <p14:creationId xmlns:p14="http://schemas.microsoft.com/office/powerpoint/2010/main" val="759932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Assignment – Example 1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41890" cy="4952999"/>
          </a:xfrm>
        </p:spPr>
        <p:txBody>
          <a:bodyPr rtlCol="0">
            <a:normAutofit lnSpcReduction="10000"/>
          </a:bodyPr>
          <a:lstStyle/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homo sapiens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Formal biological name for our species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Linnaeus designed a classification for plants and animals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Derived from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rgbClr val="3FC161"/>
                </a:solidFill>
              </a:rPr>
              <a:t>homo </a:t>
            </a:r>
            <a:r>
              <a:rPr lang="en-US" sz="2000" dirty="0"/>
              <a:t>from Latin meaning </a:t>
            </a:r>
            <a:r>
              <a:rPr lang="en-US" sz="2000" dirty="0">
                <a:solidFill>
                  <a:srgbClr val="3FC161"/>
                </a:solidFill>
              </a:rPr>
              <a:t>man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rgbClr val="3FC161"/>
                </a:solidFill>
              </a:rPr>
              <a:t>sapiens</a:t>
            </a:r>
            <a:r>
              <a:rPr lang="en-US" sz="2000" dirty="0"/>
              <a:t> from Latin </a:t>
            </a:r>
            <a:r>
              <a:rPr lang="en-US" sz="2000" dirty="0" err="1">
                <a:solidFill>
                  <a:srgbClr val="3FC161"/>
                </a:solidFill>
              </a:rPr>
              <a:t>sapere</a:t>
            </a:r>
            <a:r>
              <a:rPr lang="en-US" sz="2000" dirty="0"/>
              <a:t> meaning be wise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Other examples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rgbClr val="3FC161"/>
                </a:solidFill>
              </a:rPr>
              <a:t>homo erectus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rgbClr val="3FC161"/>
                </a:solidFill>
              </a:rPr>
              <a:t>homo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3FC161"/>
                </a:solidFill>
              </a:rPr>
              <a:t>erectus</a:t>
            </a:r>
            <a:r>
              <a:rPr lang="en-US" sz="2000" dirty="0"/>
              <a:t> (Latin, upright)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49640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Assignment – Example 2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41890" cy="4952999"/>
          </a:xfrm>
        </p:spPr>
        <p:txBody>
          <a:bodyPr rtlCol="0">
            <a:normAutofit lnSpcReduction="10000"/>
          </a:bodyPr>
          <a:lstStyle/>
          <a:p>
            <a:pPr marL="114300" indent="0" eaLnBrk="1" fontAlgn="auto" hangingPunct="1">
              <a:spcAft>
                <a:spcPts val="0"/>
              </a:spcAft>
              <a:buNone/>
              <a:defRPr/>
            </a:pP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cardiographer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Person who makes records of the heart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Usually the technician who operates the instrument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Derived from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rgbClr val="3FC161"/>
                </a:solidFill>
              </a:rPr>
              <a:t>cardio </a:t>
            </a:r>
            <a:r>
              <a:rPr lang="en-US" sz="2000" dirty="0"/>
              <a:t>from Greek </a:t>
            </a:r>
            <a:r>
              <a:rPr lang="el-GR" dirty="0">
                <a:solidFill>
                  <a:srgbClr val="3FC161"/>
                </a:solidFill>
              </a:rPr>
              <a:t>καρδίᾱ</a:t>
            </a:r>
            <a:r>
              <a:rPr lang="en-US" sz="1600" dirty="0"/>
              <a:t> </a:t>
            </a:r>
            <a:r>
              <a:rPr lang="en-US" sz="2000" dirty="0"/>
              <a:t>meaning </a:t>
            </a:r>
            <a:r>
              <a:rPr lang="en-US" sz="2000" dirty="0">
                <a:solidFill>
                  <a:srgbClr val="3FC161"/>
                </a:solidFill>
              </a:rPr>
              <a:t>heart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 err="1">
                <a:solidFill>
                  <a:srgbClr val="3FC161"/>
                </a:solidFill>
              </a:rPr>
              <a:t>grapher</a:t>
            </a:r>
            <a:r>
              <a:rPr lang="en-US" sz="2000" dirty="0"/>
              <a:t> from Greek </a:t>
            </a:r>
            <a:r>
              <a:rPr lang="en-US" sz="2400" dirty="0" err="1">
                <a:solidFill>
                  <a:srgbClr val="3FC161"/>
                </a:solidFill>
                <a:latin typeface="Symbol" panose="05050102010706020507" pitchFamily="18" charset="2"/>
              </a:rPr>
              <a:t>graf</a:t>
            </a:r>
            <a:r>
              <a:rPr lang="en-US" sz="2400" dirty="0">
                <a:solidFill>
                  <a:srgbClr val="3FC161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</a:t>
            </a:r>
            <a:r>
              <a:rPr lang="en-US" sz="2000" dirty="0"/>
              <a:t> (</a:t>
            </a:r>
            <a:r>
              <a:rPr lang="en-US" sz="2000" dirty="0" err="1"/>
              <a:t>grapho</a:t>
            </a:r>
            <a:r>
              <a:rPr lang="en-US" sz="2000" dirty="0"/>
              <a:t>-) meaning write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Other examples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rgbClr val="3FC161"/>
                </a:solidFill>
              </a:rPr>
              <a:t>cardiologist</a:t>
            </a:r>
          </a:p>
          <a:p>
            <a:pPr marL="1257300" lvl="2"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rgbClr val="3FC161"/>
                </a:solidFill>
              </a:rPr>
              <a:t>cardio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3FC161"/>
                </a:solidFill>
              </a:rPr>
              <a:t>logy</a:t>
            </a:r>
            <a:r>
              <a:rPr lang="en-US" sz="2000" dirty="0"/>
              <a:t> (Greek, study)</a:t>
            </a:r>
          </a:p>
          <a:p>
            <a:pPr marL="1257300" lvl="2" eaLnBrk="1" fontAlgn="auto" hangingPunct="1">
              <a:spcAft>
                <a:spcPts val="0"/>
              </a:spcAft>
              <a:defRPr/>
            </a:pPr>
            <a:r>
              <a:rPr lang="en-US" sz="2000" dirty="0"/>
              <a:t>Someone who </a:t>
            </a:r>
            <a:r>
              <a:rPr lang="en-US" sz="2000" dirty="0">
                <a:solidFill>
                  <a:srgbClr val="FF0000"/>
                </a:solidFill>
              </a:rPr>
              <a:t>studies</a:t>
            </a:r>
            <a:r>
              <a:rPr lang="en-US" sz="2000" dirty="0"/>
              <a:t> the heart</a:t>
            </a:r>
          </a:p>
          <a:p>
            <a:pPr marL="1714500" lvl="3" eaLnBrk="1" fontAlgn="auto" hangingPunct="1">
              <a:spcAft>
                <a:spcPts val="0"/>
              </a:spcAft>
              <a:defRPr/>
            </a:pPr>
            <a:r>
              <a:rPr lang="en-US" sz="1600" dirty="0"/>
              <a:t>Usually a doctor</a:t>
            </a:r>
          </a:p>
          <a:p>
            <a:pPr marL="1714500" lvl="3" eaLnBrk="1" fontAlgn="auto" hangingPunct="1">
              <a:spcAft>
                <a:spcPts val="0"/>
              </a:spcAft>
              <a:defRPr/>
            </a:pPr>
            <a:r>
              <a:rPr lang="en-US" sz="1600" dirty="0"/>
              <a:t>Distinct from the technician who records the signals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rgbClr val="3FC161"/>
                </a:solidFill>
              </a:rPr>
              <a:t>electrocardiogram</a:t>
            </a:r>
          </a:p>
          <a:p>
            <a:pPr marL="1257300" lvl="2"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rgbClr val="3FC161"/>
                </a:solidFill>
              </a:rPr>
              <a:t>electro + cardio</a:t>
            </a:r>
            <a:r>
              <a:rPr lang="en-US" sz="2000" dirty="0"/>
              <a:t> + </a:t>
            </a:r>
            <a:r>
              <a:rPr lang="en-US" sz="2000" dirty="0">
                <a:solidFill>
                  <a:srgbClr val="3FC161"/>
                </a:solidFill>
              </a:rPr>
              <a:t>gram</a:t>
            </a:r>
            <a:r>
              <a:rPr lang="en-US" sz="2000" dirty="0"/>
              <a:t> </a:t>
            </a:r>
          </a:p>
          <a:p>
            <a:pPr marL="1257300" lvl="2" eaLnBrk="1" fontAlgn="auto" hangingPunct="1">
              <a:spcAft>
                <a:spcPts val="0"/>
              </a:spcAft>
              <a:defRPr/>
            </a:pPr>
            <a:r>
              <a:rPr lang="en-US" sz="2000" dirty="0">
                <a:solidFill>
                  <a:schemeClr val="tx2"/>
                </a:solidFill>
              </a:rPr>
              <a:t>Recording of electrical signals from the heart</a:t>
            </a:r>
          </a:p>
          <a:p>
            <a:pPr marL="1257300" lvl="2" eaLnBrk="1" fontAlgn="auto" hangingPunct="1">
              <a:spcAft>
                <a:spcPts val="0"/>
              </a:spcAft>
              <a:defRPr/>
            </a:pPr>
            <a:endParaRPr lang="en-US" sz="2000" dirty="0"/>
          </a:p>
          <a:p>
            <a:pPr marL="457200" eaLnBrk="1" fontAlgn="auto" hangingPunct="1">
              <a:spcAft>
                <a:spcPts val="0"/>
              </a:spcAft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26674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Assignment – Submission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41890" cy="4952999"/>
          </a:xfrm>
        </p:spPr>
        <p:txBody>
          <a:bodyPr rtlCol="0">
            <a:normAutofit lnSpcReduction="10000"/>
          </a:bodyPr>
          <a:lstStyle/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Make a simple report</a:t>
            </a:r>
            <a:endParaRPr lang="en-US" sz="2000" dirty="0"/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Power Point or Word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2 pages or 2 slides, max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Pictures encouraged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For Greek roots, practice using the Greek alphabet too</a:t>
            </a:r>
          </a:p>
          <a:p>
            <a:pPr marL="1257300" lvl="2" eaLnBrk="1" fontAlgn="auto" hangingPunct="1">
              <a:spcAft>
                <a:spcPts val="0"/>
              </a:spcAft>
              <a:defRPr/>
            </a:pPr>
            <a:r>
              <a:rPr lang="en-US" sz="2000" dirty="0"/>
              <a:t>You can find Greek characters under</a:t>
            </a:r>
          </a:p>
          <a:p>
            <a:pPr marL="1257300" lvl="2" eaLnBrk="1" fontAlgn="auto" hangingPunct="1">
              <a:spcAft>
                <a:spcPts val="0"/>
              </a:spcAft>
              <a:defRPr/>
            </a:pPr>
            <a:r>
              <a:rPr lang="en-US" sz="2000"/>
              <a:t>Power Point </a:t>
            </a:r>
            <a:r>
              <a:rPr lang="en-US" sz="2000" dirty="0"/>
              <a:t>or Word: </a:t>
            </a:r>
            <a:r>
              <a:rPr lang="en-US" sz="2000" dirty="0" err="1"/>
              <a:t>Insert</a:t>
            </a:r>
            <a:r>
              <a:rPr lang="en-US" sz="2000" dirty="0" err="1">
                <a:sym typeface="Symbol" panose="05050102010706020507" pitchFamily="18" charset="2"/>
              </a:rPr>
              <a:t></a:t>
            </a:r>
            <a:r>
              <a:rPr lang="en-US" sz="2000" dirty="0" err="1"/>
              <a:t>Symbol</a:t>
            </a:r>
            <a:endParaRPr lang="en-US" sz="2000" dirty="0"/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Present this report in class (5 mins max)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Sept 17, 10 am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Send the report (</a:t>
            </a:r>
            <a:r>
              <a:rPr lang="en-US" sz="2400" i="1" dirty="0">
                <a:solidFill>
                  <a:srgbClr val="FF0000"/>
                </a:solidFill>
              </a:rPr>
              <a:t>with your name on it</a:t>
            </a:r>
            <a:r>
              <a:rPr lang="en-US" sz="2400" dirty="0"/>
              <a:t>) by Line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I will collect the reports 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You will be able to use it to support your class presentation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Due date: Sept 17, 8 am 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Strict time deadline – </a:t>
            </a:r>
            <a:r>
              <a:rPr lang="en-US" sz="2000" dirty="0">
                <a:solidFill>
                  <a:srgbClr val="FF0000"/>
                </a:solidFill>
              </a:rPr>
              <a:t>in time for class at 10am</a:t>
            </a:r>
          </a:p>
          <a:p>
            <a:pPr marL="1257300" lvl="2" eaLnBrk="1" fontAlgn="auto" hangingPunct="1">
              <a:spcAft>
                <a:spcPts val="0"/>
              </a:spcAft>
              <a:defRPr/>
            </a:pPr>
            <a:endParaRPr lang="en-US" sz="2000" dirty="0"/>
          </a:p>
          <a:p>
            <a:pPr marL="457200" eaLnBrk="1" fontAlgn="auto" hangingPunct="1">
              <a:spcAft>
                <a:spcPts val="0"/>
              </a:spcAft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4422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  <a:cs typeface="Arial" charset="0"/>
              </a:rPr>
              <a:t>Next lecture – Thu, Sept 10</a:t>
            </a:r>
            <a:endParaRPr lang="en-NZ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910" y="1371600"/>
            <a:ext cx="8241890" cy="4952999"/>
          </a:xfrm>
        </p:spPr>
        <p:txBody>
          <a:bodyPr rtlCol="0">
            <a:normAutofit lnSpcReduction="10000"/>
          </a:bodyPr>
          <a:lstStyle/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Continuing .. </a:t>
            </a:r>
          </a:p>
          <a:p>
            <a:pPr marL="457200" eaLnBrk="1" fontAlgn="auto" hangingPunct="1">
              <a:spcAft>
                <a:spcPts val="0"/>
              </a:spcAft>
              <a:defRPr/>
            </a:pPr>
            <a:r>
              <a:rPr lang="en-US" sz="2400" dirty="0"/>
              <a:t>Understanding new technical terms</a:t>
            </a:r>
          </a:p>
          <a:p>
            <a:pPr marL="857250" lvl="1" eaLnBrk="1" fontAlgn="auto" hangingPunct="1">
              <a:spcAft>
                <a:spcPts val="0"/>
              </a:spcAft>
              <a:defRPr/>
            </a:pPr>
            <a:r>
              <a:rPr lang="en-US" sz="2000" dirty="0"/>
              <a:t>More prefixes</a:t>
            </a:r>
            <a:endParaRPr lang="en-US" sz="1600" dirty="0"/>
          </a:p>
          <a:p>
            <a:pPr marL="457200" eaLnBrk="1" fontAlgn="auto" hangingPunct="1">
              <a:spcAft>
                <a:spcPts val="0"/>
              </a:spcAft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37712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15521</TotalTime>
  <Words>599</Words>
  <Application>Microsoft Office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Times New Roman</vt:lpstr>
      <vt:lpstr>Office Theme</vt:lpstr>
      <vt:lpstr>Academic Listening and Speaking Assignment: Expanding Your Technical Vocab</vt:lpstr>
      <vt:lpstr>Technical vocabulary</vt:lpstr>
      <vt:lpstr>Common roots</vt:lpstr>
      <vt:lpstr>Assignment</vt:lpstr>
      <vt:lpstr>Assignment</vt:lpstr>
      <vt:lpstr>Assignment – Example 1</vt:lpstr>
      <vt:lpstr>Assignment – Example 2</vt:lpstr>
      <vt:lpstr>Assignment – Submission</vt:lpstr>
      <vt:lpstr>Next lecture – Thu, Sept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Technical English: Fewer is better!</dc:title>
  <dc:creator>Windows User</dc:creator>
  <cp:lastModifiedBy>Joihn Morris</cp:lastModifiedBy>
  <cp:revision>161</cp:revision>
  <cp:lastPrinted>2019-04-26T14:10:42Z</cp:lastPrinted>
  <dcterms:created xsi:type="dcterms:W3CDTF">2010-05-26T12:32:20Z</dcterms:created>
  <dcterms:modified xsi:type="dcterms:W3CDTF">2020-09-08T03:12:07Z</dcterms:modified>
</cp:coreProperties>
</file>