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6" r:id="rId3"/>
    <p:sldId id="420" r:id="rId4"/>
    <p:sldId id="421" r:id="rId5"/>
    <p:sldId id="423" r:id="rId6"/>
    <p:sldId id="424" r:id="rId7"/>
    <p:sldId id="426" r:id="rId8"/>
    <p:sldId id="431" r:id="rId9"/>
    <p:sldId id="432" r:id="rId10"/>
    <p:sldId id="433" r:id="rId11"/>
    <p:sldId id="434" r:id="rId12"/>
    <p:sldId id="427" r:id="rId13"/>
    <p:sldId id="425" r:id="rId14"/>
    <p:sldId id="428" r:id="rId15"/>
    <p:sldId id="429" r:id="rId16"/>
    <p:sldId id="430" r:id="rId17"/>
    <p:sldId id="435" r:id="rId18"/>
    <p:sldId id="436" r:id="rId19"/>
    <p:sldId id="422" r:id="rId20"/>
  </p:sldIdLst>
  <p:sldSz cx="9144000" cy="6858000" type="screen4x3"/>
  <p:notesSz cx="10021888" cy="68881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ihn Morris" initials="JM" lastIdx="1" clrIdx="0">
    <p:extLst>
      <p:ext uri="{19B8F6BF-5375-455C-9EA6-DF929625EA0E}">
        <p15:presenceInfo xmlns:p15="http://schemas.microsoft.com/office/powerpoint/2012/main" userId="108daa252187ac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C161"/>
    <a:srgbClr val="0FD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77" autoAdjust="0"/>
    <p:restoredTop sz="94629" autoAdjust="0"/>
  </p:normalViewPr>
  <p:slideViewPr>
    <p:cSldViewPr>
      <p:cViewPr varScale="1">
        <p:scale>
          <a:sx n="85" d="100"/>
          <a:sy n="85" d="100"/>
        </p:scale>
        <p:origin x="108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8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1013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DE75F5-E422-46AF-AF6B-961C9C6AE3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818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D3654D-6D72-4B64-96A5-77E1E6490F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6751" y="1"/>
            <a:ext cx="4342818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32E07596-B026-4A3B-918A-B954111AFDE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5AE4F-1266-44DF-8F57-E731507C79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818" cy="34560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F0A72-74B2-447A-87C3-A5A0ED17EB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6751" y="6542560"/>
            <a:ext cx="4342818" cy="34560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ECB3E3D3-B86C-4028-A4F5-7331FC507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47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818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6751" y="1"/>
            <a:ext cx="4342818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674C5FA9-CA25-4187-A6DE-EBA02029F1E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60750" y="860425"/>
            <a:ext cx="310038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189" y="3314928"/>
            <a:ext cx="8017510" cy="2712215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818" cy="34560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6751" y="6542560"/>
            <a:ext cx="4342818" cy="34560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4BA97ADC-78D5-4456-9350-9B0129E5A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76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07A6-744D-401C-B253-C4CD6095C65C}" type="datetimeFigureOut">
              <a:rPr lang="en-US"/>
              <a:pPr>
                <a:defRPr/>
              </a:pPr>
              <a:t>11/9/2020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9FE72-565D-40AE-B1BC-8EFD1982CE4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CABF-8A97-4F70-AD85-AFD2D9089468}" type="datetimeFigureOut">
              <a:rPr lang="en-US"/>
              <a:pPr>
                <a:defRPr/>
              </a:pPr>
              <a:t>11/9/2020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FC37-C6E8-4F82-934D-8FF3C0D93DB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DEE3-C95B-4979-BFAF-3D9D9220D0D5}" type="datetimeFigureOut">
              <a:rPr lang="en-US"/>
              <a:pPr>
                <a:defRPr/>
              </a:pPr>
              <a:t>11/9/2020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C0A03-0646-4A3D-AD9A-F357CD0D820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b="1">
                <a:latin typeface="Arial" pitchFamily="34" charset="0"/>
                <a:cs typeface="Arial" pitchFamily="34" charset="0"/>
              </a:defRPr>
            </a:lvl3pPr>
            <a:lvl4pPr>
              <a:defRPr b="1">
                <a:latin typeface="Arial" pitchFamily="34" charset="0"/>
                <a:cs typeface="Arial" pitchFamily="34" charset="0"/>
              </a:defRPr>
            </a:lvl4pPr>
            <a:lvl5pPr>
              <a:defRPr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FB730-D0A6-472E-8823-D42D72000B19}" type="datetimeFigureOut">
              <a:rPr lang="en-US"/>
              <a:pPr>
                <a:defRPr/>
              </a:pPr>
              <a:t>11/9/2020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3FF8D-FC60-45EA-8A14-38D6AE2D866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7480-94ED-4A1D-AFC5-71A8CE201735}" type="datetimeFigureOut">
              <a:rPr lang="en-US"/>
              <a:pPr>
                <a:defRPr/>
              </a:pPr>
              <a:t>11/9/2020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FA3F-6A58-40D9-94FB-E0A791E9BE2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3038-128A-43A5-99F8-C22FA0537EF2}" type="datetimeFigureOut">
              <a:rPr lang="en-US"/>
              <a:pPr>
                <a:defRPr/>
              </a:pPr>
              <a:t>11/9/2020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B59D5-607B-4444-A894-5AAE2FD79D7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EEAE-E8C0-4674-9341-CE769679FCA8}" type="datetimeFigureOut">
              <a:rPr lang="en-US"/>
              <a:pPr>
                <a:defRPr/>
              </a:pPr>
              <a:t>11/9/2020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D953-AFC7-437E-B809-B4AC074356F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9D1C1-11AE-4208-8229-11CBBF035F7D}" type="datetimeFigureOut">
              <a:rPr lang="en-US"/>
              <a:pPr>
                <a:defRPr/>
              </a:pPr>
              <a:t>11/9/2020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3C65-CABE-4104-9EBD-B084A11B132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66E91-6045-41B3-9498-04BBF61CDC51}" type="datetimeFigureOut">
              <a:rPr lang="en-US"/>
              <a:pPr>
                <a:defRPr/>
              </a:pPr>
              <a:t>11/9/2020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376F5-1D8A-4723-9C57-9A240F7125B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26E8-93BC-418C-B17A-5DEE94FFF3DD}" type="datetimeFigureOut">
              <a:rPr lang="en-US"/>
              <a:pPr>
                <a:defRPr/>
              </a:pPr>
              <a:t>11/9/2020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6C3ED-A6D2-428B-8ECC-77A97BAB1DA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E9D7-2207-4CFE-B044-A70EDDFAC0BA}" type="datetimeFigureOut">
              <a:rPr lang="en-US"/>
              <a:pPr>
                <a:defRPr/>
              </a:pPr>
              <a:t>11/9/2020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DC7A7-136E-4AD3-ACE8-B3821726E16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A105C0-4489-47E9-B676-573DD349EF6C}" type="datetimeFigureOut">
              <a:rPr lang="en-US"/>
              <a:pPr>
                <a:defRPr/>
              </a:pPr>
              <a:t>11/9/2020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E62E79-ADC9-4D2E-8811-C7491DEF4CD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Sunset_ChannelIsland640x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457200" y="336755"/>
            <a:ext cx="7924800" cy="26670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Listening and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Humour</a:t>
            </a:r>
            <a:endParaRPr lang="en-NZ" sz="3600" i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8077200" cy="233762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John Morris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KRIS, KMITL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i="1" dirty="0">
                <a:solidFill>
                  <a:schemeClr val="bg1"/>
                </a:solidFill>
              </a:rPr>
              <a:t>previously</a:t>
            </a:r>
          </a:p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Mahasarakham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</a:t>
            </a:r>
          </a:p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and Computer Engineering, The University of Auckland</a:t>
            </a:r>
            <a:endParaRPr lang="en-N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Subtitle 2"/>
          <p:cNvSpPr txBox="1">
            <a:spLocks/>
          </p:cNvSpPr>
          <p:nvPr/>
        </p:nvSpPr>
        <p:spPr bwMode="auto">
          <a:xfrm>
            <a:off x="3162557" y="6007510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Iolanthe II 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leaves the Hauraki Gulf under full sail –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Auckland-Tauranga Race, 2007</a:t>
            </a:r>
            <a:endParaRPr lang="en-NZ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04" y="1524000"/>
            <a:ext cx="8229600" cy="4806698"/>
          </a:xfrm>
        </p:spPr>
        <p:txBody>
          <a:bodyPr rtlCol="0">
            <a:normAutofit lnSpcReduction="10000"/>
          </a:bodyPr>
          <a:lstStyle/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0CC44-7A3A-43F3-B27F-4ED8579C5A38}"/>
              </a:ext>
            </a:extLst>
          </p:cNvPr>
          <p:cNvSpPr txBox="1"/>
          <p:nvPr/>
        </p:nvSpPr>
        <p:spPr>
          <a:xfrm>
            <a:off x="152400" y="1256199"/>
            <a:ext cx="75873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 pessimist's blood type is always B-negative.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 went to a seafood disco last week... and pulled a mussel.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Two peanuts walk into a bar, and one was a-salted.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Reading while sunbathing makes you well red.</a:t>
            </a:r>
          </a:p>
        </p:txBody>
      </p:sp>
    </p:spTree>
    <p:extLst>
      <p:ext uri="{BB962C8B-B14F-4D97-AF65-F5344CB8AC3E}">
        <p14:creationId xmlns:p14="http://schemas.microsoft.com/office/powerpoint/2010/main" val="1961779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04" y="1524000"/>
            <a:ext cx="8229600" cy="4806698"/>
          </a:xfrm>
        </p:spPr>
        <p:txBody>
          <a:bodyPr rtlCol="0">
            <a:normAutofit lnSpcReduction="10000"/>
          </a:bodyPr>
          <a:lstStyle/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0CC44-7A3A-43F3-B27F-4ED8579C5A38}"/>
              </a:ext>
            </a:extLst>
          </p:cNvPr>
          <p:cNvSpPr txBox="1"/>
          <p:nvPr/>
        </p:nvSpPr>
        <p:spPr>
          <a:xfrm>
            <a:off x="152400" y="1256199"/>
            <a:ext cx="44598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Over to you …..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Thai has many homophones</a:t>
            </a:r>
            <a:r>
              <a:rPr lang="en-US" sz="2000" b="1"/>
              <a:t>, </a:t>
            </a:r>
          </a:p>
          <a:p>
            <a:pPr marL="342900" indent="-342900">
              <a:buFont typeface="Symbol" panose="05050102010706020507" pitchFamily="18" charset="2"/>
              <a:buChar char="\"/>
            </a:pPr>
            <a:r>
              <a:rPr lang="en-US" sz="2000" b="1" dirty="0"/>
              <a:t>easy to make puns!!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Clr>
                <a:srgbClr val="3FC161"/>
              </a:buClr>
              <a:buFont typeface="Wingdings" panose="05000000000000000000" pitchFamily="2" charset="2"/>
              <a:buChar char="J"/>
            </a:pPr>
            <a:r>
              <a:rPr lang="en-US" sz="2000" b="1" dirty="0"/>
              <a:t>Contribute some to this lesson!!</a:t>
            </a:r>
          </a:p>
        </p:txBody>
      </p:sp>
    </p:spTree>
    <p:extLst>
      <p:ext uri="{BB962C8B-B14F-4D97-AF65-F5344CB8AC3E}">
        <p14:creationId xmlns:p14="http://schemas.microsoft.com/office/powerpoint/2010/main" val="908552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Malaprops or Malapropism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80669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Unintentional use of a word wrongly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Mistakes by the writer or speak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From the French .. mal = bad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                                 apropos = placed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000" dirty="0"/>
              <a:t>Name of a character, “Mrs Malaprop” in “The Rivals”, Sheridan, 1775.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NZ" sz="2000" dirty="0"/>
              <a:t>Mrs Malaprop constantly used words incorrectly</a:t>
            </a:r>
          </a:p>
          <a:p>
            <a:pPr marL="457200" lvl="1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"Sure, if I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reprehend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any thing in this world it is the use of my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oracular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tongue, and a nice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derangement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epitaphs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!“</a:t>
            </a:r>
            <a:endParaRPr lang="en-US" sz="2000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r" eaLnBrk="1" fontAlgn="auto" hangingPunct="1">
              <a:spcAft>
                <a:spcPts val="0"/>
              </a:spcAft>
              <a:buNone/>
              <a:defRPr/>
            </a:pPr>
            <a:r>
              <a:rPr lang="en-US" sz="2000" dirty="0">
                <a:sym typeface="Wingdings" panose="05000000000000000000" pitchFamily="2" charset="2"/>
              </a:rPr>
              <a:t> </a:t>
            </a:r>
            <a:r>
              <a:rPr lang="en-US" sz="2000" dirty="0"/>
              <a:t>Basically nonsense!!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 err="1"/>
              <a:t>Mrs</a:t>
            </a:r>
            <a:r>
              <a:rPr lang="en-US" sz="2000" dirty="0"/>
              <a:t> Malaprop meant</a:t>
            </a:r>
          </a:p>
          <a:p>
            <a:pPr marL="457200" lvl="1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"If I </a:t>
            </a:r>
            <a:r>
              <a:rPr lang="en-US" sz="2000" i="1" dirty="0">
                <a:solidFill>
                  <a:srgbClr val="3FC1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apprehend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anything in this world, it is the use of my </a:t>
            </a:r>
            <a:r>
              <a:rPr lang="en-US" sz="2000" i="1" dirty="0">
                <a:solidFill>
                  <a:srgbClr val="3FC1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vernacular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tongue, and a nice </a:t>
            </a:r>
            <a:r>
              <a:rPr lang="en-US" sz="2000" i="1" dirty="0">
                <a:solidFill>
                  <a:srgbClr val="3FC1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arrangement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000" i="1" dirty="0">
                <a:solidFill>
                  <a:srgbClr val="3FC1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epithets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NZ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38233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Malaprops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6400800" cy="480669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Unintentional use of a word wrongly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/>
              <a:t>Example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Donald Trump, soon after becoming president</a:t>
            </a:r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@realDonaldTrump: </a:t>
            </a:r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“China steals United States Navy research drone in international waters — rips it out of water and takes it to China in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unpresidented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act.”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Trump meant to write “</a:t>
            </a:r>
            <a:r>
              <a:rPr lang="en-NZ" sz="2400" dirty="0">
                <a:solidFill>
                  <a:srgbClr val="FF0000"/>
                </a:solidFill>
              </a:rPr>
              <a:t>unprecedented</a:t>
            </a:r>
            <a:r>
              <a:rPr lang="en-NZ" sz="2400" dirty="0"/>
              <a:t>”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000" dirty="0"/>
              <a:t>This tweet has apparently been corrected, but not before it had been widely read ..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N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000" dirty="0"/>
              <a:t>Used as the title of one of his biographies!!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62EA13-45C8-4AD8-BD4F-BCA93EA3D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73" y="1622728"/>
            <a:ext cx="2501229" cy="37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80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Malaprops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6400800" cy="480669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Unintentional use of a word wrongly</a:t>
            </a:r>
            <a:endParaRPr lang="en-N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sz="2400" dirty="0"/>
              <a:t>From a famous nursery rhyme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sz="2000" dirty="0"/>
              <a:t>Can you pick this one?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4F5A8-CA17-43D6-8416-8DE4A7486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514600"/>
            <a:ext cx="31623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82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Malaprops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17638"/>
            <a:ext cx="8763000" cy="468446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Unintentional use of a word wrongly</a:t>
            </a:r>
            <a:endParaRPr lang="en-N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sz="2400" dirty="0"/>
              <a:t>From a famous nursery rhyme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sz="2000" dirty="0"/>
              <a:t>Can you pick this one?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sz="20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sz="2000" dirty="0"/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dirty="0"/>
              <a:t>The wool of a sheep is its </a:t>
            </a:r>
            <a:r>
              <a:rPr lang="en-NZ" sz="2400" dirty="0">
                <a:solidFill>
                  <a:srgbClr val="FF0000"/>
                </a:solidFill>
              </a:rPr>
              <a:t>fleece</a:t>
            </a:r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dirty="0"/>
              <a:t>This is a </a:t>
            </a:r>
            <a:r>
              <a:rPr lang="en-NZ" sz="2400" dirty="0">
                <a:solidFill>
                  <a:srgbClr val="FF0000"/>
                </a:solidFill>
              </a:rPr>
              <a:t>flea</a:t>
            </a:r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dirty="0">
                <a:solidFill>
                  <a:srgbClr val="FF0000"/>
                </a:solidFill>
              </a:rPr>
              <a:t>Fleas </a:t>
            </a:r>
            <a:r>
              <a:rPr lang="en-NZ" sz="2400" dirty="0"/>
              <a:t>and</a:t>
            </a:r>
            <a:r>
              <a:rPr lang="en-NZ" sz="2400" dirty="0">
                <a:solidFill>
                  <a:srgbClr val="FF0000"/>
                </a:solidFill>
              </a:rPr>
              <a:t> </a:t>
            </a:r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dirty="0">
                <a:solidFill>
                  <a:srgbClr val="FF0000"/>
                </a:solidFill>
              </a:rPr>
              <a:t>fleece </a:t>
            </a:r>
            <a:r>
              <a:rPr lang="en-NZ" sz="2400" dirty="0"/>
              <a:t>are </a:t>
            </a:r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dirty="0"/>
              <a:t>homophones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4F5A8-CA17-43D6-8416-8DE4A7486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636" y="76200"/>
            <a:ext cx="2559664" cy="27755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878847-F2AC-4DC0-B956-76F39D8FE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786151"/>
            <a:ext cx="2943881" cy="2054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7E99BF-00E2-485B-8818-86F2A8904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863" y="2851739"/>
            <a:ext cx="2691430" cy="20541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081E9D-05E2-4D27-9576-B13B805B5BDE}"/>
              </a:ext>
            </a:extLst>
          </p:cNvPr>
          <p:cNvSpPr txBox="1"/>
          <p:nvPr/>
        </p:nvSpPr>
        <p:spPr>
          <a:xfrm>
            <a:off x="3423563" y="5986046"/>
            <a:ext cx="5453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English test: </a:t>
            </a:r>
            <a:r>
              <a:rPr lang="en-US" sz="2000" b="1" dirty="0">
                <a:solidFill>
                  <a:srgbClr val="FF0000"/>
                </a:solidFill>
              </a:rPr>
              <a:t>fleece</a:t>
            </a:r>
            <a:r>
              <a:rPr lang="en-US" sz="2000" b="1" dirty="0"/>
              <a:t> has another meaning –</a:t>
            </a:r>
            <a:br>
              <a:rPr lang="en-US" sz="2000" b="1" dirty="0"/>
            </a:br>
            <a:r>
              <a:rPr lang="en-US" sz="2000" b="1" dirty="0"/>
              <a:t>Do you know it?</a:t>
            </a:r>
          </a:p>
        </p:txBody>
      </p:sp>
    </p:spTree>
    <p:extLst>
      <p:ext uri="{BB962C8B-B14F-4D97-AF65-F5344CB8AC3E}">
        <p14:creationId xmlns:p14="http://schemas.microsoft.com/office/powerpoint/2010/main" val="1590113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Malaprops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17638"/>
            <a:ext cx="8763000" cy="468446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Unintentional use of a word wrongly</a:t>
            </a:r>
            <a:endParaRPr lang="en-NZ" sz="2400" dirty="0"/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NZ" sz="20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sz="2000" dirty="0"/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endParaRPr lang="en-NZ" sz="2400" dirty="0"/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endParaRPr lang="en-NZ" sz="2400" dirty="0"/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endParaRPr lang="en-NZ" sz="2400" dirty="0"/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dirty="0"/>
              <a:t>After you have been</a:t>
            </a:r>
            <a:endParaRPr lang="en-NZ" sz="2400" dirty="0">
              <a:solidFill>
                <a:srgbClr val="FF0000"/>
              </a:solidFill>
            </a:endParaRPr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dirty="0">
                <a:solidFill>
                  <a:srgbClr val="FF0000"/>
                </a:solidFill>
              </a:rPr>
              <a:t>fleeced </a:t>
            </a:r>
            <a:r>
              <a:rPr lang="en-NZ" sz="2400" dirty="0"/>
              <a:t>you look </a:t>
            </a:r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dirty="0"/>
              <a:t>like this ..</a:t>
            </a:r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dirty="0"/>
              <a:t>So ‘</a:t>
            </a:r>
            <a:r>
              <a:rPr lang="en-NZ" sz="2400" dirty="0">
                <a:solidFill>
                  <a:srgbClr val="FF0000"/>
                </a:solidFill>
              </a:rPr>
              <a:t>to fleece</a:t>
            </a:r>
            <a:r>
              <a:rPr lang="en-NZ" sz="2400" dirty="0"/>
              <a:t>’ means </a:t>
            </a:r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dirty="0"/>
              <a:t>to steal everything from</a:t>
            </a:r>
            <a:br>
              <a:rPr lang="en-NZ" sz="2400" dirty="0"/>
            </a:br>
            <a:r>
              <a:rPr lang="en-NZ" sz="2400" dirty="0"/>
              <a:t>someone!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4F5A8-CA17-43D6-8416-8DE4A7486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636" y="76200"/>
            <a:ext cx="2559664" cy="2775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081E9D-05E2-4D27-9576-B13B805B5BDE}"/>
              </a:ext>
            </a:extLst>
          </p:cNvPr>
          <p:cNvSpPr txBox="1"/>
          <p:nvPr/>
        </p:nvSpPr>
        <p:spPr>
          <a:xfrm>
            <a:off x="265844" y="2051190"/>
            <a:ext cx="5453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English test: </a:t>
            </a:r>
            <a:r>
              <a:rPr lang="en-US" sz="2000" b="1" dirty="0">
                <a:solidFill>
                  <a:srgbClr val="FF0000"/>
                </a:solidFill>
              </a:rPr>
              <a:t>fleece</a:t>
            </a:r>
            <a:r>
              <a:rPr lang="en-US" sz="2000" b="1" dirty="0"/>
              <a:t> has another meaning –</a:t>
            </a:r>
            <a:br>
              <a:rPr lang="en-US" sz="2000" b="1" dirty="0"/>
            </a:br>
            <a:r>
              <a:rPr lang="en-US" sz="2000" b="1" dirty="0"/>
              <a:t>Do you know it?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EA504B-A340-415A-A8B3-E9FFA2888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148" y="2602502"/>
            <a:ext cx="47529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11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Double-entendre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17638"/>
            <a:ext cx="8763000" cy="468446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From French: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Double = two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Entendre = hear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To hear something twice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First with one meaning (maybe the literal, expected one)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Second with a new interpretation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Most commonly used for puns with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Rude or Sexual </a:t>
            </a:r>
            <a:r>
              <a:rPr lang="en-US" sz="2000" dirty="0"/>
              <a:t>Meanings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Double entendre allows you to use it in polite company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(or in front of your grandmother </a:t>
            </a:r>
            <a:r>
              <a:rPr lang="en-US" sz="1600" dirty="0">
                <a:sym typeface="Wingdings" panose="05000000000000000000" pitchFamily="2" charset="2"/>
              </a:rPr>
              <a:t></a:t>
            </a:r>
            <a:endParaRPr lang="en-US" sz="16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sz="2000" dirty="0"/>
              <a:t>Example:  Are we all on the same page?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sz="2000" dirty="0"/>
              <a:t>Meaning: On the same page in the book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sz="2000" dirty="0"/>
              <a:t>Also: Do we all understand it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NZ" sz="20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sz="2000" dirty="0"/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endParaRPr lang="en-NZ" sz="2400" dirty="0"/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endParaRPr lang="en-NZ" sz="2400" dirty="0"/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endParaRPr lang="en-NZ" sz="2400" dirty="0"/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2045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Double-entendre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17638"/>
            <a:ext cx="8763000" cy="468446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Examples</a:t>
            </a:r>
            <a:endParaRPr lang="en-NZ" sz="2000" dirty="0"/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NZ" sz="20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sz="2000" dirty="0"/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endParaRPr lang="en-NZ" sz="2400" dirty="0"/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endParaRPr lang="en-NZ" sz="2400" dirty="0"/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endParaRPr lang="en-NZ" sz="2400" dirty="0"/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FB4882-99AE-4D24-AFB3-5182580BD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60" y="2911613"/>
            <a:ext cx="3276600" cy="2528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78FAB8-B94B-4D46-B246-76542E487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328" y="3581400"/>
            <a:ext cx="4704291" cy="3178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851421-88FD-44D9-B38B-B94D787EC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730" y="923924"/>
            <a:ext cx="49530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51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CF9AB-F1C7-40C7-B3E4-B6BB42290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F4C01-7B7A-46AD-B297-65C36BB45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2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6AA0-4BEF-4F19-8CB3-53C8403FC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HUMOUR IN ENGLISH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ABEB-7DFD-4E5D-BC52-A568A6DDE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Enhancing your fluency</a:t>
            </a:r>
          </a:p>
        </p:txBody>
      </p:sp>
    </p:spTree>
    <p:extLst>
      <p:ext uri="{BB962C8B-B14F-4D97-AF65-F5344CB8AC3E}">
        <p14:creationId xmlns:p14="http://schemas.microsoft.com/office/powerpoint/2010/main" val="230209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Humour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61" y="1524000"/>
            <a:ext cx="7772400" cy="480669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Understanding </a:t>
            </a:r>
            <a:r>
              <a:rPr lang="en-US" sz="2400" dirty="0" err="1"/>
              <a:t>humour</a:t>
            </a:r>
            <a:r>
              <a:rPr lang="en-US" sz="2400" dirty="0"/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Requirement for fully understanding the language!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English </a:t>
            </a:r>
            <a:r>
              <a:rPr lang="en-US" sz="2400" dirty="0" err="1"/>
              <a:t>humour</a:t>
            </a:r>
            <a:r>
              <a:rPr lang="en-US" sz="2400" dirty="0"/>
              <a:t> found in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Books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Poems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Plays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Farce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Movies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i="1" dirty="0"/>
              <a:t>and sometimes even in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TV dramas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068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Humour</a:t>
            </a:r>
            <a:r>
              <a:rPr lang="en-US" dirty="0"/>
              <a:t> in ordinary speech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0911"/>
            <a:ext cx="7772400" cy="480669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Apart from stories about daily life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Some special forms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Puns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Malapropism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Wit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Sarcasm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Sometimes not considered </a:t>
            </a:r>
            <a:r>
              <a:rPr lang="en-US" sz="2000" dirty="0" err="1"/>
              <a:t>humour</a:t>
            </a:r>
            <a:endParaRPr lang="en-US" sz="2000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5986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Jokes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04" y="1524000"/>
            <a:ext cx="8229600" cy="480669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Appear in every language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One famous English example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From UK parliament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Winston Churchill (Prime Minister in World War II) was often attacked by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Lady Astor (member of the opposition)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/>
              <a:t>One famous exchange</a:t>
            </a:r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Lady Astor: Winston, if you were my husband, I would poison your tea!</a:t>
            </a:r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Churchill: Madam, if I was your husband, I would drink it.</a:t>
            </a:r>
          </a:p>
          <a:p>
            <a:pPr marL="914400" lvl="2" indent="0" eaLnBrk="1" fontAlgn="auto" hangingPunct="1">
              <a:spcAft>
                <a:spcPts val="0"/>
              </a:spcAft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2040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04" y="1524000"/>
            <a:ext cx="8229600" cy="480669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Plays on words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Rely on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Homophones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Same sound, but different spelling and meaning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Homonyms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Same spelling but several meanings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Classic pun</a:t>
            </a:r>
          </a:p>
          <a:p>
            <a:pPr marL="11430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pianists had a good marriage. They always were in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chord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eaLnBrk="1" fontAlgn="auto" hangingPunct="1">
              <a:spcAft>
                <a:spcPts val="0"/>
              </a:spcAft>
              <a:defRPr/>
            </a:pPr>
            <a:r>
              <a:rPr lang="en-US" sz="2400" dirty="0"/>
              <a:t>Here the ‘play’ is </a:t>
            </a:r>
          </a:p>
          <a:p>
            <a:pPr marL="857250" lvl="1" eaLnBrk="1" fontAlgn="auto" hangingPunct="1">
              <a:spcAft>
                <a:spcPts val="0"/>
              </a:spcAft>
              <a:defRPr/>
            </a:pPr>
            <a:r>
              <a:rPr lang="en-US" sz="2000" dirty="0"/>
              <a:t>a chord    = in music: a set of notes in harmony</a:t>
            </a:r>
          </a:p>
          <a:p>
            <a:pPr marL="5715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marL="857250" lvl="1" eaLnBrk="1" fontAlgn="auto" hangingPunct="1">
              <a:spcAft>
                <a:spcPts val="0"/>
              </a:spcAft>
              <a:defRPr/>
            </a:pPr>
            <a:r>
              <a:rPr lang="en-US" sz="2000" dirty="0"/>
              <a:t>accord     = agreement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2E1B0-9B8A-4B07-8F74-EEC518A44EB4}"/>
              </a:ext>
            </a:extLst>
          </p:cNvPr>
          <p:cNvSpPr txBox="1"/>
          <p:nvPr/>
        </p:nvSpPr>
        <p:spPr>
          <a:xfrm>
            <a:off x="4419600" y="2057400"/>
            <a:ext cx="4572000" cy="16764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Here sound is same, </a:t>
            </a:r>
          </a:p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but spelling and meaning differ!</a:t>
            </a:r>
          </a:p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This pun might be difficult to follow when spoken,</a:t>
            </a:r>
            <a:b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but easily recognized when written</a:t>
            </a:r>
          </a:p>
        </p:txBody>
      </p:sp>
    </p:spTree>
    <p:extLst>
      <p:ext uri="{BB962C8B-B14F-4D97-AF65-F5344CB8AC3E}">
        <p14:creationId xmlns:p14="http://schemas.microsoft.com/office/powerpoint/2010/main" val="184175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04" y="1524000"/>
            <a:ext cx="8229600" cy="4806698"/>
          </a:xfrm>
        </p:spPr>
        <p:txBody>
          <a:bodyPr rtlCol="0">
            <a:normAutofit lnSpcReduction="10000"/>
          </a:bodyPr>
          <a:lstStyle/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3609D321-049D-42D7-8D12-DE1215376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5" y="1190625"/>
            <a:ext cx="5705475" cy="44767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B2E1B0-9B8A-4B07-8F74-EEC518A44EB4}"/>
              </a:ext>
            </a:extLst>
          </p:cNvPr>
          <p:cNvSpPr txBox="1"/>
          <p:nvPr/>
        </p:nvSpPr>
        <p:spPr>
          <a:xfrm>
            <a:off x="4267200" y="2333625"/>
            <a:ext cx="4572000" cy="224676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Here sound is similar, </a:t>
            </a:r>
          </a:p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but spelling </a:t>
            </a:r>
          </a:p>
          <a:p>
            <a:r>
              <a:rPr lang="en-US" sz="2000" b="1" dirty="0">
                <a:highlight>
                  <a:srgbClr val="FFFF00"/>
                </a:highlight>
              </a:rPr>
              <a:t>plan it … planet ..</a:t>
            </a:r>
            <a:b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and meaning differ!</a:t>
            </a:r>
          </a:p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But it would be very difficult to </a:t>
            </a:r>
          </a:p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hear difference</a:t>
            </a:r>
            <a:b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r>
              <a:rPr lang="en-US" sz="2000" b="1" dirty="0">
                <a:highlight>
                  <a:srgbClr val="FFFF00"/>
                </a:highlight>
              </a:rPr>
              <a:t>plan </a:t>
            </a:r>
            <a:r>
              <a:rPr lang="en-US" sz="20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&lt;pause&gt; </a:t>
            </a:r>
            <a:r>
              <a:rPr lang="en-US" sz="2000" b="1" dirty="0">
                <a:highlight>
                  <a:srgbClr val="FFFF00"/>
                </a:highlight>
              </a:rPr>
              <a:t>it </a:t>
            </a:r>
            <a:r>
              <a:rPr lang="en-US" sz="2000" b="1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000" b="1" dirty="0">
                <a:highlight>
                  <a:srgbClr val="FFFF00"/>
                </a:highlight>
              </a:rPr>
              <a:t>planet</a:t>
            </a: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 (together)</a:t>
            </a:r>
          </a:p>
        </p:txBody>
      </p:sp>
    </p:spTree>
    <p:extLst>
      <p:ext uri="{BB962C8B-B14F-4D97-AF65-F5344CB8AC3E}">
        <p14:creationId xmlns:p14="http://schemas.microsoft.com/office/powerpoint/2010/main" val="223741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04" y="1524000"/>
            <a:ext cx="8229600" cy="4806698"/>
          </a:xfrm>
        </p:spPr>
        <p:txBody>
          <a:bodyPr rtlCol="0">
            <a:normAutofit lnSpcReduction="10000"/>
          </a:bodyPr>
          <a:lstStyle/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0CC44-7A3A-43F3-B27F-4ED8579C5A38}"/>
              </a:ext>
            </a:extLst>
          </p:cNvPr>
          <p:cNvSpPr txBox="1"/>
          <p:nvPr/>
        </p:nvSpPr>
        <p:spPr>
          <a:xfrm>
            <a:off x="152400" y="1219200"/>
            <a:ext cx="884601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Santa Claus' helpers are known as subordinate Clauses.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She had a photographic memory but never developed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 two pianists had a good marriage. They always were in a chord.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 was struggling to figure out how lightning works, </a:t>
            </a:r>
            <a:br>
              <a:rPr lang="en-US" sz="2000" b="1" dirty="0"/>
            </a:br>
            <a:r>
              <a:rPr lang="en-US" sz="2000" b="1" dirty="0"/>
              <a:t>but then it struck 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 grammarian was very logical. He had a lot of comma sense.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 chicken farmer's favorite car is a coupe.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What do you call a person rabid with wordplay? An energizer </a:t>
            </a:r>
            <a:r>
              <a:rPr lang="en-US" sz="2000" b="1" dirty="0" err="1"/>
              <a:t>punny</a:t>
            </a:r>
            <a:r>
              <a:rPr lang="en-US" sz="2000" b="1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I've been to the dentist many times so I know the drill.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What did one plant say to another? What's stomata?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 other day I held the door open for a clown. </a:t>
            </a:r>
            <a:br>
              <a:rPr lang="en-US" sz="2000" b="1" dirty="0"/>
            </a:br>
            <a:r>
              <a:rPr lang="en-US" sz="2000" b="1" dirty="0"/>
              <a:t>I thought it was a nice jester.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 chicken crossing the road is truly poultry in motion.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 politician is not one for Indian food. </a:t>
            </a:r>
            <a:br>
              <a:rPr lang="en-US" sz="2000" b="1" dirty="0"/>
            </a:br>
            <a:r>
              <a:rPr lang="en-US" sz="2000" b="1" dirty="0"/>
              <a:t>But he's good at currying favors.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How do construction workers party? </a:t>
            </a:r>
            <a:br>
              <a:rPr lang="en-US" sz="2000" b="1" dirty="0"/>
            </a:br>
            <a:r>
              <a:rPr lang="en-US" sz="2000" b="1" dirty="0"/>
              <a:t>They raise the roof.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CA73A-2546-4A8D-ACB1-8B28CF6E146B}"/>
              </a:ext>
            </a:extLst>
          </p:cNvPr>
          <p:cNvSpPr txBox="1"/>
          <p:nvPr/>
        </p:nvSpPr>
        <p:spPr>
          <a:xfrm>
            <a:off x="2209800" y="404952"/>
            <a:ext cx="6330579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Do you know the other word (if differently spelt) or</a:t>
            </a:r>
          </a:p>
          <a:p>
            <a:r>
              <a:rPr lang="en-US" sz="2000" b="1" dirty="0"/>
              <a:t>meaning (if there are two meanings) ??</a:t>
            </a:r>
          </a:p>
        </p:txBody>
      </p:sp>
    </p:spTree>
    <p:extLst>
      <p:ext uri="{BB962C8B-B14F-4D97-AF65-F5344CB8AC3E}">
        <p14:creationId xmlns:p14="http://schemas.microsoft.com/office/powerpoint/2010/main" val="1070899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04" y="1524000"/>
            <a:ext cx="8229600" cy="4806698"/>
          </a:xfrm>
        </p:spPr>
        <p:txBody>
          <a:bodyPr rtlCol="0">
            <a:normAutofit lnSpcReduction="10000"/>
          </a:bodyPr>
          <a:lstStyle/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0CC44-7A3A-43F3-B27F-4ED8579C5A38}"/>
              </a:ext>
            </a:extLst>
          </p:cNvPr>
          <p:cNvSpPr txBox="1"/>
          <p:nvPr/>
        </p:nvSpPr>
        <p:spPr>
          <a:xfrm>
            <a:off x="152400" y="1256199"/>
            <a:ext cx="9095760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 boiled egg every morning is hard to beat.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When a woman returns new clothing, </a:t>
            </a:r>
            <a:br>
              <a:rPr lang="en-US" sz="2000" b="1" dirty="0"/>
            </a:br>
            <a:r>
              <a:rPr lang="en-US" sz="2000" b="1" dirty="0"/>
              <a:t>that's post-traumatic dress syndrome.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After hours of waiting for the bowling alley to open, </a:t>
            </a:r>
            <a:br>
              <a:rPr lang="en-US" sz="2000" b="1" dirty="0"/>
            </a:br>
            <a:r>
              <a:rPr lang="en-US" sz="2000" b="1" dirty="0"/>
              <a:t>we finally got the ball rolling.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Two antennas met on a roof, fell in love and got married. </a:t>
            </a:r>
            <a:br>
              <a:rPr lang="en-US" sz="2000" b="1" dirty="0"/>
            </a:br>
            <a:r>
              <a:rPr lang="en-US" sz="2000" b="1" dirty="0"/>
              <a:t>The ceremony wasn't much, but the reception was brilliant!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Always trust a glue salesman. They tend to stick to their word.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Guerrilla warfare is more than just throwing a banana.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 cartoon animator felt imprisoned by his job. </a:t>
            </a:r>
            <a:br>
              <a:rPr lang="en-US" sz="2000" b="1" dirty="0"/>
            </a:br>
            <a:r>
              <a:rPr lang="en-US" sz="2000" b="1" dirty="0"/>
              <a:t>He could not free himself from his </a:t>
            </a:r>
            <a:r>
              <a:rPr lang="en-US" sz="2000" b="1" dirty="0" err="1"/>
              <a:t>cel</a:t>
            </a:r>
            <a:r>
              <a:rPr lang="en-US" sz="2000" b="1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 thought Santa was going to be late, but he arrived in the Nick of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Every calendar's days are numbered.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 bicycle can't stand on its own because it is two-tired.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No matter how much you push the envelope, </a:t>
            </a:r>
            <a:br>
              <a:rPr lang="en-US" sz="2000" b="1" dirty="0"/>
            </a:br>
            <a:r>
              <a:rPr lang="en-US" sz="2000" b="1" dirty="0"/>
              <a:t>it will still be stationery.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 dog gave birth to puppies in the street and was cited for littering.</a:t>
            </a:r>
          </a:p>
        </p:txBody>
      </p:sp>
    </p:spTree>
    <p:extLst>
      <p:ext uri="{BB962C8B-B14F-4D97-AF65-F5344CB8AC3E}">
        <p14:creationId xmlns:p14="http://schemas.microsoft.com/office/powerpoint/2010/main" val="4069842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21113</TotalTime>
  <Words>1110</Words>
  <Application>Microsoft Office PowerPoint</Application>
  <PresentationFormat>On-screen Show (4:3)</PresentationFormat>
  <Paragraphs>181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Wingdings</vt:lpstr>
      <vt:lpstr>Office Theme</vt:lpstr>
      <vt:lpstr>Academic Listening and Speaking Humour</vt:lpstr>
      <vt:lpstr>HUMOUR IN ENGLISH</vt:lpstr>
      <vt:lpstr>Humour</vt:lpstr>
      <vt:lpstr>Humour in ordinary speech</vt:lpstr>
      <vt:lpstr>Jokes</vt:lpstr>
      <vt:lpstr>Puns</vt:lpstr>
      <vt:lpstr>Puns</vt:lpstr>
      <vt:lpstr>Puns</vt:lpstr>
      <vt:lpstr>Puns</vt:lpstr>
      <vt:lpstr>Puns</vt:lpstr>
      <vt:lpstr>Puns</vt:lpstr>
      <vt:lpstr>Malaprops or Malapropism</vt:lpstr>
      <vt:lpstr>Malaprops</vt:lpstr>
      <vt:lpstr>Malaprops</vt:lpstr>
      <vt:lpstr>Malaprops</vt:lpstr>
      <vt:lpstr>Malaprops</vt:lpstr>
      <vt:lpstr>Double-entendre</vt:lpstr>
      <vt:lpstr>Double-entendre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English: Fewer is better!</dc:title>
  <dc:creator>Windows User</dc:creator>
  <cp:lastModifiedBy>Joihn Morris</cp:lastModifiedBy>
  <cp:revision>172</cp:revision>
  <cp:lastPrinted>2019-04-26T14:10:42Z</cp:lastPrinted>
  <dcterms:created xsi:type="dcterms:W3CDTF">2010-05-26T12:32:20Z</dcterms:created>
  <dcterms:modified xsi:type="dcterms:W3CDTF">2020-11-09T16:28:17Z</dcterms:modified>
</cp:coreProperties>
</file>