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5" r:id="rId3"/>
    <p:sldId id="281" r:id="rId4"/>
    <p:sldId id="296" r:id="rId5"/>
    <p:sldId id="297" r:id="rId6"/>
    <p:sldId id="299" r:id="rId7"/>
    <p:sldId id="300" r:id="rId8"/>
    <p:sldId id="320" r:id="rId9"/>
    <p:sldId id="321" r:id="rId10"/>
    <p:sldId id="257" r:id="rId11"/>
    <p:sldId id="258" r:id="rId12"/>
    <p:sldId id="259" r:id="rId13"/>
    <p:sldId id="260" r:id="rId14"/>
    <p:sldId id="301" r:id="rId15"/>
    <p:sldId id="366" r:id="rId16"/>
    <p:sldId id="375" r:id="rId17"/>
    <p:sldId id="376" r:id="rId18"/>
  </p:sldIdLst>
  <p:sldSz cx="9144000" cy="6858000" type="screen4x3"/>
  <p:notesSz cx="10021888" cy="68881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C161"/>
    <a:srgbClr val="0FD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7" autoAdjust="0"/>
    <p:restoredTop sz="94629" autoAdjust="0"/>
  </p:normalViewPr>
  <p:slideViewPr>
    <p:cSldViewPr>
      <p:cViewPr varScale="1">
        <p:scale>
          <a:sx n="92" d="100"/>
          <a:sy n="92" d="100"/>
        </p:scale>
        <p:origin x="154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8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012"/>
    </p:cViewPr>
  </p:sorterViewPr>
  <p:notesViewPr>
    <p:cSldViewPr>
      <p:cViewPr varScale="1">
        <p:scale>
          <a:sx n="64" d="100"/>
          <a:sy n="64" d="100"/>
        </p:scale>
        <p:origin x="1013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DE75F5-E422-46AF-AF6B-961C9C6AE3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818" cy="34560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D3654D-6D72-4B64-96A5-77E1E6490F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76751" y="1"/>
            <a:ext cx="4342818" cy="34560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32E07596-B026-4A3B-918A-B954111AFDE5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5AE4F-1266-44DF-8F57-E731507C79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818" cy="34560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F0A72-74B2-447A-87C3-A5A0ED17EB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76751" y="6542560"/>
            <a:ext cx="4342818" cy="34560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ECB3E3D3-B86C-4028-A4F5-7331FC507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47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2818" cy="34560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6751" y="1"/>
            <a:ext cx="4342818" cy="34560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674C5FA9-CA25-4187-A6DE-EBA02029F1EC}" type="datetimeFigureOut">
              <a:rPr lang="en-US" smtClean="0"/>
              <a:t>09-Feb-20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60750" y="860425"/>
            <a:ext cx="310038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189" y="3314928"/>
            <a:ext cx="8017510" cy="2712215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2818" cy="34560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6751" y="6542560"/>
            <a:ext cx="4342818" cy="345603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4BA97ADC-78D5-4456-9350-9B0129E5A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76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207A6-744D-401C-B253-C4CD6095C65C}" type="datetimeFigureOut">
              <a:rPr lang="en-US"/>
              <a:pPr>
                <a:defRPr/>
              </a:pPr>
              <a:t>09-Feb-20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9FE72-565D-40AE-B1BC-8EFD1982CE4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7CABF-8A97-4F70-AD85-AFD2D9089468}" type="datetimeFigureOut">
              <a:rPr lang="en-US"/>
              <a:pPr>
                <a:defRPr/>
              </a:pPr>
              <a:t>09-Feb-20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2FC37-C6E8-4F82-934D-8FF3C0D93DB2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DEE3-C95B-4979-BFAF-3D9D9220D0D5}" type="datetimeFigureOut">
              <a:rPr lang="en-US"/>
              <a:pPr>
                <a:defRPr/>
              </a:pPr>
              <a:t>09-Feb-20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C0A03-0646-4A3D-AD9A-F357CD0D820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 b="1">
                <a:latin typeface="Arial" pitchFamily="34" charset="0"/>
                <a:cs typeface="Arial" pitchFamily="34" charset="0"/>
              </a:defRPr>
            </a:lvl2pPr>
            <a:lvl3pPr>
              <a:defRPr b="1">
                <a:latin typeface="Arial" pitchFamily="34" charset="0"/>
                <a:cs typeface="Arial" pitchFamily="34" charset="0"/>
              </a:defRPr>
            </a:lvl3pPr>
            <a:lvl4pPr>
              <a:defRPr b="1">
                <a:latin typeface="Arial" pitchFamily="34" charset="0"/>
                <a:cs typeface="Arial" pitchFamily="34" charset="0"/>
              </a:defRPr>
            </a:lvl4pPr>
            <a:lvl5pPr>
              <a:defRPr b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FB730-D0A6-472E-8823-D42D72000B19}" type="datetimeFigureOut">
              <a:rPr lang="en-US"/>
              <a:pPr>
                <a:defRPr/>
              </a:pPr>
              <a:t>09-Feb-20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3FF8D-FC60-45EA-8A14-38D6AE2D866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D7480-94ED-4A1D-AFC5-71A8CE201735}" type="datetimeFigureOut">
              <a:rPr lang="en-US"/>
              <a:pPr>
                <a:defRPr/>
              </a:pPr>
              <a:t>09-Feb-20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DFA3F-6A58-40D9-94FB-E0A791E9BE21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33038-128A-43A5-99F8-C22FA0537EF2}" type="datetimeFigureOut">
              <a:rPr lang="en-US"/>
              <a:pPr>
                <a:defRPr/>
              </a:pPr>
              <a:t>09-Feb-20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B59D5-607B-4444-A894-5AAE2FD79D7B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8EEAE-E8C0-4674-9341-CE769679FCA8}" type="datetimeFigureOut">
              <a:rPr lang="en-US"/>
              <a:pPr>
                <a:defRPr/>
              </a:pPr>
              <a:t>09-Feb-20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AD953-AFC7-437E-B809-B4AC074356F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9D1C1-11AE-4208-8229-11CBBF035F7D}" type="datetimeFigureOut">
              <a:rPr lang="en-US"/>
              <a:pPr>
                <a:defRPr/>
              </a:pPr>
              <a:t>09-Feb-20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3C65-CABE-4104-9EBD-B084A11B132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66E91-6045-41B3-9498-04BBF61CDC51}" type="datetimeFigureOut">
              <a:rPr lang="en-US"/>
              <a:pPr>
                <a:defRPr/>
              </a:pPr>
              <a:t>09-Feb-20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376F5-1D8A-4723-9C57-9A240F7125B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26E8-93BC-418C-B17A-5DEE94FFF3DD}" type="datetimeFigureOut">
              <a:rPr lang="en-US"/>
              <a:pPr>
                <a:defRPr/>
              </a:pPr>
              <a:t>09-Feb-20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6C3ED-A6D2-428B-8ECC-77A97BAB1DA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E9D7-2207-4CFE-B044-A70EDDFAC0BA}" type="datetimeFigureOut">
              <a:rPr lang="en-US"/>
              <a:pPr>
                <a:defRPr/>
              </a:pPr>
              <a:t>09-Feb-20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DC7A7-136E-4AD3-ACE8-B3821726E16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A105C0-4489-47E9-B676-573DD349EF6C}" type="datetimeFigureOut">
              <a:rPr lang="en-US"/>
              <a:pPr>
                <a:defRPr/>
              </a:pPr>
              <a:t>09-Feb-20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E62E79-ADC9-4D2E-8811-C7491DEF4CD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Sunset_ChannelIsland640x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" y="0"/>
            <a:ext cx="9123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7924800" cy="26670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WRITING WORKSHOP</a:t>
            </a:r>
            <a:br>
              <a:rPr lang="en-US" dirty="0">
                <a:solidFill>
                  <a:schemeClr val="bg1"/>
                </a:solidFill>
              </a:rPr>
            </a:br>
            <a:endParaRPr lang="en-NZ" sz="32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8077200" cy="233762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John Morris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chemeClr val="bg1"/>
                </a:solidFill>
              </a:rPr>
              <a:t>KRIS, KMITL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i="1" dirty="0">
                <a:solidFill>
                  <a:schemeClr val="bg1"/>
                </a:solidFill>
              </a:rPr>
              <a:t>previously</a:t>
            </a:r>
          </a:p>
          <a:p>
            <a:pPr algn="l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Engineering,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Mahasarakham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</a:t>
            </a:r>
          </a:p>
          <a:p>
            <a:pPr algn="l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Electrical and Computer Engineering, The University of Auckland</a:t>
            </a:r>
            <a:endParaRPr lang="en-N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Subtitle 2"/>
          <p:cNvSpPr txBox="1">
            <a:spLocks/>
          </p:cNvSpPr>
          <p:nvPr/>
        </p:nvSpPr>
        <p:spPr bwMode="auto">
          <a:xfrm>
            <a:off x="3162557" y="6007510"/>
            <a:ext cx="594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Iolanthe II 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leaves the Hauraki Gulf under full sail –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Auckland-Tauranga Race, 2007</a:t>
            </a:r>
            <a:endParaRPr lang="en-NZ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DC9C87-F38E-4B8A-AD24-1B1F6EBF2C0E}"/>
              </a:ext>
            </a:extLst>
          </p:cNvPr>
          <p:cNvSpPr txBox="1"/>
          <p:nvPr/>
        </p:nvSpPr>
        <p:spPr>
          <a:xfrm>
            <a:off x="3162557" y="2286000"/>
            <a:ext cx="5715000" cy="175432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Theme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KISS … </a:t>
            </a:r>
            <a:r>
              <a:rPr lang="en-US" sz="3600" b="1" dirty="0"/>
              <a:t>K</a:t>
            </a:r>
            <a:r>
              <a:rPr lang="en-US" sz="3600" b="1" dirty="0">
                <a:solidFill>
                  <a:srgbClr val="FF0000"/>
                </a:solidFill>
              </a:rPr>
              <a:t>eep </a:t>
            </a:r>
            <a:r>
              <a:rPr lang="en-US" sz="3600" b="1" dirty="0"/>
              <a:t>I</a:t>
            </a:r>
            <a:r>
              <a:rPr lang="en-US" sz="3600" b="1" dirty="0">
                <a:solidFill>
                  <a:srgbClr val="FF0000"/>
                </a:solidFill>
              </a:rPr>
              <a:t>t </a:t>
            </a:r>
            <a:r>
              <a:rPr lang="en-US" sz="3600" b="1" dirty="0"/>
              <a:t>S</a:t>
            </a:r>
            <a:r>
              <a:rPr lang="en-US" sz="3600" b="1" dirty="0">
                <a:solidFill>
                  <a:srgbClr val="FF0000"/>
                </a:solidFill>
              </a:rPr>
              <a:t>imple: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i="1" dirty="0">
                <a:solidFill>
                  <a:srgbClr val="FF0000"/>
                </a:solidFill>
              </a:rPr>
              <a:t>.. and get accepted!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Goal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Arial" charset="0"/>
                <a:cs typeface="Arial" charset="0"/>
              </a:rPr>
              <a:t>Your goal is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communication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Concise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Precise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Efficient</a:t>
            </a:r>
          </a:p>
          <a:p>
            <a:pPr eaLnBrk="1" hangingPunct="1"/>
            <a:r>
              <a:rPr lang="en-US" sz="2400" dirty="0">
                <a:latin typeface="Arial" charset="0"/>
                <a:cs typeface="Arial" charset="0"/>
              </a:rPr>
              <a:t>You are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cs typeface="Arial" charset="0"/>
              </a:rPr>
              <a:t>not</a:t>
            </a:r>
            <a:r>
              <a:rPr lang="en-US" sz="2400" dirty="0">
                <a:latin typeface="Arial" charset="0"/>
                <a:cs typeface="Arial" charset="0"/>
              </a:rPr>
              <a:t> writing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a novel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a literary masterpiece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haiku (</a:t>
            </a:r>
            <a:r>
              <a:rPr lang="ja-JP" altLang="en-US" dirty="0"/>
              <a:t>俳句 </a:t>
            </a:r>
            <a:r>
              <a:rPr lang="en-US" altLang="ja-JP" dirty="0"/>
              <a:t>..</a:t>
            </a:r>
            <a:r>
              <a:rPr lang="ja-JP" altLang="en-US" dirty="0"/>
              <a:t>日本語の</a:t>
            </a:r>
            <a:r>
              <a:rPr lang="zh-CN" altLang="en-US" dirty="0">
                <a:latin typeface="Arial" charset="0"/>
                <a:cs typeface="Arial" charset="0"/>
              </a:rPr>
              <a:t>十七</a:t>
            </a:r>
            <a:r>
              <a:rPr lang="ja-JP" altLang="en-US" dirty="0"/>
              <a:t>音節の詩</a:t>
            </a:r>
            <a:r>
              <a:rPr lang="zh-CN" altLang="en-US" dirty="0">
                <a:latin typeface="Arial" charset="0"/>
                <a:cs typeface="Arial" charset="0"/>
              </a:rPr>
              <a:t>）</a:t>
            </a:r>
            <a:endParaRPr lang="en-US" altLang="zh-CN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ko-KR" altLang="en-US" dirty="0">
                <a:latin typeface="Arial" charset="0"/>
                <a:cs typeface="Arial" charset="0"/>
              </a:rPr>
              <a:t>成语</a:t>
            </a:r>
            <a:endParaRPr lang="en-US" altLang="zh-CN" dirty="0">
              <a:latin typeface="Arial" charset="0"/>
              <a:cs typeface="Arial" charset="0"/>
            </a:endParaRPr>
          </a:p>
          <a:p>
            <a:pPr eaLnBrk="1" hangingPunct="1"/>
            <a:endParaRPr lang="en-US" dirty="0">
              <a:latin typeface="Arial" charset="0"/>
              <a:cs typeface="Arial" charset="0"/>
            </a:endParaRPr>
          </a:p>
          <a:p>
            <a:pPr lvl="1" eaLnBrk="1" hangingPunct="1"/>
            <a:endParaRPr lang="en-US" dirty="0">
              <a:latin typeface="Arial" charset="0"/>
              <a:cs typeface="Arial" charset="0"/>
            </a:endParaRPr>
          </a:p>
          <a:p>
            <a:pPr lvl="1" eaLnBrk="1" hangingPunct="1"/>
            <a:endParaRPr lang="en-NZ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Making your mark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Your work will be remembered for its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Clarity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Your ideas are clearly expressed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Conciseness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You have used as few words as possible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‘Style’ does matter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i="1" dirty="0">
                <a:solidFill>
                  <a:srgbClr val="FF0000"/>
                </a:solidFill>
              </a:rPr>
              <a:t>But only to the extent that your work is easy to read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Some variation in expression and structure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Desirable but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Not essential</a:t>
            </a:r>
            <a:endParaRPr lang="en-N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English is not your first language?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Possibly an advantage!!</a:t>
            </a:r>
            <a:endParaRPr lang="en-NZ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You can write a perfectly good scientific paper using the grammar you learnt in your first few English lessons!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/>
              <a:t>Native speakers study the great works of English literature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Shakespeare, Chaucer, Blake, …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These authors aim to make it </a:t>
            </a:r>
            <a:r>
              <a:rPr lang="en-US" dirty="0">
                <a:solidFill>
                  <a:srgbClr val="FF0000"/>
                </a:solidFill>
              </a:rPr>
              <a:t>hard</a:t>
            </a:r>
            <a:r>
              <a:rPr lang="en-US" dirty="0"/>
              <a:t> to understand 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They hide meaning in metaphors, allusions, ..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They are </a:t>
            </a:r>
            <a:r>
              <a:rPr lang="en-US" dirty="0">
                <a:solidFill>
                  <a:srgbClr val="FF0000"/>
                </a:solidFill>
              </a:rPr>
              <a:t>not good </a:t>
            </a:r>
            <a:r>
              <a:rPr lang="en-US" dirty="0"/>
              <a:t>models for good technical writing!!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Similarly, using many papers in the literature as models is equally bad!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"/>
              <a:defRPr/>
            </a:pPr>
            <a:r>
              <a:rPr lang="en-US" dirty="0"/>
              <a:t>There are </a:t>
            </a:r>
            <a:r>
              <a:rPr lang="en-US" dirty="0">
                <a:solidFill>
                  <a:srgbClr val="FF0000"/>
                </a:solidFill>
              </a:rPr>
              <a:t>many very badly written </a:t>
            </a:r>
            <a:r>
              <a:rPr lang="en-US" dirty="0"/>
              <a:t>published works!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Recurring theme</a:t>
            </a:r>
            <a:endParaRPr lang="en-NZ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Good technical English is simple!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Sentence structure is simple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You can certainly write an excellent paper with sentences that contain no more than two clauses each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Sentences are short and concise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Recommended: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Use only present and </a:t>
            </a:r>
            <a:r>
              <a:rPr lang="en-US" dirty="0">
                <a:solidFill>
                  <a:srgbClr val="FF0000"/>
                </a:solidFill>
              </a:rPr>
              <a:t>simple past </a:t>
            </a:r>
            <a:r>
              <a:rPr lang="en-US" dirty="0"/>
              <a:t>tense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N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AF293-0BAC-4652-8C45-4C5515E08E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Writing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CF7C76F-299B-4430-A0E8-0AB59A91A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2313" y="4495800"/>
            <a:ext cx="38411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4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  <a:cs typeface="Angsana New" panose="02020603050405020304" pitchFamily="18" charset="-34"/>
              </a:rPr>
              <a:t>ฉันพูดภาษาไทยไม่ได้</a:t>
            </a:r>
            <a:r>
              <a:rPr kumimoji="0" lang="th-TH" altLang="en-US" sz="4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ngsana New" panose="02020603050405020304" pitchFamily="18" charset="-34"/>
              </a:rPr>
              <a:t> </a:t>
            </a:r>
            <a:endParaRPr kumimoji="0" lang="en-US" altLang="en-US" sz="4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14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558F4-78CF-45D7-BA5B-E8BD2B0FC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7A175-8BE6-4BDC-9029-8D3C36EAA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19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… and I know many of you are not confident in English</a:t>
            </a:r>
          </a:p>
          <a:p>
            <a:pPr marL="0" indent="0">
              <a:buNone/>
            </a:pPr>
            <a:r>
              <a:rPr lang="en-US" sz="2400" dirty="0"/>
              <a:t>BUT you should still ask questions!!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If you</a:t>
            </a:r>
          </a:p>
        </p:txBody>
      </p:sp>
      <p:pic>
        <p:nvPicPr>
          <p:cNvPr id="7170" name="Picture 2" descr="Image result for image asking question">
            <a:extLst>
              <a:ext uri="{FF2B5EF4-FFF2-40B4-BE49-F238E27FC236}">
                <a16:creationId xmlns:a16="http://schemas.microsoft.com/office/drawing/2014/main" id="{DE2E949D-3286-4840-BA8F-A8A0794D0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667000"/>
            <a:ext cx="1143000" cy="87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E917E1-6559-47F4-B603-44D35980133A}"/>
              </a:ext>
            </a:extLst>
          </p:cNvPr>
          <p:cNvSpPr txBox="1"/>
          <p:nvPr/>
        </p:nvSpPr>
        <p:spPr>
          <a:xfrm>
            <a:off x="1371601" y="2714526"/>
            <a:ext cx="618150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If you did not understand, </a:t>
            </a:r>
            <a:br>
              <a:rPr lang="en-US" sz="2000" b="1" dirty="0"/>
            </a:br>
            <a:r>
              <a:rPr lang="en-US" sz="2000" b="1" dirty="0"/>
              <a:t>it is certain that others did not understand eith</a:t>
            </a:r>
            <a:r>
              <a:rPr lang="en-US" sz="2000" dirty="0"/>
              <a:t>er!!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5E8B05-389B-4CE4-8011-A5EB9B597E66}"/>
              </a:ext>
            </a:extLst>
          </p:cNvPr>
          <p:cNvSpPr txBox="1"/>
          <p:nvPr/>
        </p:nvSpPr>
        <p:spPr>
          <a:xfrm>
            <a:off x="381000" y="3887052"/>
            <a:ext cx="3428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They will be VERY happy if you ask the question first </a:t>
            </a:r>
          </a:p>
        </p:txBody>
      </p:sp>
      <p:pic>
        <p:nvPicPr>
          <p:cNvPr id="8" name="Picture 7" descr="A group of people looking at a person&#10;&#10;Description automatically generated">
            <a:extLst>
              <a:ext uri="{FF2B5EF4-FFF2-40B4-BE49-F238E27FC236}">
                <a16:creationId xmlns:a16="http://schemas.microsoft.com/office/drawing/2014/main" id="{E6DBCB03-ED89-4761-987D-8318865017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914" y="3894027"/>
            <a:ext cx="4114800" cy="2742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DB737A-6DE8-498D-AF6B-1EF7D3A4A2E6}"/>
              </a:ext>
            </a:extLst>
          </p:cNvPr>
          <p:cNvSpPr txBox="1"/>
          <p:nvPr/>
        </p:nvSpPr>
        <p:spPr>
          <a:xfrm>
            <a:off x="5791200" y="3493848"/>
            <a:ext cx="1371600" cy="369332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Brave lady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BA709C1-4F17-4E35-87F3-54BDC26B268B}"/>
              </a:ext>
            </a:extLst>
          </p:cNvPr>
          <p:cNvCxnSpPr/>
          <p:nvPr/>
        </p:nvCxnSpPr>
        <p:spPr>
          <a:xfrm>
            <a:off x="6629400" y="3881972"/>
            <a:ext cx="0" cy="30902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0428A99-85A1-44C9-A976-6A20ADC2B2D5}"/>
              </a:ext>
            </a:extLst>
          </p:cNvPr>
          <p:cNvSpPr txBox="1"/>
          <p:nvPr/>
        </p:nvSpPr>
        <p:spPr>
          <a:xfrm>
            <a:off x="402732" y="5824273"/>
            <a:ext cx="3102468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Listeners </a:t>
            </a:r>
          </a:p>
          <a:p>
            <a:r>
              <a:rPr lang="en-US" b="1" dirty="0"/>
              <a:t>who also wanted to ask!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6F32764-3A4A-4553-8528-C2C0C0517232}"/>
              </a:ext>
            </a:extLst>
          </p:cNvPr>
          <p:cNvCxnSpPr>
            <a:cxnSpLocks/>
          </p:cNvCxnSpPr>
          <p:nvPr/>
        </p:nvCxnSpPr>
        <p:spPr>
          <a:xfrm flipV="1">
            <a:off x="3505200" y="5479546"/>
            <a:ext cx="381000" cy="34472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0619EEE-F05D-4BE9-B2BF-FEE7F5EE7CE1}"/>
              </a:ext>
            </a:extLst>
          </p:cNvPr>
          <p:cNvCxnSpPr>
            <a:cxnSpLocks/>
          </p:cNvCxnSpPr>
          <p:nvPr/>
        </p:nvCxnSpPr>
        <p:spPr>
          <a:xfrm flipV="1">
            <a:off x="3505200" y="5277803"/>
            <a:ext cx="957151" cy="6581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7234799-5F9A-4C66-9D9E-EB1CE6B48C0A}"/>
              </a:ext>
            </a:extLst>
          </p:cNvPr>
          <p:cNvCxnSpPr>
            <a:cxnSpLocks/>
          </p:cNvCxnSpPr>
          <p:nvPr/>
        </p:nvCxnSpPr>
        <p:spPr>
          <a:xfrm flipV="1">
            <a:off x="3529914" y="5083187"/>
            <a:ext cx="1651686" cy="9526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53A71AD-CC88-4E39-AD78-C000FBE46C0D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3505200" y="5277804"/>
            <a:ext cx="2286000" cy="86963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92A5BE2-9AB9-4251-9F55-FF78C4593709}"/>
              </a:ext>
            </a:extLst>
          </p:cNvPr>
          <p:cNvCxnSpPr>
            <a:cxnSpLocks/>
          </p:cNvCxnSpPr>
          <p:nvPr/>
        </p:nvCxnSpPr>
        <p:spPr>
          <a:xfrm flipV="1">
            <a:off x="3480486" y="5083187"/>
            <a:ext cx="4373971" cy="1225536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B10B6B3-A70B-4007-9055-8DB83C857A9A}"/>
              </a:ext>
            </a:extLst>
          </p:cNvPr>
          <p:cNvSpPr txBox="1"/>
          <p:nvPr/>
        </p:nvSpPr>
        <p:spPr>
          <a:xfrm>
            <a:off x="350486" y="4681285"/>
            <a:ext cx="3428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zh-CN" altLang="en-US" sz="2000" b="1" dirty="0">
                <a:latin typeface="Arial Unicode MS"/>
              </a:rPr>
              <a:t>允许测试讲师说汉语的能力</a:t>
            </a:r>
            <a:endParaRPr lang="en-US" altLang="zh-CN" sz="2000" b="1" dirty="0">
              <a:latin typeface="Arial Unicode MS"/>
            </a:endParaRPr>
          </a:p>
          <a:p>
            <a:pPr eaLnBrk="0" hangingPunct="0"/>
            <a:r>
              <a:rPr lang="zh-CN" altLang="en-US" sz="2000" b="1" dirty="0">
                <a:latin typeface="Arial Unicode MS"/>
              </a:rPr>
              <a:t>但是</a:t>
            </a:r>
            <a:r>
              <a:rPr lang="en-US" altLang="zh-CN" sz="2000" b="1" dirty="0">
                <a:latin typeface="Arial Unicode MS"/>
              </a:rPr>
              <a:t>.. </a:t>
            </a:r>
            <a:r>
              <a:rPr lang="zh-CN" altLang="en-US" sz="2000" b="1" dirty="0">
                <a:latin typeface="Arial Unicode MS"/>
              </a:rPr>
              <a:t>首先用英语尝试</a:t>
            </a:r>
            <a:r>
              <a:rPr lang="zh-CN" altLang="en-US" sz="2000" b="1" dirty="0"/>
              <a:t> </a:t>
            </a:r>
            <a:endParaRPr lang="en-US" altLang="zh-CN" sz="2000" b="1" dirty="0">
              <a:latin typeface="Arial Unicode MS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D1DBF849-2D5F-40EA-B484-48F1F8FEC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但是</a:t>
            </a:r>
            <a:r>
              <a:rPr kumimoji="0" lang="en-US" altLang="zh-CN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.. </a:t>
            </a:r>
            <a:r>
              <a:rPr kumimoji="0" lang="zh-CN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首先用英语尝试</a:t>
            </a:r>
            <a:r>
              <a:rPr kumimoji="0" lang="zh-CN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38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57504-B52C-40FA-A6A8-045FC8B54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8B2A8-FBF2-4525-BBD9-1C8E07E35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Writing Simply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44D529-C6E0-4EA9-B075-C012643A8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237" y="1111250"/>
            <a:ext cx="3600450" cy="46577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95897A-830F-454C-B4F4-6B89AF667E62}"/>
              </a:ext>
            </a:extLst>
          </p:cNvPr>
          <p:cNvSpPr txBox="1"/>
          <p:nvPr/>
        </p:nvSpPr>
        <p:spPr>
          <a:xfrm>
            <a:off x="731457" y="2078008"/>
            <a:ext cx="33329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TEXTBOOK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for Next Week ….. </a:t>
            </a:r>
          </a:p>
        </p:txBody>
      </p:sp>
    </p:spTree>
    <p:extLst>
      <p:ext uri="{BB962C8B-B14F-4D97-AF65-F5344CB8AC3E}">
        <p14:creationId xmlns:p14="http://schemas.microsoft.com/office/powerpoint/2010/main" val="4056914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57504-B52C-40FA-A6A8-045FC8B54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QuestIONS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8B2A8-FBF2-4525-BBD9-1C8E07E358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Writing Simply</a:t>
            </a:r>
          </a:p>
        </p:txBody>
      </p:sp>
      <p:pic>
        <p:nvPicPr>
          <p:cNvPr id="6" name="Picture 5" descr="A close up of a womans face&#10;&#10;Description automatically generated">
            <a:extLst>
              <a:ext uri="{FF2B5EF4-FFF2-40B4-BE49-F238E27FC236}">
                <a16:creationId xmlns:a16="http://schemas.microsoft.com/office/drawing/2014/main" id="{832C829A-F495-412A-95DA-823FD1E0FF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84163"/>
            <a:ext cx="3962400" cy="4236720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F3583C63-32B9-4179-B1FB-B51B9B106D35}"/>
              </a:ext>
            </a:extLst>
          </p:cNvPr>
          <p:cNvSpPr/>
          <p:nvPr/>
        </p:nvSpPr>
        <p:spPr>
          <a:xfrm flipH="1">
            <a:off x="2743200" y="838199"/>
            <a:ext cx="2971800" cy="1500187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BEB23-759B-4183-8938-7D83CE78A072}"/>
              </a:ext>
            </a:extLst>
          </p:cNvPr>
          <p:cNvSpPr txBox="1"/>
          <p:nvPr/>
        </p:nvSpPr>
        <p:spPr>
          <a:xfrm>
            <a:off x="3718526" y="1135970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….. ?</a:t>
            </a:r>
          </a:p>
          <a:p>
            <a:pPr marL="342900" indent="-342900">
              <a:buAutoNum type="arabicPeriod"/>
            </a:pPr>
            <a:r>
              <a:rPr lang="en-US" dirty="0"/>
              <a:t>…..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354003-D909-44E9-B2D9-3289B9049E09}"/>
              </a:ext>
            </a:extLst>
          </p:cNvPr>
          <p:cNvSpPr/>
          <p:nvPr/>
        </p:nvSpPr>
        <p:spPr>
          <a:xfrm>
            <a:off x="3718526" y="5334000"/>
            <a:ext cx="5044474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31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Self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400600"/>
          </a:xfrm>
        </p:spPr>
        <p:txBody>
          <a:bodyPr>
            <a:normAutofit/>
          </a:bodyPr>
          <a:lstStyle/>
          <a:p>
            <a:r>
              <a:rPr lang="en-NZ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John Morris</a:t>
            </a:r>
            <a:r>
              <a:rPr lang="en-NZ" sz="2000" dirty="0">
                <a:latin typeface="Times New Roman" pitchFamily="18" charset="0"/>
                <a:cs typeface="Times New Roman" pitchFamily="18" charset="0"/>
              </a:rPr>
              <a:t>, PhD(Sydney)</a:t>
            </a:r>
          </a:p>
          <a:p>
            <a:pPr marL="400050">
              <a:buFont typeface="Wingdings" panose="05000000000000000000" pitchFamily="2" charset="2"/>
              <a:buChar char="q"/>
            </a:pPr>
            <a:r>
              <a:rPr lang="en-NZ" sz="2000" b="0" i="1" dirty="0">
                <a:latin typeface="Times New Roman" pitchFamily="18" charset="0"/>
                <a:cs typeface="Times New Roman" pitchFamily="18" charset="0"/>
              </a:rPr>
              <a:t>Before coming to  KMITL ..</a:t>
            </a:r>
          </a:p>
          <a:p>
            <a:pPr marL="800100" lvl="1">
              <a:buFont typeface="Wingdings" panose="05000000000000000000" pitchFamily="2" charset="2"/>
              <a:buChar char="q"/>
            </a:pPr>
            <a:r>
              <a:rPr lang="en-NZ" sz="1600" dirty="0">
                <a:latin typeface="Times New Roman" pitchFamily="18" charset="0"/>
                <a:cs typeface="Times New Roman" pitchFamily="18" charset="0"/>
              </a:rPr>
              <a:t>Assoc Professor, </a:t>
            </a:r>
            <a:br>
              <a:rPr lang="en-NZ" sz="1600" dirty="0">
                <a:latin typeface="Times New Roman" pitchFamily="18" charset="0"/>
                <a:cs typeface="Times New Roman" pitchFamily="18" charset="0"/>
              </a:rPr>
            </a:br>
            <a:r>
              <a:rPr lang="en-NZ" sz="1600" dirty="0">
                <a:latin typeface="Times New Roman" pitchFamily="18" charset="0"/>
                <a:cs typeface="Times New Roman" pitchFamily="18" charset="0"/>
              </a:rPr>
              <a:t>Electrical and Computer Engineering/Computer Science, University of Auckland, New Zealand </a:t>
            </a:r>
          </a:p>
          <a:p>
            <a:pPr marL="800100" lvl="1">
              <a:buFont typeface="Wingdings" panose="05000000000000000000" pitchFamily="2" charset="2"/>
              <a:buChar char="q"/>
            </a:pPr>
            <a:r>
              <a:rPr lang="en-NZ" sz="1600" dirty="0">
                <a:latin typeface="Times New Roman" pitchFamily="18" charset="0"/>
                <a:cs typeface="Times New Roman" pitchFamily="18" charset="0"/>
              </a:rPr>
              <a:t>Engineering, </a:t>
            </a:r>
            <a:r>
              <a:rPr lang="en-NZ" sz="1600" dirty="0" err="1">
                <a:latin typeface="Times New Roman" pitchFamily="18" charset="0"/>
                <a:cs typeface="Times New Roman" pitchFamily="18" charset="0"/>
              </a:rPr>
              <a:t>Mahasarakham</a:t>
            </a:r>
            <a:r>
              <a:rPr lang="en-NZ" sz="1600" dirty="0">
                <a:latin typeface="Times New Roman" pitchFamily="18" charset="0"/>
                <a:cs typeface="Times New Roman" pitchFamily="18" charset="0"/>
              </a:rPr>
              <a:t> University</a:t>
            </a:r>
          </a:p>
          <a:p>
            <a:r>
              <a:rPr lang="en-NZ" sz="2000" dirty="0">
                <a:latin typeface="Times New Roman" pitchFamily="18" charset="0"/>
                <a:cs typeface="Times New Roman" pitchFamily="18" charset="0"/>
              </a:rPr>
              <a:t>Current study</a:t>
            </a:r>
          </a:p>
          <a:p>
            <a:pPr marL="0" indent="0">
              <a:buNone/>
            </a:pPr>
            <a:endParaRPr lang="en-NZ" sz="2000" dirty="0">
              <a:latin typeface="Times New Roman" pitchFamily="18" charset="0"/>
              <a:cs typeface="Times New Roman" pitchFamily="18" charset="0"/>
            </a:endParaRPr>
          </a:p>
          <a:p>
            <a:endParaRPr lang="en-NZ" sz="2000" dirty="0">
              <a:latin typeface="Times New Roman" pitchFamily="18" charset="0"/>
              <a:cs typeface="Times New Roman" pitchFamily="18" charset="0"/>
            </a:endParaRPr>
          </a:p>
          <a:p>
            <a:endParaRPr lang="en-NZ" sz="2000" dirty="0">
              <a:latin typeface="Times New Roman" pitchFamily="18" charset="0"/>
              <a:cs typeface="Times New Roman" pitchFamily="18" charset="0"/>
            </a:endParaRPr>
          </a:p>
          <a:p>
            <a:endParaRPr lang="en-NZ" sz="2000" dirty="0">
              <a:latin typeface="Times New Roman" pitchFamily="18" charset="0"/>
              <a:cs typeface="Times New Roman" pitchFamily="18" charset="0"/>
            </a:endParaRPr>
          </a:p>
          <a:p>
            <a:endParaRPr lang="en-NZ" sz="2000" dirty="0">
              <a:latin typeface="Times New Roman" pitchFamily="18" charset="0"/>
              <a:cs typeface="Times New Roman" pitchFamily="18" charset="0"/>
            </a:endParaRPr>
          </a:p>
          <a:p>
            <a:endParaRPr lang="en-NZ" sz="2000" dirty="0">
              <a:latin typeface="Times New Roman" pitchFamily="18" charset="0"/>
              <a:cs typeface="Times New Roman" pitchFamily="18" charset="0"/>
            </a:endParaRPr>
          </a:p>
          <a:p>
            <a:endParaRPr lang="en-NZ" sz="2000" dirty="0">
              <a:latin typeface="Times New Roman" pitchFamily="18" charset="0"/>
              <a:cs typeface="Times New Roman" pitchFamily="18" charset="0"/>
            </a:endParaRPr>
          </a:p>
          <a:p>
            <a:endParaRPr lang="en-NZ" sz="2000" dirty="0">
              <a:latin typeface="Times New Roman" pitchFamily="18" charset="0"/>
              <a:cs typeface="Times New Roman" pitchFamily="18" charset="0"/>
            </a:endParaRPr>
          </a:p>
          <a:p>
            <a:endParaRPr lang="en-NZ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42" y="3637159"/>
            <a:ext cx="2016224" cy="2844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836" y="3687325"/>
            <a:ext cx="1946460" cy="2813802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72AF0E-DDD3-49E2-99D2-1CBBCAD6A4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647" y="3637158"/>
            <a:ext cx="2813802" cy="28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1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068"/>
            <a:ext cx="8229600" cy="944562"/>
          </a:xfrm>
        </p:spPr>
        <p:txBody>
          <a:bodyPr/>
          <a:lstStyle/>
          <a:p>
            <a:r>
              <a:rPr lang="en-NZ" dirty="0"/>
              <a:t>Brief CV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60332"/>
          </a:xfrm>
        </p:spPr>
        <p:txBody>
          <a:bodyPr>
            <a:noAutofit/>
          </a:bodyPr>
          <a:lstStyle/>
          <a:p>
            <a:r>
              <a:rPr lang="en-NZ" sz="1600" dirty="0"/>
              <a:t>PhD – University of Sydney, Australia – optical spectroscopy</a:t>
            </a:r>
          </a:p>
          <a:p>
            <a:r>
              <a:rPr lang="en-NZ" sz="1600" dirty="0"/>
              <a:t>Post-doctoral: </a:t>
            </a:r>
          </a:p>
          <a:p>
            <a:pPr lvl="1"/>
            <a:r>
              <a:rPr lang="en-NZ" sz="1600" dirty="0"/>
              <a:t>National Research Council of Canada, Ottawa</a:t>
            </a:r>
          </a:p>
          <a:p>
            <a:pPr lvl="1"/>
            <a:r>
              <a:rPr lang="en-NZ" sz="1600" dirty="0"/>
              <a:t>University of Tokyo (</a:t>
            </a:r>
            <a:r>
              <a:rPr lang="ja-JP" altLang="en-US" sz="1600" dirty="0">
                <a:solidFill>
                  <a:schemeClr val="tx1"/>
                </a:solidFill>
              </a:rPr>
              <a:t>東京大学</a:t>
            </a:r>
            <a:r>
              <a:rPr lang="en-NZ" sz="1600" dirty="0"/>
              <a:t>), Japan</a:t>
            </a:r>
          </a:p>
          <a:p>
            <a:r>
              <a:rPr lang="en-NZ" sz="1600" dirty="0"/>
              <a:t>University positions</a:t>
            </a:r>
          </a:p>
          <a:p>
            <a:pPr lvl="1"/>
            <a:r>
              <a:rPr lang="en-NZ" sz="1600" dirty="0"/>
              <a:t>University of Melbourne, Physical Chemistry</a:t>
            </a:r>
          </a:p>
          <a:p>
            <a:pPr lvl="1"/>
            <a:r>
              <a:rPr lang="en-NZ" sz="1600" dirty="0"/>
              <a:t>University of Tasmania, Computer Science</a:t>
            </a:r>
          </a:p>
          <a:p>
            <a:pPr lvl="1"/>
            <a:r>
              <a:rPr lang="en-NZ" sz="1600" dirty="0"/>
              <a:t>University of Western Australia, Electrical Engineering</a:t>
            </a:r>
          </a:p>
          <a:p>
            <a:pPr lvl="1"/>
            <a:r>
              <a:rPr lang="en-NZ" sz="1600" dirty="0"/>
              <a:t>University of Auckland, Elec and Computer Engineering/Computer Science</a:t>
            </a:r>
          </a:p>
          <a:p>
            <a:pPr lvl="1"/>
            <a:r>
              <a:rPr lang="en-NZ" sz="1600" dirty="0" err="1"/>
              <a:t>Mahasarakham</a:t>
            </a:r>
            <a:r>
              <a:rPr lang="en-NZ" sz="1600" dirty="0"/>
              <a:t> University, Engineering</a:t>
            </a:r>
          </a:p>
          <a:p>
            <a:r>
              <a:rPr lang="en-NZ" sz="1600" dirty="0"/>
              <a:t>Visiting</a:t>
            </a:r>
          </a:p>
          <a:p>
            <a:pPr lvl="1"/>
            <a:r>
              <a:rPr lang="en-NZ" sz="1600" dirty="0"/>
              <a:t>Institute for Molecular Science (</a:t>
            </a:r>
            <a:r>
              <a:rPr lang="zh-CN" altLang="en-US" sz="1600" dirty="0">
                <a:solidFill>
                  <a:schemeClr val="tx1"/>
                </a:solidFill>
              </a:rPr>
              <a:t>分子科学研究所</a:t>
            </a:r>
            <a:r>
              <a:rPr lang="en-NZ" altLang="zh-CN" sz="1600" dirty="0"/>
              <a:t>)</a:t>
            </a:r>
            <a:r>
              <a:rPr lang="en-NZ" sz="1600" dirty="0"/>
              <a:t>, Okazaki, Japan</a:t>
            </a:r>
          </a:p>
          <a:p>
            <a:pPr lvl="1"/>
            <a:r>
              <a:rPr lang="en-NZ" sz="1600" dirty="0"/>
              <a:t>Osaka University</a:t>
            </a:r>
            <a:r>
              <a:rPr lang="ja-JP" altLang="en-US" sz="1600" dirty="0"/>
              <a:t> </a:t>
            </a:r>
            <a:r>
              <a:rPr lang="en-NZ" altLang="ja-JP" sz="1600" dirty="0"/>
              <a:t>(</a:t>
            </a:r>
            <a:r>
              <a:rPr lang="ja-JP" altLang="en-US" sz="1600" dirty="0">
                <a:solidFill>
                  <a:schemeClr val="tx1"/>
                </a:solidFill>
              </a:rPr>
              <a:t>大阪大学</a:t>
            </a:r>
            <a:r>
              <a:rPr lang="en-NZ" altLang="ja-JP" sz="1600" dirty="0"/>
              <a:t>)</a:t>
            </a:r>
            <a:r>
              <a:rPr lang="en-NZ" sz="1600" dirty="0"/>
              <a:t>, Japan</a:t>
            </a:r>
          </a:p>
          <a:p>
            <a:pPr lvl="1"/>
            <a:r>
              <a:rPr lang="en-NZ" sz="1600" dirty="0"/>
              <a:t>MIT, Cambridge, USA</a:t>
            </a:r>
          </a:p>
          <a:p>
            <a:pPr lvl="1"/>
            <a:r>
              <a:rPr lang="en-NZ" sz="1600" dirty="0"/>
              <a:t>Case Western Reserve University, Cleveland, USA</a:t>
            </a:r>
          </a:p>
          <a:p>
            <a:pPr lvl="1"/>
            <a:r>
              <a:rPr lang="en-NZ" sz="1600" dirty="0" err="1"/>
              <a:t>ChungAng</a:t>
            </a:r>
            <a:r>
              <a:rPr lang="en-NZ" sz="1600" dirty="0"/>
              <a:t> University (</a:t>
            </a:r>
            <a:r>
              <a:rPr lang="ko-KR" altLang="en-US" sz="1600" dirty="0">
                <a:solidFill>
                  <a:schemeClr val="tx1"/>
                </a:solidFill>
                <a:ea typeface="Gulim" pitchFamily="34" charset="-127"/>
              </a:rPr>
              <a:t>중앙대학교</a:t>
            </a:r>
            <a:r>
              <a:rPr lang="en-NZ" sz="1600" dirty="0"/>
              <a:t>), Seoul, Korea</a:t>
            </a:r>
          </a:p>
          <a:p>
            <a:pPr lvl="1"/>
            <a:r>
              <a:rPr lang="en-NZ" sz="1600" dirty="0"/>
              <a:t>Kyung-</a:t>
            </a:r>
            <a:r>
              <a:rPr lang="en-NZ" sz="1600" dirty="0" err="1"/>
              <a:t>pook</a:t>
            </a:r>
            <a:r>
              <a:rPr lang="en-NZ" sz="1600" dirty="0"/>
              <a:t> University</a:t>
            </a:r>
            <a:r>
              <a:rPr lang="ko-KR" altLang="en-US" sz="1600" dirty="0"/>
              <a:t> </a:t>
            </a:r>
            <a:r>
              <a:rPr lang="en-NZ" altLang="ko-KR" sz="1600" dirty="0"/>
              <a:t>(</a:t>
            </a:r>
            <a:r>
              <a:rPr lang="ko-KR" altLang="en-US" sz="1600" dirty="0">
                <a:solidFill>
                  <a:schemeClr val="tx1"/>
                </a:solidFill>
              </a:rPr>
              <a:t>경북대학교</a:t>
            </a:r>
            <a:r>
              <a:rPr lang="en-NZ" altLang="ko-KR" sz="1600" dirty="0">
                <a:solidFill>
                  <a:schemeClr val="tx1"/>
                </a:solidFill>
              </a:rPr>
              <a:t>)</a:t>
            </a:r>
            <a:r>
              <a:rPr lang="en-NZ" sz="1600" dirty="0"/>
              <a:t>, </a:t>
            </a:r>
            <a:r>
              <a:rPr lang="en-NZ" sz="1600" dirty="0" err="1"/>
              <a:t>Daegu</a:t>
            </a:r>
            <a:r>
              <a:rPr lang="en-NZ" sz="1600" dirty="0"/>
              <a:t>, Korea</a:t>
            </a:r>
          </a:p>
          <a:p>
            <a:pPr lvl="1"/>
            <a:r>
              <a:rPr lang="en-NZ" sz="1600" dirty="0"/>
              <a:t>Shandong University</a:t>
            </a:r>
            <a:r>
              <a:rPr lang="ja-JP" altLang="en-US" sz="1600" dirty="0"/>
              <a:t> </a:t>
            </a:r>
            <a:r>
              <a:rPr lang="en-NZ" altLang="ja-JP" sz="1600" dirty="0"/>
              <a:t>(</a:t>
            </a:r>
            <a:r>
              <a:rPr lang="ja-JP" altLang="en-US" sz="1600" dirty="0">
                <a:solidFill>
                  <a:schemeClr val="tx1"/>
                </a:solidFill>
              </a:rPr>
              <a:t>山东大学</a:t>
            </a:r>
            <a:r>
              <a:rPr lang="en-NZ" altLang="ja-JP" sz="1600" dirty="0"/>
              <a:t>)</a:t>
            </a:r>
            <a:r>
              <a:rPr lang="en-NZ" sz="1600" dirty="0"/>
              <a:t>, Jinan, China</a:t>
            </a:r>
          </a:p>
          <a:p>
            <a:pPr lvl="1"/>
            <a:r>
              <a:rPr lang="en-NZ" sz="1600" dirty="0"/>
              <a:t>Kaohsiung National University, Kaohsiung, Taiwan</a:t>
            </a:r>
          </a:p>
        </p:txBody>
      </p:sp>
    </p:spTree>
    <p:extLst>
      <p:ext uri="{BB962C8B-B14F-4D97-AF65-F5344CB8AC3E}">
        <p14:creationId xmlns:p14="http://schemas.microsoft.com/office/powerpoint/2010/main" val="1462665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When not working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Iolanthe</a:t>
            </a:r>
            <a:endParaRPr lang="en-NZ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www.cs.auckland.ac.nz/%7Ejmor159/RR21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268760"/>
            <a:ext cx="5057775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95407" y="6173521"/>
            <a:ext cx="5490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b="1" i="1" dirty="0" err="1">
                <a:latin typeface="Times New Roman" pitchFamily="18" charset="0"/>
                <a:cs typeface="Times New Roman" pitchFamily="18" charset="0"/>
              </a:rPr>
              <a:t>Iolanthe</a:t>
            </a:r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dirty="0">
                <a:latin typeface="Times New Roman" pitchFamily="18" charset="0"/>
                <a:cs typeface="Times New Roman" pitchFamily="18" charset="0"/>
              </a:rPr>
              <a:t>at 14 knots, Cockburn Sound, Western Australia</a:t>
            </a:r>
          </a:p>
        </p:txBody>
      </p:sp>
    </p:spTree>
    <p:extLst>
      <p:ext uri="{BB962C8B-B14F-4D97-AF65-F5344CB8AC3E}">
        <p14:creationId xmlns:p14="http://schemas.microsoft.com/office/powerpoint/2010/main" val="65776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When not working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31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NZ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Iolanthe</a:t>
            </a:r>
            <a:r>
              <a:rPr lang="en-NZ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II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570" y="116631"/>
            <a:ext cx="2785766" cy="2753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268" y="3594026"/>
            <a:ext cx="2347470" cy="2734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415" y="1767594"/>
            <a:ext cx="3778103" cy="1764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1728192" cy="25922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9632" y="4315097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Hauraki Gulf,</a:t>
            </a:r>
            <a:br>
              <a:rPr lang="en-NZ" b="1" i="1" dirty="0">
                <a:latin typeface="Times New Roman" pitchFamily="18" charset="0"/>
                <a:cs typeface="Times New Roman" pitchFamily="18" charset="0"/>
              </a:rPr>
            </a:br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Auckland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86818" y="3532366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Channel Island,</a:t>
            </a:r>
            <a:br>
              <a:rPr lang="en-NZ" b="1" i="1" dirty="0">
                <a:latin typeface="Times New Roman" pitchFamily="18" charset="0"/>
                <a:cs typeface="Times New Roman" pitchFamily="18" charset="0"/>
              </a:rPr>
            </a:br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Entrance to Hauraki Gulf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69994" y="6005663"/>
            <a:ext cx="2217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Arriving </a:t>
            </a:r>
            <a:r>
              <a:rPr lang="en-NZ" b="1" i="1" dirty="0" err="1">
                <a:latin typeface="Times New Roman" pitchFamily="18" charset="0"/>
                <a:cs typeface="Times New Roman" pitchFamily="18" charset="0"/>
              </a:rPr>
              <a:t>Noumea</a:t>
            </a:r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NZ" b="1" i="1" dirty="0">
                <a:latin typeface="Times New Roman" pitchFamily="18" charset="0"/>
                <a:cs typeface="Times New Roman" pitchFamily="18" charset="0"/>
              </a:rPr>
            </a:br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New Caledonia, 2012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81761" y="2887211"/>
            <a:ext cx="2471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Track – New Zealand to</a:t>
            </a:r>
            <a:br>
              <a:rPr lang="en-NZ" b="1" i="1" dirty="0">
                <a:latin typeface="Times New Roman" pitchFamily="18" charset="0"/>
                <a:cs typeface="Times New Roman" pitchFamily="18" charset="0"/>
              </a:rPr>
            </a:br>
            <a:r>
              <a:rPr lang="en-NZ" b="1" i="1" dirty="0">
                <a:latin typeface="Times New Roman" pitchFamily="18" charset="0"/>
                <a:cs typeface="Times New Roman" pitchFamily="18" charset="0"/>
              </a:rPr>
              <a:t>New Caledonia, 2012</a:t>
            </a:r>
          </a:p>
        </p:txBody>
      </p:sp>
    </p:spTree>
    <p:extLst>
      <p:ext uri="{BB962C8B-B14F-4D97-AF65-F5344CB8AC3E}">
        <p14:creationId xmlns:p14="http://schemas.microsoft.com/office/powerpoint/2010/main" val="3303389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07" y="252964"/>
            <a:ext cx="4131708" cy="4797152"/>
          </a:xfrm>
          <a:prstGeom prst="rect">
            <a:avLst/>
          </a:prstGeom>
        </p:spPr>
      </p:pic>
      <p:pic>
        <p:nvPicPr>
          <p:cNvPr id="22530" name="Picture 2" descr="C:\Users\jmor159\Documents\Marine\MenAtWork\Sp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79" y="3886200"/>
            <a:ext cx="3675043" cy="245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24" y="4449883"/>
            <a:ext cx="2843808" cy="2132856"/>
          </a:xfrm>
          <a:prstGeom prst="rect">
            <a:avLst/>
          </a:prstGeom>
        </p:spPr>
      </p:pic>
      <p:pic>
        <p:nvPicPr>
          <p:cNvPr id="22532" name="Picture 4" descr="C:\Users\jmor159\Documents\Marine\MenAtWork\upwind_cro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063" y="1492822"/>
            <a:ext cx="1964358" cy="281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346" y="275261"/>
            <a:ext cx="8295457" cy="5001419"/>
          </a:xfrm>
        </p:spPr>
        <p:txBody>
          <a:bodyPr/>
          <a:lstStyle/>
          <a:p>
            <a:pPr marL="0" indent="0">
              <a:buNone/>
            </a:pPr>
            <a:r>
              <a:rPr lang="en-NZ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Iolanthe</a:t>
            </a:r>
            <a:r>
              <a:rPr lang="en-NZ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III</a:t>
            </a:r>
          </a:p>
          <a:p>
            <a:pPr marL="0" indent="0">
              <a:buNone/>
            </a:pPr>
            <a:r>
              <a:rPr lang="en-NZ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Singapore - Malaysia - Koh Samui – </a:t>
            </a:r>
            <a:br>
              <a:rPr lang="en-NZ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NZ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Koh Tao – Sattahip, </a:t>
            </a:r>
            <a:br>
              <a:rPr lang="en-NZ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NZ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January 2-20, 2013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40982"/>
            <a:ext cx="1447334" cy="192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81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8E358-6D02-4513-BB87-3B247B069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Papers in ENGLISH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79407-C1CD-48FC-8822-67ACB84112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16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sitting at a table&#10;&#10;Description automatically generated">
            <a:extLst>
              <a:ext uri="{FF2B5EF4-FFF2-40B4-BE49-F238E27FC236}">
                <a16:creationId xmlns:a16="http://schemas.microsoft.com/office/drawing/2014/main" id="{6CC0F77D-0C6A-41BC-AEB5-C16439961F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876" y="3452553"/>
            <a:ext cx="3463767" cy="2597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27E2D7-C6DF-4ADD-92AC-FF5E2C0FC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- KRIS Research Clinic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B4327D-5DA7-491A-A9FB-2BE969D915C9}"/>
              </a:ext>
            </a:extLst>
          </p:cNvPr>
          <p:cNvSpPr txBox="1"/>
          <p:nvPr/>
        </p:nvSpPr>
        <p:spPr>
          <a:xfrm>
            <a:off x="1549455" y="5596268"/>
            <a:ext cx="4140608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Our friendly receptionist</a:t>
            </a:r>
          </a:p>
          <a:p>
            <a:pPr algn="ctr"/>
            <a:r>
              <a:rPr lang="en-US" b="1" dirty="0"/>
              <a:t>She prefers that </a:t>
            </a:r>
            <a:br>
              <a:rPr lang="en-US" b="1" dirty="0"/>
            </a:br>
            <a:r>
              <a:rPr lang="en-US" b="1" dirty="0"/>
              <a:t>you speak </a:t>
            </a:r>
            <a:r>
              <a:rPr lang="zh-CN" altLang="en-US" sz="2000" b="1" dirty="0"/>
              <a:t>日本话</a:t>
            </a:r>
            <a:r>
              <a:rPr lang="en-US" sz="2000" b="1" dirty="0"/>
              <a:t> </a:t>
            </a:r>
            <a:r>
              <a:rPr lang="en-US" sz="2000" b="1" dirty="0">
                <a:sym typeface="Wingdings" panose="05000000000000000000" pitchFamily="2" charset="2"/>
              </a:rPr>
              <a:t></a:t>
            </a:r>
            <a:endParaRPr lang="en-US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46C9F4-6260-41D4-9513-4C99B90F236A}"/>
              </a:ext>
            </a:extLst>
          </p:cNvPr>
          <p:cNvSpPr txBox="1"/>
          <p:nvPr/>
        </p:nvSpPr>
        <p:spPr>
          <a:xfrm>
            <a:off x="457200" y="1240972"/>
            <a:ext cx="583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http://kris.kmitl.ac.th/research-clinic/ </a:t>
            </a:r>
          </a:p>
        </p:txBody>
      </p:sp>
      <p:pic>
        <p:nvPicPr>
          <p:cNvPr id="14" name="Picture 13" descr="A picture containing building, indoor, ground, floor&#10;&#10;Description automatically generated">
            <a:extLst>
              <a:ext uri="{FF2B5EF4-FFF2-40B4-BE49-F238E27FC236}">
                <a16:creationId xmlns:a16="http://schemas.microsoft.com/office/drawing/2014/main" id="{541DCFCE-8EA3-4922-9F0B-25EBBAC3FB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57063"/>
            <a:ext cx="3823131" cy="2867348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4CB19A90-C2BA-460D-BE20-0C5E1F806E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0502" y="2312677"/>
            <a:ext cx="3783702" cy="28377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84B12E-F7C9-49D4-B766-86B67DA6E9B9}"/>
              </a:ext>
            </a:extLst>
          </p:cNvPr>
          <p:cNvSpPr txBox="1"/>
          <p:nvPr/>
        </p:nvSpPr>
        <p:spPr>
          <a:xfrm>
            <a:off x="6108645" y="4953000"/>
            <a:ext cx="29718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Our office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 </a:t>
            </a:r>
            <a:r>
              <a:rPr lang="en-US" sz="2400" b="1" dirty="0">
                <a:solidFill>
                  <a:srgbClr val="FF0000"/>
                </a:solidFill>
              </a:rPr>
              <a:t>Read the signs 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before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entering </a:t>
            </a:r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3E1342-D61C-41E2-BB08-EDA25DF5F15E}"/>
              </a:ext>
            </a:extLst>
          </p:cNvPr>
          <p:cNvSpPr txBox="1"/>
          <p:nvPr/>
        </p:nvSpPr>
        <p:spPr>
          <a:xfrm>
            <a:off x="578065" y="3967720"/>
            <a:ext cx="2971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KRIS office</a:t>
            </a:r>
          </a:p>
        </p:txBody>
      </p:sp>
    </p:spTree>
    <p:extLst>
      <p:ext uri="{BB962C8B-B14F-4D97-AF65-F5344CB8AC3E}">
        <p14:creationId xmlns:p14="http://schemas.microsoft.com/office/powerpoint/2010/main" val="2386858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7E2D7-C6DF-4ADD-92AC-FF5E2C0FC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Help!!!</a:t>
            </a:r>
          </a:p>
        </p:txBody>
      </p:sp>
      <p:pic>
        <p:nvPicPr>
          <p:cNvPr id="5" name="Content Placeholder 4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923F0689-E943-40EB-9168-A77F3ABCF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" y="2143125"/>
            <a:ext cx="3429000" cy="2571750"/>
          </a:xfrm>
        </p:spPr>
      </p:pic>
      <p:pic>
        <p:nvPicPr>
          <p:cNvPr id="7" name="Picture 6" descr="A person in a room&#10;&#10;Description automatically generated">
            <a:extLst>
              <a:ext uri="{FF2B5EF4-FFF2-40B4-BE49-F238E27FC236}">
                <a16:creationId xmlns:a16="http://schemas.microsoft.com/office/drawing/2014/main" id="{99A6801E-A54A-4410-9CDA-D745A1E882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86000"/>
            <a:ext cx="3429000" cy="2571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84B12E-F7C9-49D4-B766-86B67DA6E9B9}"/>
              </a:ext>
            </a:extLst>
          </p:cNvPr>
          <p:cNvSpPr txBox="1"/>
          <p:nvPr/>
        </p:nvSpPr>
        <p:spPr>
          <a:xfrm>
            <a:off x="505365" y="4751243"/>
            <a:ext cx="3755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Aj</a:t>
            </a:r>
            <a:r>
              <a:rPr lang="en-US" sz="2400" b="1" dirty="0"/>
              <a:t> Pat </a:t>
            </a:r>
            <a:br>
              <a:rPr lang="en-US" sz="2400" b="1" dirty="0"/>
            </a:br>
            <a:r>
              <a:rPr lang="th-TH" sz="2400" b="1" dirty="0"/>
              <a:t>ปรารถนา กังสดาลย์</a:t>
            </a:r>
            <a:endParaRPr lang="en-US" sz="2400" b="1" dirty="0"/>
          </a:p>
          <a:p>
            <a:r>
              <a:rPr lang="en-US" sz="2400" b="1" dirty="0"/>
              <a:t>Speaks American </a:t>
            </a:r>
            <a:br>
              <a:rPr lang="en-US" sz="2400" b="1" dirty="0"/>
            </a:br>
            <a:r>
              <a:rPr lang="en-US" dirty="0"/>
              <a:t>and</a:t>
            </a:r>
            <a:r>
              <a:rPr lang="th-TH" sz="2400" b="1" dirty="0"/>
              <a:t> ภาษาไทย</a:t>
            </a:r>
          </a:p>
          <a:p>
            <a:r>
              <a:rPr lang="en-US" sz="2400" b="1" dirty="0"/>
              <a:t>Tuesday and Friday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B4327D-5DA7-491A-A9FB-2BE969D915C9}"/>
              </a:ext>
            </a:extLst>
          </p:cNvPr>
          <p:cNvSpPr txBox="1"/>
          <p:nvPr/>
        </p:nvSpPr>
        <p:spPr>
          <a:xfrm>
            <a:off x="4261333" y="4815915"/>
            <a:ext cx="500412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Aj</a:t>
            </a:r>
            <a:r>
              <a:rPr lang="en-US" sz="2400" b="1" dirty="0"/>
              <a:t> </a:t>
            </a:r>
            <a:r>
              <a:rPr lang="en-US" altLang="zh-CN" sz="2400" b="1" dirty="0"/>
              <a:t>John</a:t>
            </a:r>
            <a:endParaRPr lang="en-US" sz="2400" b="1" dirty="0"/>
          </a:p>
          <a:p>
            <a:r>
              <a:rPr lang="en-US" sz="2400" b="1" dirty="0"/>
              <a:t>Speaks English </a:t>
            </a:r>
            <a:br>
              <a:rPr lang="en-US" sz="2400" b="1" dirty="0"/>
            </a:br>
            <a:r>
              <a:rPr lang="en-US" sz="2000" b="1" dirty="0"/>
              <a:t>(</a:t>
            </a:r>
            <a:r>
              <a:rPr lang="zh-CN" altLang="en-US" sz="2000" b="1" dirty="0"/>
              <a:t>中文，日本话</a:t>
            </a:r>
            <a:r>
              <a:rPr lang="en-US" sz="2000" b="1" dirty="0"/>
              <a:t> </a:t>
            </a:r>
            <a:r>
              <a:rPr lang="en-US" sz="2000" dirty="0"/>
              <a:t>and</a:t>
            </a:r>
            <a:r>
              <a:rPr lang="en-US" sz="2000" b="1" dirty="0"/>
              <a:t> Indonesian badly)</a:t>
            </a:r>
          </a:p>
          <a:p>
            <a:r>
              <a:rPr lang="en-US" sz="2400" b="1" dirty="0"/>
              <a:t>Tues, Thurs, Friday 13:00-17:00</a:t>
            </a:r>
          </a:p>
          <a:p>
            <a:r>
              <a:rPr lang="en-US" sz="2400" b="1" dirty="0"/>
              <a:t>Wed 13:00-17:00 Science Faculty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46C9F4-6260-41D4-9513-4C99B90F236A}"/>
              </a:ext>
            </a:extLst>
          </p:cNvPr>
          <p:cNvSpPr txBox="1"/>
          <p:nvPr/>
        </p:nvSpPr>
        <p:spPr>
          <a:xfrm>
            <a:off x="487680" y="1286858"/>
            <a:ext cx="8621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KRIS Consultation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http://kris.kmitl.ac.th/research-clinic/ </a:t>
            </a:r>
          </a:p>
        </p:txBody>
      </p:sp>
    </p:spTree>
    <p:extLst>
      <p:ext uri="{BB962C8B-B14F-4D97-AF65-F5344CB8AC3E}">
        <p14:creationId xmlns:p14="http://schemas.microsoft.com/office/powerpoint/2010/main" val="3387408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9365</TotalTime>
  <Words>740</Words>
  <Application>Microsoft Office PowerPoint</Application>
  <PresentationFormat>On-screen Show (4:3)</PresentationFormat>
  <Paragraphs>132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 Unicode MS</vt:lpstr>
      <vt:lpstr>Arial</vt:lpstr>
      <vt:lpstr>Calibri</vt:lpstr>
      <vt:lpstr>Courier New</vt:lpstr>
      <vt:lpstr>Times New Roman</vt:lpstr>
      <vt:lpstr>Wingdings</vt:lpstr>
      <vt:lpstr>Office Theme</vt:lpstr>
      <vt:lpstr>TECHNICAL WRITING WORKSHOP </vt:lpstr>
      <vt:lpstr>Self Introduction</vt:lpstr>
      <vt:lpstr>Brief CV</vt:lpstr>
      <vt:lpstr>When not working …</vt:lpstr>
      <vt:lpstr>When not working …</vt:lpstr>
      <vt:lpstr>PowerPoint Presentation</vt:lpstr>
      <vt:lpstr>Technical Papers in ENGLISH</vt:lpstr>
      <vt:lpstr>Help - KRIS Research Clinic</vt:lpstr>
      <vt:lpstr>Help!!!</vt:lpstr>
      <vt:lpstr>Goal</vt:lpstr>
      <vt:lpstr>Making your mark</vt:lpstr>
      <vt:lpstr>English is not your first language?</vt:lpstr>
      <vt:lpstr>Recurring theme</vt:lpstr>
      <vt:lpstr>ฉันพูดภาษาไทยไม่ได้ </vt:lpstr>
      <vt:lpstr>PowerPoint Presentation</vt:lpstr>
      <vt:lpstr>TEXTBOOK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English: Fewer is better!</dc:title>
  <dc:creator>Windows User</dc:creator>
  <cp:lastModifiedBy>Joihn Morris</cp:lastModifiedBy>
  <cp:revision>140</cp:revision>
  <cp:lastPrinted>2019-04-26T14:10:42Z</cp:lastPrinted>
  <dcterms:created xsi:type="dcterms:W3CDTF">2010-05-26T12:32:20Z</dcterms:created>
  <dcterms:modified xsi:type="dcterms:W3CDTF">2020-02-09T18:11:28Z</dcterms:modified>
</cp:coreProperties>
</file>