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37" r:id="rId3"/>
    <p:sldId id="261" r:id="rId4"/>
    <p:sldId id="262" r:id="rId5"/>
    <p:sldId id="263" r:id="rId6"/>
    <p:sldId id="293" r:id="rId7"/>
    <p:sldId id="268" r:id="rId8"/>
    <p:sldId id="294" r:id="rId9"/>
    <p:sldId id="270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02" r:id="rId19"/>
    <p:sldId id="322" r:id="rId20"/>
    <p:sldId id="350" r:id="rId21"/>
    <p:sldId id="351" r:id="rId22"/>
    <p:sldId id="352" r:id="rId23"/>
    <p:sldId id="353" r:id="rId24"/>
    <p:sldId id="279" r:id="rId25"/>
    <p:sldId id="354" r:id="rId26"/>
    <p:sldId id="355" r:id="rId27"/>
    <p:sldId id="356" r:id="rId28"/>
    <p:sldId id="357" r:id="rId29"/>
    <p:sldId id="304" r:id="rId30"/>
    <p:sldId id="269" r:id="rId31"/>
    <p:sldId id="324" r:id="rId32"/>
    <p:sldId id="336" r:id="rId33"/>
    <p:sldId id="271" r:id="rId34"/>
    <p:sldId id="325" r:id="rId35"/>
    <p:sldId id="326" r:id="rId36"/>
    <p:sldId id="330" r:id="rId37"/>
    <p:sldId id="331" r:id="rId38"/>
    <p:sldId id="332" r:id="rId39"/>
    <p:sldId id="333" r:id="rId40"/>
    <p:sldId id="323" r:id="rId41"/>
    <p:sldId id="280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340" r:id="rId54"/>
    <p:sldId id="339" r:id="rId55"/>
    <p:sldId id="338" r:id="rId56"/>
    <p:sldId id="305" r:id="rId57"/>
    <p:sldId id="307" r:id="rId58"/>
    <p:sldId id="266" r:id="rId59"/>
    <p:sldId id="264" r:id="rId60"/>
    <p:sldId id="265" r:id="rId61"/>
    <p:sldId id="308" r:id="rId62"/>
    <p:sldId id="306" r:id="rId63"/>
    <p:sldId id="312" r:id="rId64"/>
    <p:sldId id="315" r:id="rId65"/>
    <p:sldId id="313" r:id="rId66"/>
    <p:sldId id="316" r:id="rId67"/>
    <p:sldId id="318" r:id="rId68"/>
    <p:sldId id="319" r:id="rId69"/>
    <p:sldId id="309" r:id="rId70"/>
    <p:sldId id="310" r:id="rId71"/>
    <p:sldId id="311" r:id="rId72"/>
    <p:sldId id="329" r:id="rId73"/>
    <p:sldId id="275" r:id="rId74"/>
    <p:sldId id="272" r:id="rId75"/>
    <p:sldId id="327" r:id="rId76"/>
    <p:sldId id="274" r:id="rId77"/>
    <p:sldId id="328" r:id="rId78"/>
    <p:sldId id="276" r:id="rId79"/>
    <p:sldId id="334" r:id="rId80"/>
    <p:sldId id="335" r:id="rId81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DBF1"/>
    <a:srgbClr val="3FC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29" autoAdjust="0"/>
  </p:normalViewPr>
  <p:slideViewPr>
    <p:cSldViewPr>
      <p:cViewPr varScale="1">
        <p:scale>
          <a:sx n="97" d="100"/>
          <a:sy n="97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0"/>
    </p:cViewPr>
  </p:sorterViewPr>
  <p:notesViewPr>
    <p:cSldViewPr>
      <p:cViewPr varScale="1">
        <p:scale>
          <a:sx n="64" d="100"/>
          <a:sy n="64" d="100"/>
        </p:scale>
        <p:origin x="10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97ADC-78D5-4456-9350-9B0129E5A9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10/5/2020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9248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WRITING WORKSHOP</a:t>
            </a:r>
            <a:br>
              <a:rPr lang="en-US" dirty="0">
                <a:solidFill>
                  <a:schemeClr val="bg1"/>
                </a:solidFill>
              </a:rPr>
            </a:b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C9C87-F38E-4B8A-AD24-1B1F6EBF2C0E}"/>
              </a:ext>
            </a:extLst>
          </p:cNvPr>
          <p:cNvSpPr txBox="1"/>
          <p:nvPr/>
        </p:nvSpPr>
        <p:spPr>
          <a:xfrm>
            <a:off x="3162557" y="2286000"/>
            <a:ext cx="5715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Theme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KISS … </a:t>
            </a:r>
            <a:r>
              <a:rPr lang="en-US" sz="3600" b="1" dirty="0"/>
              <a:t>K</a:t>
            </a:r>
            <a:r>
              <a:rPr lang="en-US" sz="3600" b="1" dirty="0">
                <a:solidFill>
                  <a:srgbClr val="FF0000"/>
                </a:solidFill>
              </a:rPr>
              <a:t>eep </a:t>
            </a:r>
            <a:r>
              <a:rPr lang="en-US" sz="3600" b="1" dirty="0"/>
              <a:t>I</a:t>
            </a:r>
            <a:r>
              <a:rPr lang="en-US" sz="3600" b="1" dirty="0">
                <a:solidFill>
                  <a:srgbClr val="FF0000"/>
                </a:solidFill>
              </a:rPr>
              <a:t>t </a:t>
            </a:r>
            <a:r>
              <a:rPr lang="en-US" sz="3600" b="1" dirty="0"/>
              <a:t>S</a:t>
            </a:r>
            <a:r>
              <a:rPr lang="en-US" sz="3600" b="1" dirty="0">
                <a:solidFill>
                  <a:srgbClr val="FF0000"/>
                </a:solidFill>
              </a:rPr>
              <a:t>imple: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.. and get accepted!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conducted an experiment to test hypothesis: H1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798B2-5340-4B55-8752-F852C44CF586}"/>
              </a:ext>
            </a:extLst>
          </p:cNvPr>
          <p:cNvGrpSpPr/>
          <p:nvPr/>
        </p:nvGrpSpPr>
        <p:grpSpPr>
          <a:xfrm>
            <a:off x="457200" y="2757936"/>
            <a:ext cx="8229600" cy="3185664"/>
            <a:chOff x="457200" y="2757936"/>
            <a:chExt cx="8229600" cy="31856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270309"/>
              <a:ext cx="8229600" cy="267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</a:t>
              </a:r>
              <a:r>
                <a:rPr lang="en-US" strike="sngStrike" dirty="0">
                  <a:latin typeface="Arial" charset="0"/>
                  <a:cs typeface="Arial" charset="0"/>
                </a:rPr>
                <a:t>conducted an experiment to </a:t>
              </a:r>
              <a:r>
                <a:rPr lang="en-US" dirty="0">
                  <a:latin typeface="Arial" charset="0"/>
                  <a:cs typeface="Arial" charset="0"/>
                </a:rPr>
                <a:t>test hypothesis: H1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tested hypothesis H1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6248400" y="3270309"/>
              <a:ext cx="1066800" cy="78064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3505200" y="4267200"/>
              <a:ext cx="484632" cy="862609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3D68E5-7E50-4543-AF4A-82FD97FC9FB1}"/>
                </a:ext>
              </a:extLst>
            </p:cNvPr>
            <p:cNvSpPr txBox="1"/>
            <p:nvPr/>
          </p:nvSpPr>
          <p:spPr>
            <a:xfrm>
              <a:off x="6477000" y="2757936"/>
              <a:ext cx="1338828" cy="51237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8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made a large collection of 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5CBF6E-8492-4070-BC60-D3C320375218}"/>
              </a:ext>
            </a:extLst>
          </p:cNvPr>
          <p:cNvGrpSpPr/>
          <p:nvPr/>
        </p:nvGrpSpPr>
        <p:grpSpPr>
          <a:xfrm>
            <a:off x="457200" y="2724090"/>
            <a:ext cx="8229600" cy="2521518"/>
            <a:chOff x="457200" y="2724090"/>
            <a:chExt cx="8229600" cy="2521518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58046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</a:t>
              </a:r>
              <a:r>
                <a:rPr lang="en-US" strike="sngStrike" dirty="0">
                  <a:latin typeface="Arial" charset="0"/>
                  <a:cs typeface="Arial" charset="0"/>
                </a:rPr>
                <a:t>made</a:t>
              </a:r>
              <a:r>
                <a:rPr lang="en-US" dirty="0">
                  <a:latin typeface="Arial" charset="0"/>
                  <a:cs typeface="Arial" charset="0"/>
                </a:rPr>
                <a:t> a large collection of data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collected a large data set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3733800" y="3124200"/>
              <a:ext cx="1752600" cy="6096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3429000" y="3865023"/>
              <a:ext cx="484632" cy="673608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4038600" y="2724090"/>
              <a:ext cx="1338828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6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produced a survey to determine student impressions of ….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4F6BC9-6C04-4E55-AE1F-C7D47972BD8A}"/>
              </a:ext>
            </a:extLst>
          </p:cNvPr>
          <p:cNvGrpSpPr/>
          <p:nvPr/>
        </p:nvGrpSpPr>
        <p:grpSpPr>
          <a:xfrm>
            <a:off x="495300" y="2750568"/>
            <a:ext cx="8229600" cy="2495040"/>
            <a:chOff x="495300" y="2750568"/>
            <a:chExt cx="8229600" cy="249504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300" y="3158046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</a:t>
              </a:r>
              <a:r>
                <a:rPr lang="en-US" strike="sngStrike" dirty="0">
                  <a:latin typeface="Arial" charset="0"/>
                  <a:cs typeface="Arial" charset="0"/>
                </a:rPr>
                <a:t>produced</a:t>
              </a:r>
              <a:r>
                <a:rPr lang="en-US" dirty="0">
                  <a:latin typeface="Arial" charset="0"/>
                  <a:cs typeface="Arial" charset="0"/>
                </a:rPr>
                <a:t> a survey to determine student impressions of ….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surveyed students to determine student impressions of ….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3429000" y="3158046"/>
              <a:ext cx="1338828" cy="57575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3766182" y="4201827"/>
              <a:ext cx="484632" cy="67360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3581400" y="2750568"/>
              <a:ext cx="1338828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made a thorough analysis of the results ..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468C5-02EB-49C7-A89C-6DD4F615EC5D}"/>
              </a:ext>
            </a:extLst>
          </p:cNvPr>
          <p:cNvGrpSpPr/>
          <p:nvPr/>
        </p:nvGrpSpPr>
        <p:grpSpPr>
          <a:xfrm>
            <a:off x="457200" y="2801199"/>
            <a:ext cx="8229600" cy="2448764"/>
            <a:chOff x="457200" y="2801199"/>
            <a:chExt cx="8229600" cy="24487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62401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made a thorough analysis of the results ..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analyzed the data thoroughly ..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3733800" y="3962400"/>
              <a:ext cx="484632" cy="67360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4419600" y="3208677"/>
              <a:ext cx="1524000" cy="57575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4572000" y="2801199"/>
              <a:ext cx="13716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43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ran trials to measure the performance of Methods A and B ..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468C5-02EB-49C7-A89C-6DD4F615EC5D}"/>
              </a:ext>
            </a:extLst>
          </p:cNvPr>
          <p:cNvGrpSpPr/>
          <p:nvPr/>
        </p:nvGrpSpPr>
        <p:grpSpPr>
          <a:xfrm>
            <a:off x="457200" y="2762291"/>
            <a:ext cx="8229600" cy="2487672"/>
            <a:chOff x="457200" y="2762291"/>
            <a:chExt cx="8229600" cy="248767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162401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ran trials to measure the performance of Methods A and B ..</a:t>
              </a:r>
            </a:p>
            <a:p>
              <a:pPr marL="0" indent="0" eaLnBrk="1" hangingPunct="1">
                <a:buNone/>
              </a:pPr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measured the performance of Methods A and B ..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4329684" y="3962400"/>
              <a:ext cx="484632" cy="67360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3429000" y="3165762"/>
              <a:ext cx="1600200" cy="56803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3886200" y="2762291"/>
              <a:ext cx="13716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42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Our trials showed that method A had a better performance than method B ..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468C5-02EB-49C7-A89C-6DD4F615EC5D}"/>
              </a:ext>
            </a:extLst>
          </p:cNvPr>
          <p:cNvGrpSpPr/>
          <p:nvPr/>
        </p:nvGrpSpPr>
        <p:grpSpPr>
          <a:xfrm>
            <a:off x="609600" y="3168647"/>
            <a:ext cx="8229600" cy="2087562"/>
            <a:chOff x="609600" y="3168647"/>
            <a:chExt cx="8229600" cy="208756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3168647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trike="sngStrike" dirty="0">
                  <a:latin typeface="Arial" charset="0"/>
                  <a:cs typeface="Arial" charset="0"/>
                </a:rPr>
                <a:t>Our trials showed that</a:t>
              </a:r>
              <a:r>
                <a:rPr lang="en-US" dirty="0">
                  <a:latin typeface="Arial" charset="0"/>
                  <a:cs typeface="Arial" charset="0"/>
                </a:rPr>
                <a:t> method A had a better performance than method B ..</a:t>
              </a:r>
            </a:p>
            <a:p>
              <a:pPr marL="0" indent="0" eaLnBrk="1" hangingPunct="1">
                <a:buNone/>
              </a:pPr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Method A performed better than method B ..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4312158" y="4033550"/>
              <a:ext cx="484632" cy="67360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869442" y="3632100"/>
              <a:ext cx="2407158" cy="56803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1905000" y="4170299"/>
              <a:ext cx="13716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Observations showed that method A had a better performance than method B ..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3468C5-02EB-49C7-A89C-6DD4F615EC5D}"/>
              </a:ext>
            </a:extLst>
          </p:cNvPr>
          <p:cNvGrpSpPr/>
          <p:nvPr/>
        </p:nvGrpSpPr>
        <p:grpSpPr>
          <a:xfrm>
            <a:off x="609600" y="2768537"/>
            <a:ext cx="8229600" cy="2487672"/>
            <a:chOff x="609600" y="2768537"/>
            <a:chExt cx="8229600" cy="248767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3168647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Observations </a:t>
              </a:r>
              <a:r>
                <a:rPr lang="en-US" strike="sngStrike" dirty="0">
                  <a:latin typeface="Arial" charset="0"/>
                  <a:cs typeface="Arial" charset="0"/>
                </a:rPr>
                <a:t>showed </a:t>
              </a:r>
              <a:r>
                <a:rPr lang="en-US" dirty="0">
                  <a:latin typeface="Arial" charset="0"/>
                  <a:cs typeface="Arial" charset="0"/>
                </a:rPr>
                <a:t>that method A </a:t>
              </a:r>
              <a:r>
                <a:rPr lang="en-US" strike="sngStrike" dirty="0">
                  <a:latin typeface="Arial" charset="0"/>
                  <a:cs typeface="Arial" charset="0"/>
                </a:rPr>
                <a:t>had a better</a:t>
              </a:r>
              <a:r>
                <a:rPr lang="en-US" dirty="0">
                  <a:latin typeface="Arial" charset="0"/>
                  <a:cs typeface="Arial" charset="0"/>
                </a:rPr>
                <a:t> performance than method B ..</a:t>
              </a:r>
            </a:p>
            <a:p>
              <a:pPr marL="0" indent="0" eaLnBrk="1" hangingPunct="1">
                <a:buNone/>
              </a:pPr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observed that method A performed better than method B ..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4312158" y="4114800"/>
              <a:ext cx="484632" cy="59235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990600" y="3172644"/>
              <a:ext cx="2407158" cy="56803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1752600" y="2768537"/>
              <a:ext cx="13716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1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Try some yourself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401761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We conducted tests of the performance our new approach by …</a:t>
            </a:r>
          </a:p>
          <a:p>
            <a:pPr marL="0" indent="0" eaLnBrk="1" hangingPunct="1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CABE03-FA6F-46D7-9970-DCAECCF366CC}"/>
              </a:ext>
            </a:extLst>
          </p:cNvPr>
          <p:cNvGrpSpPr/>
          <p:nvPr/>
        </p:nvGrpSpPr>
        <p:grpSpPr>
          <a:xfrm>
            <a:off x="533400" y="2438400"/>
            <a:ext cx="8229600" cy="2459134"/>
            <a:chOff x="533400" y="2438400"/>
            <a:chExt cx="8229600" cy="245913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32B3EF65-5505-455D-BC76-FC89084E51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400" y="2809972"/>
              <a:ext cx="8229600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</a:t>
              </a:r>
              <a:r>
                <a:rPr lang="en-US" strike="sngStrike" dirty="0">
                  <a:latin typeface="Arial" charset="0"/>
                  <a:cs typeface="Arial" charset="0"/>
                </a:rPr>
                <a:t>conducted</a:t>
              </a:r>
              <a:r>
                <a:rPr lang="en-US" dirty="0">
                  <a:latin typeface="Arial" charset="0"/>
                  <a:cs typeface="Arial" charset="0"/>
                </a:rPr>
                <a:t> tests of the performance our new approach by …</a:t>
              </a:r>
            </a:p>
            <a:p>
              <a:pPr marL="0" indent="0" eaLnBrk="1" hangingPunct="1">
                <a:buNone/>
              </a:pPr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tested the performance our new approach by …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marL="0" indent="0" eaLnBrk="1" hangingPunct="1">
                <a:buNone/>
              </a:pPr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7FB4D1A-4DD3-40BB-9FC5-870C068B44B0}"/>
                </a:ext>
              </a:extLst>
            </p:cNvPr>
            <p:cNvSpPr/>
            <p:nvPr/>
          </p:nvSpPr>
          <p:spPr>
            <a:xfrm>
              <a:off x="4163568" y="3723968"/>
              <a:ext cx="484632" cy="59235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181BF9D-9A7E-4086-A8C2-E60A1E2C3EA8}"/>
                </a:ext>
              </a:extLst>
            </p:cNvPr>
            <p:cNvSpPr/>
            <p:nvPr/>
          </p:nvSpPr>
          <p:spPr>
            <a:xfrm>
              <a:off x="3432810" y="2819804"/>
              <a:ext cx="990600" cy="56803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FCFB9-3F4A-434C-8D07-FA4F59A0FCA1}"/>
                </a:ext>
              </a:extLst>
            </p:cNvPr>
            <p:cNvSpPr txBox="1"/>
            <p:nvPr/>
          </p:nvSpPr>
          <p:spPr>
            <a:xfrm>
              <a:off x="3737610" y="2438400"/>
              <a:ext cx="13716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Key word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6849F2-E4D3-423A-AD82-D0277E669763}"/>
              </a:ext>
            </a:extLst>
          </p:cNvPr>
          <p:cNvGrpSpPr/>
          <p:nvPr/>
        </p:nvGrpSpPr>
        <p:grpSpPr>
          <a:xfrm>
            <a:off x="1066800" y="3881978"/>
            <a:ext cx="8229600" cy="2774256"/>
            <a:chOff x="1066800" y="3933635"/>
            <a:chExt cx="8229600" cy="2774256"/>
          </a:xfrm>
        </p:grpSpPr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0FFE84E1-1D70-4D4E-86CB-910B044D8FA2}"/>
                </a:ext>
              </a:extLst>
            </p:cNvPr>
            <p:cNvSpPr/>
            <p:nvPr/>
          </p:nvSpPr>
          <p:spPr>
            <a:xfrm>
              <a:off x="4216614" y="5190142"/>
              <a:ext cx="484632" cy="592358"/>
            </a:xfrm>
            <a:prstGeom prst="downArrow">
              <a:avLst>
                <a:gd name="adj1" fmla="val 58115"/>
                <a:gd name="adj2" fmla="val 50000"/>
              </a:avLst>
            </a:prstGeom>
            <a:solidFill>
              <a:srgbClr val="00B050"/>
            </a:solidFill>
            <a:ln>
              <a:solidFill>
                <a:srgbClr val="3FC1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F8CD44-9DB4-408F-9772-5D5F2B8E13D9}"/>
                </a:ext>
              </a:extLst>
            </p:cNvPr>
            <p:cNvCxnSpPr>
              <a:cxnSpLocks/>
            </p:cNvCxnSpPr>
            <p:nvPr/>
          </p:nvCxnSpPr>
          <p:spPr>
            <a:xfrm>
              <a:off x="2699275" y="4572000"/>
              <a:ext cx="291637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1B503D-88DD-4594-A1B9-6ED9E213915C}"/>
                </a:ext>
              </a:extLst>
            </p:cNvPr>
            <p:cNvSpPr txBox="1"/>
            <p:nvPr/>
          </p:nvSpPr>
          <p:spPr>
            <a:xfrm>
              <a:off x="4800600" y="5132054"/>
              <a:ext cx="3657600" cy="707886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Obviously, you will test performance ..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094556DA-9C78-4C66-AEF1-50D00AB36B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6800" y="6000005"/>
              <a:ext cx="8229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latin typeface="Arial" charset="0"/>
                  <a:cs typeface="Arial" charset="0"/>
                </a:rPr>
                <a:t>We tested our new approach by …</a:t>
              </a: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  <a:p>
              <a:pPr eaLnBrk="1" hangingPunct="1"/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E5E29E-7B5B-4780-9AAF-D9FFA72736BD}"/>
                </a:ext>
              </a:extLst>
            </p:cNvPr>
            <p:cNvSpPr txBox="1"/>
            <p:nvPr/>
          </p:nvSpPr>
          <p:spPr>
            <a:xfrm>
              <a:off x="4876800" y="3933635"/>
              <a:ext cx="1828800" cy="40011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Needed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6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82E-6F08-452A-8E11-9D3E8083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IT SIMPLE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51986-ED7E-493A-AB9E-5466E2EE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Grammar?</a:t>
            </a:r>
          </a:p>
        </p:txBody>
      </p:sp>
    </p:spTree>
    <p:extLst>
      <p:ext uri="{BB962C8B-B14F-4D97-AF65-F5344CB8AC3E}">
        <p14:creationId xmlns:p14="http://schemas.microsoft.com/office/powerpoint/2010/main" val="263886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82E-6F08-452A-8E11-9D3E8083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TENSES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51986-ED7E-493A-AB9E-5466E2EE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79F60-EB04-493D-AA20-AB44F2B4A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49313"/>
            <a:ext cx="42014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6AA0-4BEF-4F19-8CB3-53C8403F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ACTIVE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ABEB-7DFD-4E5D-BC52-A568A6DDE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It Simple – Rule 1</a:t>
            </a:r>
          </a:p>
        </p:txBody>
      </p:sp>
    </p:spTree>
    <p:extLst>
      <p:ext uri="{BB962C8B-B14F-4D97-AF65-F5344CB8AC3E}">
        <p14:creationId xmlns:p14="http://schemas.microsoft.com/office/powerpoint/2010/main" val="93600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Scary!!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Even native speakers find them tricky!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There are too many!</a:t>
            </a:r>
          </a:p>
          <a:p>
            <a:r>
              <a:rPr lang="en-US" dirty="0">
                <a:latin typeface="Arial" charset="0"/>
                <a:cs typeface="Arial" charset="0"/>
              </a:rPr>
              <a:t>Luckily you can avoid most of them!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 technical</a:t>
            </a:r>
            <a:r>
              <a:rPr lang="en-US" dirty="0">
                <a:latin typeface="Arial" charset="0"/>
                <a:cs typeface="Arial" charset="0"/>
              </a:rPr>
              <a:t> paper does not need them!</a:t>
            </a:r>
          </a:p>
          <a:p>
            <a:r>
              <a:rPr lang="en-US" dirty="0">
                <a:latin typeface="Arial" charset="0"/>
                <a:cs typeface="Arial" charset="0"/>
              </a:rPr>
              <a:t>Remember </a:t>
            </a:r>
          </a:p>
          <a:p>
            <a:r>
              <a:rPr lang="en-US" i="1" dirty="0">
                <a:latin typeface="Arial" charset="0"/>
                <a:cs typeface="Arial" charset="0"/>
              </a:rPr>
              <a:t>You want to communicate </a:t>
            </a:r>
            <a:r>
              <a:rPr 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ideas and results</a:t>
            </a:r>
            <a:r>
              <a:rPr lang="en-US" i="1" dirty="0">
                <a:latin typeface="Arial" charset="0"/>
                <a:cs typeface="Arial" charset="0"/>
              </a:rPr>
              <a:t>, </a:t>
            </a:r>
          </a:p>
          <a:p>
            <a:r>
              <a:rPr lang="en-US" i="1" dirty="0">
                <a:solidFill>
                  <a:srgbClr val="00B050"/>
                </a:solidFill>
                <a:latin typeface="Arial" charset="0"/>
                <a:cs typeface="Arial" charset="0"/>
              </a:rPr>
              <a:t>Not show that you were awake in English grammar classes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D3FBE-E935-4E92-8E8A-F1F11531952E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3, p 9-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1114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For scientific papers,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you only need a few tenses from the complete palette of English grammar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Present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Perfect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Future</a:t>
            </a:r>
          </a:p>
          <a:p>
            <a:r>
              <a:rPr lang="en-US" dirty="0">
                <a:latin typeface="Arial" charset="0"/>
                <a:cs typeface="Arial" charset="0"/>
              </a:rPr>
              <a:t>Leave the others for the native speakers!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Your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paper</a:t>
            </a:r>
            <a:r>
              <a:rPr lang="en-US" dirty="0">
                <a:latin typeface="Arial" charset="0"/>
                <a:cs typeface="Arial" charset="0"/>
              </a:rPr>
              <a:t> does not need them!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D3FBE-E935-4E92-8E8A-F1F11531952E}"/>
              </a:ext>
            </a:extLst>
          </p:cNvPr>
          <p:cNvSpPr/>
          <p:nvPr/>
        </p:nvSpPr>
        <p:spPr>
          <a:xfrm>
            <a:off x="5791200" y="264805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3, p 9-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FC9B0B09-374E-45A2-B628-F2480CDBDBF2}"/>
              </a:ext>
            </a:extLst>
          </p:cNvPr>
          <p:cNvSpPr/>
          <p:nvPr/>
        </p:nvSpPr>
        <p:spPr>
          <a:xfrm>
            <a:off x="5181600" y="3124200"/>
            <a:ext cx="2819400" cy="838200"/>
          </a:xfrm>
          <a:prstGeom prst="borderCallout1">
            <a:avLst>
              <a:gd name="adj1" fmla="val 42824"/>
              <a:gd name="adj2" fmla="val -448"/>
              <a:gd name="adj3" fmla="val 41022"/>
              <a:gd name="adj4" fmla="val -64614"/>
            </a:avLst>
          </a:prstGeom>
          <a:solidFill>
            <a:srgbClr val="99FF99"/>
          </a:solidFill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sentences will use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93CB24-48BC-48A2-ACBD-2DA9889BDFC5}"/>
              </a:ext>
            </a:extLst>
          </p:cNvPr>
          <p:cNvSpPr/>
          <p:nvPr/>
        </p:nvSpPr>
        <p:spPr>
          <a:xfrm>
            <a:off x="914400" y="3200400"/>
            <a:ext cx="2362200" cy="533400"/>
          </a:xfrm>
          <a:prstGeom prst="roundRect">
            <a:avLst/>
          </a:prstGeom>
          <a:noFill/>
          <a:ln w="57150">
            <a:solidFill>
              <a:srgbClr val="3FC1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Tenses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839200" cy="5211762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General rules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In some parts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Many authors prefer other tenses,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000" dirty="0">
                <a:latin typeface="Arial" charset="0"/>
                <a:cs typeface="Arial" charset="0"/>
              </a:rPr>
              <a:t>present instead of past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Simple past is generally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safe</a:t>
            </a:r>
            <a:r>
              <a:rPr lang="en-US" sz="2000" dirty="0">
                <a:latin typeface="Arial" charset="0"/>
                <a:cs typeface="Arial" charset="0"/>
              </a:rPr>
              <a:t> – </a:t>
            </a:r>
            <a:r>
              <a:rPr lang="en-US" sz="2000" i="1" dirty="0">
                <a:latin typeface="Arial" charset="0"/>
                <a:cs typeface="Arial" charset="0"/>
              </a:rPr>
              <a:t>if in doubt</a:t>
            </a:r>
            <a:r>
              <a:rPr lang="en-US" sz="2000" dirty="0">
                <a:latin typeface="Arial" charset="0"/>
                <a:cs typeface="Arial" charset="0"/>
              </a:rPr>
              <a:t>, use past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D3FBE-E935-4E92-8E8A-F1F11531952E}"/>
              </a:ext>
            </a:extLst>
          </p:cNvPr>
          <p:cNvSpPr/>
          <p:nvPr/>
        </p:nvSpPr>
        <p:spPr>
          <a:xfrm>
            <a:off x="5791200" y="264805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3, p 9-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CD2BFAC-8372-4280-B552-700821385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63976"/>
              </p:ext>
            </p:extLst>
          </p:nvPr>
        </p:nvGraphicFramePr>
        <p:xfrm>
          <a:off x="609600" y="1905000"/>
          <a:ext cx="8077200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615">
                  <a:extLst>
                    <a:ext uri="{9D8B030D-6E8A-4147-A177-3AD203B41FA5}">
                      <a16:colId xmlns:a16="http://schemas.microsoft.com/office/drawing/2014/main" val="1888894642"/>
                    </a:ext>
                  </a:extLst>
                </a:gridCol>
                <a:gridCol w="5865585">
                  <a:extLst>
                    <a:ext uri="{9D8B030D-6E8A-4147-A177-3AD203B41FA5}">
                      <a16:colId xmlns:a16="http://schemas.microsoft.com/office/drawing/2014/main" val="1059927603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Sections of your paper, technical report, thesis or 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56152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state: Present</a:t>
                      </a: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 work: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950967"/>
                  </a:ext>
                </a:extLst>
              </a:tr>
              <a:tr h="44812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15015"/>
                  </a:ext>
                </a:extLst>
              </a:tr>
              <a:tr h="44812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67141"/>
                  </a:ext>
                </a:extLst>
              </a:tr>
              <a:tr h="44812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53914"/>
                  </a:ext>
                </a:extLst>
              </a:tr>
              <a:tr h="80663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results: Past</a:t>
                      </a: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work: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82165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F43EE-B428-450A-A909-EA7EFABB95F7}"/>
              </a:ext>
            </a:extLst>
          </p:cNvPr>
          <p:cNvSpPr/>
          <p:nvPr/>
        </p:nvSpPr>
        <p:spPr>
          <a:xfrm>
            <a:off x="4192844" y="3566319"/>
            <a:ext cx="4857750" cy="187404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rule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most (or all) of your paper in simple past tense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real errors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930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Hardest decision</a:t>
            </a:r>
          </a:p>
          <a:p>
            <a:pPr lvl="1"/>
            <a:r>
              <a:rPr lang="en-US" sz="2000" dirty="0">
                <a:latin typeface="Arial" charset="0"/>
                <a:cs typeface="Arial" charset="0"/>
              </a:rPr>
              <a:t>Present or Past or Perfect?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Describing your experiments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 measured …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mixture exploded …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Describing the work of others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SIMPLE PAST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Robertson reported that ..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Explosions were observed by 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PERFECT (sometimes)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researchers have observed …</a:t>
            </a:r>
          </a:p>
          <a:p>
            <a:pPr lvl="1">
              <a:buFont typeface="Arial" charset="0"/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2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researchers observed …</a:t>
            </a:r>
          </a:p>
          <a:p>
            <a:pPr lvl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is acceptable</a:t>
            </a:r>
          </a:p>
          <a:p>
            <a:pPr lvl="2"/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Tenses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486400"/>
          </a:xfrm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Hardest distinction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Simple past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>
                <a:latin typeface="Arial" charset="0"/>
                <a:cs typeface="Arial" charset="0"/>
              </a:rPr>
              <a:t> Perfect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Simple past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Actions that have occurred already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All your experiments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Perfect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Implies 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completeness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In the formal scientific theory,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no experiment proves anything .. 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it only provides support for a hypothesis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So experimental work is never complete!!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 perfect tense should not be used to describe it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Experiments can disprove theories so it’s reasonable to write</a:t>
            </a:r>
          </a:p>
          <a:p>
            <a:pPr lvl="2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experiments of x and y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demonstrated that this theory is not valid</a:t>
            </a:r>
          </a:p>
          <a:p>
            <a:pPr lvl="1"/>
            <a:r>
              <a:rPr lang="en-US" sz="1600" dirty="0">
                <a:latin typeface="Arial" charset="0"/>
                <a:cs typeface="Arial" charset="0"/>
              </a:rPr>
              <a:t>Again</a:t>
            </a:r>
          </a:p>
          <a:p>
            <a:pPr lvl="2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experiments of x and y demonstrated that this theory is not valid</a:t>
            </a:r>
          </a:p>
          <a:p>
            <a:pPr lvl="1">
              <a:buFont typeface="Arial" charset="0"/>
              <a:buChar char=" "/>
            </a:pPr>
            <a:r>
              <a:rPr lang="en-US" sz="1600" dirty="0">
                <a:latin typeface="Arial" charset="0"/>
                <a:cs typeface="Arial" charset="0"/>
              </a:rPr>
              <a:t>is acc </a:t>
            </a:r>
            <a:r>
              <a:rPr lang="en-US" sz="1600" dirty="0" err="1">
                <a:latin typeface="Arial" charset="0"/>
                <a:cs typeface="Arial" charset="0"/>
              </a:rPr>
              <a:t>eptable</a:t>
            </a:r>
            <a:endParaRPr lang="en-US" sz="16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pPr lvl="2"/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0B5BFF-C1BF-421D-B825-A80CC9267408}"/>
              </a:ext>
            </a:extLst>
          </p:cNvPr>
          <p:cNvSpPr/>
          <p:nvPr/>
        </p:nvSpPr>
        <p:spPr>
          <a:xfrm>
            <a:off x="3883127" y="1709815"/>
            <a:ext cx="4857750" cy="187404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rule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most (or all) of your paper in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past tense</a:t>
            </a:r>
          </a:p>
          <a:p>
            <a:pPr marL="342900" indent="-342900" algn="ctr">
              <a:buFont typeface="Symbol" panose="05050102010706020507" pitchFamily="18" charset="2"/>
              <a:buChar char="®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errors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Irregular verbs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Most verbs form a simple past ending in ‘ed’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However, you must learn some irregular ones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pPr lvl="2"/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ABFFC70-9CDC-464C-88B4-E698ECDDC2EF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404288"/>
          <a:ext cx="6019800" cy="240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3691671387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615977026"/>
                    </a:ext>
                  </a:extLst>
                </a:gridCol>
              </a:tblGrid>
              <a:tr h="4245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11123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43494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7188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recorded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828556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80423"/>
                  </a:ext>
                </a:extLst>
              </a:tr>
              <a:tr h="36148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33368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1B26BF-2041-4571-BD83-D50F8E89907A}"/>
              </a:ext>
            </a:extLst>
          </p:cNvPr>
          <p:cNvGraphicFramePr>
            <a:graphicFrameLocks noGrp="1"/>
          </p:cNvGraphicFramePr>
          <p:nvPr/>
        </p:nvGraphicFramePr>
        <p:xfrm>
          <a:off x="967863" y="4360848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916713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615977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1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14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07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82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8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33368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25B143-433C-423B-9195-96BAF772C25B}"/>
              </a:ext>
            </a:extLst>
          </p:cNvPr>
          <p:cNvSpPr/>
          <p:nvPr/>
        </p:nvSpPr>
        <p:spPr>
          <a:xfrm>
            <a:off x="5867400" y="4389597"/>
            <a:ext cx="3200400" cy="921543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about 100 more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2E77C-0171-464D-8BDD-E130BC5B4926}"/>
              </a:ext>
            </a:extLst>
          </p:cNvPr>
          <p:cNvSpPr/>
          <p:nvPr/>
        </p:nvSpPr>
        <p:spPr>
          <a:xfrm>
            <a:off x="5257800" y="5453712"/>
            <a:ext cx="3612126" cy="1023288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spell checker!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flag many errors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e.g.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‘grinded’ for ‘ground’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607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Tenses - Summary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Choosing which tense to use: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If in doubt,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choose a simple past tense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Mostly it will be correct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Generally it will be acceptable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Check that you spell the past simple form correctly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Use a spell checker</a:t>
            </a:r>
            <a:r>
              <a:rPr lang="en-US" dirty="0">
                <a:latin typeface="Arial" charset="0"/>
                <a:cs typeface="Arial" charset="0"/>
              </a:rPr>
              <a:t>!</a:t>
            </a:r>
          </a:p>
          <a:p>
            <a:pPr lvl="2"/>
            <a:endParaRPr 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5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Tenses – Test your self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You will need to learn past versions of some verbs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239E8B-EC77-44E2-91E8-7E797FCF9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85989"/>
              </p:ext>
            </p:extLst>
          </p:nvPr>
        </p:nvGraphicFramePr>
        <p:xfrm>
          <a:off x="1143000" y="1524000"/>
          <a:ext cx="6096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089863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201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7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37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8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579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89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4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7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2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7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355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Tenses – Test your self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</a:rPr>
              <a:t>You will need to learn past versions of some verbs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239E8B-EC77-44E2-91E8-7E797FCF9F01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524000"/>
          <a:ext cx="6096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7089863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2014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7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was | we were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37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86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0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79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89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64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7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2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78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4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NOUN PHRASES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Of? With? By? From?</a:t>
            </a:r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DFF43C0-44A9-47FF-B730-30E2F85A1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7" y="762000"/>
            <a:ext cx="799093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First Rule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Direct active sentences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Verbs not nouns!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Example:</a:t>
            </a:r>
          </a:p>
          <a:p>
            <a:pPr marL="342900" lvl="1" indent="-3429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made a measurement of the velocity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Grammatically correct, but 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Better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measured the velocity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Statistics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 said </a:t>
            </a:r>
            <a:r>
              <a:rPr lang="en-US" dirty="0">
                <a:solidFill>
                  <a:srgbClr val="FF0000"/>
                </a:solidFill>
              </a:rPr>
              <a:t>exactly the same thing</a:t>
            </a:r>
            <a:br>
              <a:rPr lang="en-US" dirty="0"/>
            </a:br>
            <a:r>
              <a:rPr lang="en-US" dirty="0"/>
              <a:t>but used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words instead of </a:t>
            </a:r>
            <a:r>
              <a:rPr lang="en-US" dirty="0">
                <a:solidFill>
                  <a:srgbClr val="FF0000"/>
                </a:solidFill>
              </a:rPr>
              <a:t>seven!!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763507-A6ED-4265-B2BD-05C11630C2FE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5-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Noun phrases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41" y="1487739"/>
            <a:ext cx="2726244" cy="48431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Prepositions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Which one is</a:t>
            </a:r>
            <a:br>
              <a:rPr lang="en-US" sz="2400" dirty="0"/>
            </a:br>
            <a:r>
              <a:rPr lang="en-US" sz="2400" dirty="0"/>
              <a:t>correct?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several?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only one?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almost OK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Sometimes mostly OK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B71CC2-1E7C-45EA-9780-6BC2FCC44C38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4, p 11-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A5FA5D-6E60-4E5F-978A-E9DD7B742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87739"/>
            <a:ext cx="4623497" cy="4979151"/>
          </a:xfrm>
          <a:prstGeom prst="rect">
            <a:avLst/>
          </a:prstGeom>
        </p:spPr>
      </p:pic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566994-91DA-4319-93D0-26D028700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56962"/>
            <a:ext cx="6556118" cy="5607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284825-1945-4396-A367-E75F55856B09}"/>
              </a:ext>
            </a:extLst>
          </p:cNvPr>
          <p:cNvSpPr txBox="1"/>
          <p:nvPr/>
        </p:nvSpPr>
        <p:spPr>
          <a:xfrm>
            <a:off x="4876799" y="5618331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2E99EB-B4C3-423D-89BD-5BF7B550808C}"/>
              </a:ext>
            </a:extLst>
          </p:cNvPr>
          <p:cNvSpPr txBox="1"/>
          <p:nvPr/>
        </p:nvSpPr>
        <p:spPr>
          <a:xfrm>
            <a:off x="3693988" y="3145174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FC161"/>
                </a:solidFill>
                <a:latin typeface="Wide Latin" panose="020A0A070505050204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F4EE5-64A9-4B8D-9037-12099C93E5F3}"/>
              </a:ext>
            </a:extLst>
          </p:cNvPr>
          <p:cNvSpPr txBox="1"/>
          <p:nvPr/>
        </p:nvSpPr>
        <p:spPr>
          <a:xfrm>
            <a:off x="7303168" y="2705352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FDBF1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3EAE0B-826D-45B1-8AE2-C348258E9662}"/>
              </a:ext>
            </a:extLst>
          </p:cNvPr>
          <p:cNvSpPr txBox="1"/>
          <p:nvPr/>
        </p:nvSpPr>
        <p:spPr>
          <a:xfrm>
            <a:off x="4876800" y="4267244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Goudy Stout" panose="0202090407030B020401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62EDAB-14E5-4F98-B82A-156DB0C71B17}"/>
              </a:ext>
            </a:extLst>
          </p:cNvPr>
          <p:cNvSpPr txBox="1"/>
          <p:nvPr/>
        </p:nvSpPr>
        <p:spPr>
          <a:xfrm>
            <a:off x="3404297" y="5190619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E80B4-D515-4C8C-BD5F-27C32DA25568}"/>
              </a:ext>
            </a:extLst>
          </p:cNvPr>
          <p:cNvSpPr txBox="1"/>
          <p:nvPr/>
        </p:nvSpPr>
        <p:spPr>
          <a:xfrm>
            <a:off x="4858135" y="2408325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A3C495-FC16-4391-85DA-A17E7E8CC3A1}"/>
              </a:ext>
            </a:extLst>
          </p:cNvPr>
          <p:cNvSpPr txBox="1"/>
          <p:nvPr/>
        </p:nvSpPr>
        <p:spPr>
          <a:xfrm>
            <a:off x="6251287" y="5026948"/>
            <a:ext cx="731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14800" y="2971800"/>
            <a:ext cx="609600" cy="457200"/>
            <a:chOff x="9601200" y="1295400"/>
            <a:chExt cx="6096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rot="10800000" flipV="1">
            <a:off x="4343400" y="4876800"/>
            <a:ext cx="1143000" cy="45720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105400" y="4495800"/>
            <a:ext cx="14478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191000" y="3352800"/>
            <a:ext cx="1143000" cy="45720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24400" y="2971800"/>
            <a:ext cx="21336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Noun phrases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 English technical writing, </a:t>
            </a:r>
            <a:br>
              <a:rPr lang="en-US" sz="2400" dirty="0"/>
            </a:br>
            <a:r>
              <a:rPr lang="en-US" sz="2400" dirty="0"/>
              <a:t>it’s common to use nouns as adjectives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This saves a lot of space – with no loss in clarity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Change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illumination of the dynamic scene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en-US" sz="2400" dirty="0"/>
              <a:t>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dynamic scene illumination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Change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grey values of the pixels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en-US" sz="2600" dirty="0"/>
              <a:t>to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pixel grey values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NZ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4495800"/>
            <a:ext cx="609600" cy="457200"/>
            <a:chOff x="9601200" y="1295400"/>
            <a:chExt cx="609600" cy="457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601200" y="1295400"/>
              <a:ext cx="609600" cy="457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B71CC2-1E7C-45EA-9780-6BC2FCC44C38}"/>
              </a:ext>
            </a:extLst>
          </p:cNvPr>
          <p:cNvSpPr/>
          <p:nvPr/>
        </p:nvSpPr>
        <p:spPr>
          <a:xfrm>
            <a:off x="5791200" y="2746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4, p 11-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351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Possessives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9831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English rules for possessive </a:t>
            </a:r>
            <a:br>
              <a:rPr lang="en-US" sz="2400" dirty="0"/>
            </a:br>
            <a:r>
              <a:rPr lang="en-US" sz="2400" dirty="0"/>
              <a:t>forms are troublesome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?"/>
              <a:defRPr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problem’, problem’s, problems’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?"/>
              <a:defRPr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class’, class’s, classes’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"/>
              <a:defRPr/>
            </a:pPr>
            <a:r>
              <a:rPr lang="en-US" sz="2400" dirty="0"/>
              <a:t>Simple solution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"/>
              <a:defRPr/>
            </a:pPr>
            <a:r>
              <a:rPr lang="en-US" sz="2400" dirty="0"/>
              <a:t>Use a noun phrase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approach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room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When using the noun as an adjective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NO </a:t>
            </a:r>
            <a:r>
              <a:rPr lang="en-US" sz="2000" dirty="0">
                <a:solidFill>
                  <a:srgbClr val="00B050"/>
                </a:solidFill>
              </a:rPr>
              <a:t>s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00B050"/>
                </a:solidFill>
              </a:rPr>
              <a:t>‘s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00B050"/>
                </a:solidFill>
              </a:rPr>
              <a:t>s’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 room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preparation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NZ" sz="2000" dirty="0"/>
              <a:t>Even if the noun is plural!!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77C3F-0D5B-4820-B2FF-D9DE1A78A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5" y="398069"/>
            <a:ext cx="3621505" cy="28827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E7F698-5B3C-494D-A065-3B2E10B18886}"/>
              </a:ext>
            </a:extLst>
          </p:cNvPr>
          <p:cNvSpPr/>
          <p:nvPr/>
        </p:nvSpPr>
        <p:spPr>
          <a:xfrm>
            <a:off x="5201652" y="3258793"/>
            <a:ext cx="3733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Wastes my time too!!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I have to think - each time!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3A7E6BF-B442-4228-95A2-FA9F8D641D73}"/>
              </a:ext>
            </a:extLst>
          </p:cNvPr>
          <p:cNvSpPr/>
          <p:nvPr/>
        </p:nvSpPr>
        <p:spPr>
          <a:xfrm>
            <a:off x="5145505" y="5158756"/>
            <a:ext cx="3733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Noun phrase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No ‘s’, no thinking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B58DAC-35E0-4A3B-9281-286E3E7FFF0B}"/>
              </a:ext>
            </a:extLst>
          </p:cNvPr>
          <p:cNvSpPr/>
          <p:nvPr/>
        </p:nvSpPr>
        <p:spPr>
          <a:xfrm>
            <a:off x="2420352" y="2558234"/>
            <a:ext cx="4648200" cy="1708115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 grammar approach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Wastes your time as a writer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Use the simplest possible rules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More examples</a:t>
            </a:r>
            <a:endParaRPr lang="en-NZ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727984"/>
              </p:ext>
            </p:extLst>
          </p:nvPr>
        </p:nvGraphicFramePr>
        <p:xfrm>
          <a:off x="381000" y="1218243"/>
          <a:ext cx="8305800" cy="429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740">
                <a:tc>
                  <a:txBody>
                    <a:bodyPr/>
                    <a:lstStyle/>
                    <a:p>
                      <a:r>
                        <a:rPr lang="en-US" sz="2000" dirty="0"/>
                        <a:t>distance</a:t>
                      </a:r>
                      <a:r>
                        <a:rPr lang="en-US" sz="2000" baseline="0" dirty="0"/>
                        <a:t> to the target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target</a:t>
                      </a:r>
                      <a:r>
                        <a:rPr lang="en-US" sz="1800" baseline="0" dirty="0"/>
                        <a:t> d</a:t>
                      </a:r>
                      <a:r>
                        <a:rPr lang="en-US" sz="1800" dirty="0"/>
                        <a:t>istance</a:t>
                      </a:r>
                      <a:endParaRPr lang="en-NZ" sz="1800" dirty="0"/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 with 640x480 resolution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8-bit pixels</a:t>
                      </a:r>
                      <a:endParaRPr lang="en-NZ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640x480 8-bit </a:t>
                      </a:r>
                      <a:r>
                        <a:rPr lang="en-US" sz="20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pixel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image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32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of mature age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mature age </a:t>
                      </a:r>
                      <a:r>
                        <a:rPr lang="en-NZ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55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</a:t>
                      </a:r>
                      <a:r>
                        <a:rPr lang="en-NZ" b="1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results </a:t>
                      </a:r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the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summary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98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</a:t>
                      </a:r>
                      <a:r>
                        <a:rPr lang="en-NZ" b="1" dirty="0">
                          <a:highlight>
                            <a:srgbClr val="00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635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of experiment in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experimental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82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for PhD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 </a:t>
                      </a:r>
                      <a:r>
                        <a:rPr lang="en-NZ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15730"/>
                  </a:ext>
                </a:extLst>
              </a:tr>
              <a:tr h="713740"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queue for patients waiting for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patient queue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8829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501335-45D8-42AA-A575-EFD5AF7F018A}"/>
              </a:ext>
            </a:extLst>
          </p:cNvPr>
          <p:cNvCxnSpPr>
            <a:cxnSpLocks/>
          </p:cNvCxnSpPr>
          <p:nvPr/>
        </p:nvCxnSpPr>
        <p:spPr>
          <a:xfrm>
            <a:off x="6324600" y="1195458"/>
            <a:ext cx="0" cy="139534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F6EB99-E49A-4BC5-B059-06F59665AE35}"/>
              </a:ext>
            </a:extLst>
          </p:cNvPr>
          <p:cNvSpPr txBox="1"/>
          <p:nvPr/>
        </p:nvSpPr>
        <p:spPr>
          <a:xfrm>
            <a:off x="5715000" y="492195"/>
            <a:ext cx="3318537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Note: singular noun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part of noun phrase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E038B7-0EF2-496B-9D86-779077B7012B}"/>
              </a:ext>
            </a:extLst>
          </p:cNvPr>
          <p:cNvCxnSpPr>
            <a:cxnSpLocks/>
          </p:cNvCxnSpPr>
          <p:nvPr/>
        </p:nvCxnSpPr>
        <p:spPr>
          <a:xfrm>
            <a:off x="6858000" y="1195458"/>
            <a:ext cx="0" cy="78574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3C8CE4A-295C-40A7-AC8F-4020F14D6020}"/>
              </a:ext>
            </a:extLst>
          </p:cNvPr>
          <p:cNvSpPr txBox="1"/>
          <p:nvPr/>
        </p:nvSpPr>
        <p:spPr>
          <a:xfrm>
            <a:off x="762000" y="5875476"/>
            <a:ext cx="8097345" cy="707886"/>
          </a:xfrm>
          <a:prstGeom prst="rect">
            <a:avLst/>
          </a:prstGeom>
          <a:solidFill>
            <a:srgbClr val="0FDBF1"/>
          </a:solidFill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Note: ‘results’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rarely actually needed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an experimental paper!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Just describe the contents, values,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10E857-23B9-40C8-A6D6-2D7DE239D895}"/>
              </a:ext>
            </a:extLst>
          </p:cNvPr>
          <p:cNvCxnSpPr>
            <a:cxnSpLocks/>
          </p:cNvCxnSpPr>
          <p:nvPr/>
        </p:nvCxnSpPr>
        <p:spPr>
          <a:xfrm flipV="1">
            <a:off x="2209800" y="3276600"/>
            <a:ext cx="0" cy="2598876"/>
          </a:xfrm>
          <a:prstGeom prst="straightConnector1">
            <a:avLst/>
          </a:prstGeom>
          <a:ln w="19050">
            <a:solidFill>
              <a:srgbClr val="0FDB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04DF3A-182B-4028-9596-B9E62C8D72A4}"/>
              </a:ext>
            </a:extLst>
          </p:cNvPr>
          <p:cNvCxnSpPr>
            <a:cxnSpLocks/>
          </p:cNvCxnSpPr>
          <p:nvPr/>
        </p:nvCxnSpPr>
        <p:spPr>
          <a:xfrm flipV="1">
            <a:off x="2362200" y="3810000"/>
            <a:ext cx="0" cy="2217876"/>
          </a:xfrm>
          <a:prstGeom prst="straightConnector1">
            <a:avLst/>
          </a:prstGeom>
          <a:ln w="19050">
            <a:solidFill>
              <a:srgbClr val="0FDB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Once </a:t>
            </a:r>
            <a:r>
              <a:rPr lang="en-US" dirty="0">
                <a:sym typeface="Wingdings" panose="05000000000000000000" pitchFamily="2" charset="2"/>
              </a:rPr>
              <a:t></a:t>
            </a:r>
            <a:r>
              <a:rPr lang="en-US" dirty="0"/>
              <a:t>Twice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r>
              <a:rPr lang="en-US" dirty="0"/>
              <a:t>Three Times </a:t>
            </a:r>
            <a:r>
              <a:rPr lang="en-US" dirty="0">
                <a:sym typeface="Wingdings" panose="05000000000000000000" pitchFamily="2" charset="2"/>
              </a:rPr>
              <a:t></a:t>
            </a:r>
            <a:r>
              <a:rPr lang="en-US" dirty="0"/>
              <a:t>Four Times</a:t>
            </a:r>
          </a:p>
        </p:txBody>
      </p:sp>
      <p:pic>
        <p:nvPicPr>
          <p:cNvPr id="6" name="Picture 5" descr="A room with white walls&#10;&#10;Description automatically generated">
            <a:extLst>
              <a:ext uri="{FF2B5EF4-FFF2-40B4-BE49-F238E27FC236}">
                <a16:creationId xmlns:a16="http://schemas.microsoft.com/office/drawing/2014/main" id="{3EC099A8-D306-4DA4-B941-E83B9478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5" y="1089025"/>
            <a:ext cx="8079913" cy="23399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0F4CA-6FAF-4D82-917A-602E825EE4D8}"/>
              </a:ext>
            </a:extLst>
          </p:cNvPr>
          <p:cNvSpPr/>
          <p:nvPr/>
        </p:nvSpPr>
        <p:spPr>
          <a:xfrm>
            <a:off x="5841525" y="5638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6, p 17-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93793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0C7-1D30-4ECC-8A1C-21895AF3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9CFF-146F-4081-B7E9-0CF120C8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your reader sleepy</a:t>
            </a:r>
          </a:p>
          <a:p>
            <a:r>
              <a:rPr lang="en-US" dirty="0"/>
              <a:t>Do not repeat anything!!</a:t>
            </a:r>
          </a:p>
          <a:p>
            <a:r>
              <a:rPr lang="en-US" dirty="0"/>
              <a:t>Do not use words that have the same sense twice!</a:t>
            </a:r>
          </a:p>
          <a:p>
            <a:r>
              <a:rPr lang="en-US" dirty="0"/>
              <a:t>Do not repeat long technical terms</a:t>
            </a:r>
          </a:p>
          <a:p>
            <a:pPr lvl="1"/>
            <a:r>
              <a:rPr lang="en-US" dirty="0"/>
              <a:t>Use once</a:t>
            </a:r>
          </a:p>
          <a:p>
            <a:pPr lvl="1"/>
            <a:r>
              <a:rPr lang="en-US" dirty="0"/>
              <a:t>Define carefully</a:t>
            </a:r>
          </a:p>
          <a:p>
            <a:pPr lvl="1"/>
            <a:r>
              <a:rPr lang="en-US" dirty="0"/>
              <a:t>Then use a short form</a:t>
            </a:r>
          </a:p>
        </p:txBody>
      </p:sp>
      <p:pic>
        <p:nvPicPr>
          <p:cNvPr id="5" name="Picture 4" descr="A picture containing indoor, wall, man&#10;&#10;Description automatically generated">
            <a:extLst>
              <a:ext uri="{FF2B5EF4-FFF2-40B4-BE49-F238E27FC236}">
                <a16:creationId xmlns:a16="http://schemas.microsoft.com/office/drawing/2014/main" id="{5B387699-93CA-4A87-8566-A5444E83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64" y="370682"/>
            <a:ext cx="3420932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2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6CB0-CDCB-4387-9B2F-670829A4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technical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93ED-F5BF-445C-8C63-350122509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just designed a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hydraulic diesel engine powered sugarcane harvester</a:t>
            </a:r>
          </a:p>
          <a:p>
            <a:r>
              <a:rPr lang="en-US" dirty="0"/>
              <a:t>Describe it carefully ONCE at the start of your paper</a:t>
            </a:r>
          </a:p>
          <a:p>
            <a:r>
              <a:rPr lang="en-US" dirty="0"/>
              <a:t>Afterwards, use some simple short phrase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harvester</a:t>
            </a:r>
          </a:p>
          <a:p>
            <a:pPr>
              <a:buFont typeface="Arial" panose="020B0604020202020204" pitchFamily="34" charset="0"/>
              <a:buChar char=" "/>
            </a:pPr>
            <a:r>
              <a:rPr lang="en-US" sz="2400" b="0" i="1" dirty="0"/>
              <a:t>or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harvester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6A06F-62DA-426D-A15D-4FAC92A8D002}"/>
              </a:ext>
            </a:extLst>
          </p:cNvPr>
          <p:cNvGrpSpPr/>
          <p:nvPr/>
        </p:nvGrpSpPr>
        <p:grpSpPr>
          <a:xfrm>
            <a:off x="1066800" y="1600200"/>
            <a:ext cx="7467600" cy="3429000"/>
            <a:chOff x="1066800" y="1600200"/>
            <a:chExt cx="7467600" cy="3429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646FD7-1F94-4E25-94DE-47C4A6DCCA28}"/>
                </a:ext>
              </a:extLst>
            </p:cNvPr>
            <p:cNvSpPr/>
            <p:nvPr/>
          </p:nvSpPr>
          <p:spPr>
            <a:xfrm>
              <a:off x="1066800" y="1600200"/>
              <a:ext cx="7467600" cy="34290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Repeating the whole phrase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223FE-F56F-4B22-A66F-0D1A4DC9E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151062"/>
              <a:ext cx="2667000" cy="2555875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250AE4-7ECC-4070-83D4-CDC6FDE6DAA9}"/>
                </a:ext>
              </a:extLst>
            </p:cNvPr>
            <p:cNvSpPr/>
            <p:nvPr/>
          </p:nvSpPr>
          <p:spPr>
            <a:xfrm>
              <a:off x="6248401" y="2286000"/>
              <a:ext cx="1143000" cy="914400"/>
            </a:xfrm>
            <a:prstGeom prst="ellipse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again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06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Papers are littered with phrases like this ..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aimed to study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our experimented showed ..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our investigation …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showed that …</a:t>
            </a:r>
          </a:p>
          <a:p>
            <a:r>
              <a:rPr lang="en-US" dirty="0">
                <a:solidFill>
                  <a:srgbClr val="FF0000"/>
                </a:solidFill>
              </a:rPr>
              <a:t>Omit</a:t>
            </a:r>
            <a:r>
              <a:rPr lang="en-US" dirty="0"/>
              <a:t> these phrases,</a:t>
            </a:r>
            <a:br>
              <a:rPr lang="en-US" dirty="0"/>
            </a:br>
            <a:r>
              <a:rPr lang="en-US" dirty="0"/>
              <a:t>start directly with aim or your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directly with what you did, observed or concluded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paper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measured the effect of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aimed to study …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showed the effect of ..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our experimented showed ..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pressure increased, then …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our investigation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grain size led to increased tensile strength …</a:t>
            </a:r>
          </a:p>
          <a:p>
            <a:pPr lvl="1"/>
            <a:r>
              <a:rPr lang="en-US" strike="sngStrike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analysis showed that …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x was used as a catalyst,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35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B21F-A324-4A3E-BE65-3DF669C6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Stating the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A3ED-7B63-4223-B4DA-4D474EF3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5" y="1417638"/>
            <a:ext cx="8229600" cy="4525963"/>
          </a:xfrm>
        </p:spPr>
        <p:txBody>
          <a:bodyPr/>
          <a:lstStyle/>
          <a:p>
            <a:r>
              <a:rPr lang="en-US" dirty="0"/>
              <a:t>Captions of figures or tables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6.  Graph showing comparison of X 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r>
              <a:rPr lang="en-US" dirty="0"/>
              <a:t>Obviously, it is a graph comparing …</a:t>
            </a:r>
          </a:p>
          <a:p>
            <a:r>
              <a:rPr lang="en-US" dirty="0"/>
              <a:t>Caption should be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6. X 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rgbClr val="00B050"/>
                </a:solidFill>
              </a:rPr>
              <a:t>Compare</a:t>
            </a:r>
            <a:r>
              <a:rPr lang="en-US" dirty="0"/>
              <a:t>’ or ‘</a:t>
            </a:r>
            <a:r>
              <a:rPr lang="en-US" dirty="0">
                <a:solidFill>
                  <a:srgbClr val="00B050"/>
                </a:solidFill>
              </a:rPr>
              <a:t>Graph</a:t>
            </a:r>
            <a:r>
              <a:rPr lang="en-US" dirty="0"/>
              <a:t>’ are rarely needed in a figure caption</a:t>
            </a:r>
          </a:p>
          <a:p>
            <a:r>
              <a:rPr lang="en-US" dirty="0"/>
              <a:t>Tables are the same</a:t>
            </a:r>
          </a:p>
          <a:p>
            <a:r>
              <a:rPr lang="en-US" dirty="0"/>
              <a:t>‘</a:t>
            </a:r>
            <a:r>
              <a:rPr lang="en-US" dirty="0">
                <a:solidFill>
                  <a:srgbClr val="00B050"/>
                </a:solidFill>
              </a:rPr>
              <a:t>Compare</a:t>
            </a:r>
            <a:r>
              <a:rPr lang="en-US" dirty="0"/>
              <a:t>’ or ‘</a:t>
            </a:r>
            <a:r>
              <a:rPr lang="en-US" dirty="0">
                <a:solidFill>
                  <a:srgbClr val="00B050"/>
                </a:solidFill>
              </a:rPr>
              <a:t>Table</a:t>
            </a:r>
            <a:r>
              <a:rPr lang="en-US" dirty="0"/>
              <a:t>’ are rarely needed in a table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9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First Rule </a:t>
            </a:r>
            <a:r>
              <a:rPr lang="en-US" dirty="0">
                <a:latin typeface="Arial" charset="0"/>
                <a:cs typeface="Arial" charset="0"/>
              </a:rPr>
              <a:t>- Direct active sentences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Verbs not nouns!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What did we do to transform</a:t>
            </a:r>
          </a:p>
          <a:p>
            <a:pPr marL="342900" lvl="1" indent="-3429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made a measurement of the velocity</a:t>
            </a:r>
            <a:endParaRPr lang="en-US" sz="2800" dirty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to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measured the velocity</a:t>
            </a:r>
            <a:endParaRPr lang="en-US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We took the noun 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measurement</a:t>
            </a:r>
            <a:r>
              <a:rPr lang="en-US" dirty="0"/>
              <a:t>’ and an auxiliary verb ‘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</a:t>
            </a:r>
            <a:r>
              <a:rPr lang="en-US" dirty="0"/>
              <a:t>’ and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Replaced </a:t>
            </a:r>
            <a:r>
              <a:rPr lang="en-US" dirty="0">
                <a:solidFill>
                  <a:srgbClr val="FF0000"/>
                </a:solidFill>
              </a:rPr>
              <a:t>both</a:t>
            </a:r>
            <a:r>
              <a:rPr lang="en-US" dirty="0"/>
              <a:t> with the </a:t>
            </a:r>
            <a:r>
              <a:rPr lang="en-US" dirty="0">
                <a:solidFill>
                  <a:srgbClr val="FF0000"/>
                </a:solidFill>
              </a:rPr>
              <a:t>verb</a:t>
            </a:r>
            <a:r>
              <a:rPr lang="en-US" dirty="0"/>
              <a:t> from of the noun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“Made a measurement”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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“measured”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9306-4BA3-44B6-9E39-A9C8B2FC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BCD0-6422-4012-9542-FECBFF415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60EF8122-5BB0-45BD-B084-95B9D57EF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31912"/>
            <a:ext cx="5716951" cy="464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BDA7428C-1884-4142-896D-E137E2CB3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658"/>
            <a:ext cx="4679060" cy="6710342"/>
          </a:xfrm>
        </p:spPr>
      </p:pic>
    </p:spTree>
    <p:extLst>
      <p:ext uri="{BB962C8B-B14F-4D97-AF65-F5344CB8AC3E}">
        <p14:creationId xmlns:p14="http://schemas.microsoft.com/office/powerpoint/2010/main" val="4251161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CEEFCF17-EA12-4D5F-A830-60AF7ED8C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3237"/>
            <a:ext cx="7560671" cy="10089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10532F-76BB-429A-8306-8C9D20F5DC1E}"/>
              </a:ext>
            </a:extLst>
          </p:cNvPr>
          <p:cNvSpPr txBox="1"/>
          <p:nvPr/>
        </p:nvSpPr>
        <p:spPr>
          <a:xfrm>
            <a:off x="742896" y="5868412"/>
            <a:ext cx="756067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Construct Validity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Vocational Education Institutions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29E9FB-28CC-49A5-B9F3-720057CAF432}"/>
              </a:ext>
            </a:extLst>
          </p:cNvPr>
          <p:cNvGrpSpPr/>
          <p:nvPr/>
        </p:nvGrpSpPr>
        <p:grpSpPr>
          <a:xfrm>
            <a:off x="762000" y="1219200"/>
            <a:ext cx="7560672" cy="4649212"/>
            <a:chOff x="762000" y="1219200"/>
            <a:chExt cx="7560672" cy="46492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EF225FC-570F-422A-A024-D0780A755CF4}"/>
                </a:ext>
              </a:extLst>
            </p:cNvPr>
            <p:cNvGrpSpPr/>
            <p:nvPr/>
          </p:nvGrpSpPr>
          <p:grpSpPr>
            <a:xfrm>
              <a:off x="1524000" y="1219200"/>
              <a:ext cx="2667000" cy="4649212"/>
              <a:chOff x="1524000" y="1219200"/>
              <a:chExt cx="2667000" cy="464921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EF6956C-13FE-497E-AFFB-111226E87F4A}"/>
                  </a:ext>
                </a:extLst>
              </p:cNvPr>
              <p:cNvSpPr/>
              <p:nvPr/>
            </p:nvSpPr>
            <p:spPr>
              <a:xfrm>
                <a:off x="1524000" y="1219200"/>
                <a:ext cx="2667000" cy="609600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010748C-55F7-4847-8600-768BB55C63DD}"/>
                  </a:ext>
                </a:extLst>
              </p:cNvPr>
              <p:cNvCxnSpPr/>
              <p:nvPr/>
            </p:nvCxnSpPr>
            <p:spPr>
              <a:xfrm>
                <a:off x="1828800" y="1857718"/>
                <a:ext cx="0" cy="4010694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EAB0BD-5210-474E-986C-63221C42D43F}"/>
                </a:ext>
              </a:extLst>
            </p:cNvPr>
            <p:cNvSpPr txBox="1"/>
            <p:nvPr/>
          </p:nvSpPr>
          <p:spPr>
            <a:xfrm>
              <a:off x="762000" y="2362200"/>
              <a:ext cx="756067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KEEP IT SIMPLE!!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Nothing unnecessary or obvious!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FF0000"/>
                  </a:solidFill>
                </a:rPr>
                <a:t>EVERY</a:t>
              </a:r>
              <a:r>
                <a:rPr lang="en-US" sz="2400" b="1" dirty="0"/>
                <a:t> Research paper is </a:t>
              </a:r>
              <a:r>
                <a:rPr lang="en-US" sz="2400" b="1" dirty="0">
                  <a:solidFill>
                    <a:srgbClr val="FF0000"/>
                  </a:solidFill>
                </a:rPr>
                <a:t>a study </a:t>
              </a:r>
              <a:r>
                <a:rPr lang="en-US" sz="2400" b="1" dirty="0"/>
                <a:t>of something!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13D546-BE75-4894-95C3-1343A018DB65}"/>
              </a:ext>
            </a:extLst>
          </p:cNvPr>
          <p:cNvGrpSpPr/>
          <p:nvPr/>
        </p:nvGrpSpPr>
        <p:grpSpPr>
          <a:xfrm>
            <a:off x="1981200" y="1170537"/>
            <a:ext cx="7560672" cy="4820393"/>
            <a:chOff x="1981200" y="1170537"/>
            <a:chExt cx="7560672" cy="48203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BB9487-CBE5-4FFC-BFE7-4AEEB81EAAAA}"/>
                </a:ext>
              </a:extLst>
            </p:cNvPr>
            <p:cNvGrpSpPr/>
            <p:nvPr/>
          </p:nvGrpSpPr>
          <p:grpSpPr>
            <a:xfrm>
              <a:off x="5095263" y="1170537"/>
              <a:ext cx="3962400" cy="4820393"/>
              <a:chOff x="5181600" y="1199407"/>
              <a:chExt cx="3962400" cy="4820393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27BB11E-8C47-4B18-A78C-58B9A32F81A0}"/>
                  </a:ext>
                </a:extLst>
              </p:cNvPr>
              <p:cNvSpPr/>
              <p:nvPr/>
            </p:nvSpPr>
            <p:spPr>
              <a:xfrm>
                <a:off x="6477000" y="1199407"/>
                <a:ext cx="2667000" cy="609600"/>
              </a:xfrm>
              <a:prstGeom prst="roundRect">
                <a:avLst/>
              </a:prstGeom>
              <a:noFill/>
              <a:ln w="762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BB1306B-7BED-4D60-9F9D-43C5E1AA4A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81600" y="1809007"/>
                <a:ext cx="2645833" cy="421079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3DE65E-990C-4784-B0D3-D84A2846450D}"/>
                </a:ext>
              </a:extLst>
            </p:cNvPr>
            <p:cNvSpPr txBox="1"/>
            <p:nvPr/>
          </p:nvSpPr>
          <p:spPr>
            <a:xfrm>
              <a:off x="1981200" y="3764340"/>
              <a:ext cx="756067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Avoid English </a:t>
              </a:r>
              <a:r>
                <a:rPr lang="en-US" sz="2400" b="1" dirty="0" err="1"/>
                <a:t>possesives</a:t>
              </a:r>
              <a:endParaRPr lang="en-US" sz="2400" b="1" dirty="0"/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Rules are complex and confusing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Native speakers often make mistakes too!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b="1" dirty="0"/>
                <a:t>Use a NOUN PHRASE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FF9DDB-E0B6-4691-903E-E9F9B042BBAA}"/>
              </a:ext>
            </a:extLst>
          </p:cNvPr>
          <p:cNvGrpSpPr/>
          <p:nvPr/>
        </p:nvGrpSpPr>
        <p:grpSpPr>
          <a:xfrm>
            <a:off x="2362200" y="2084546"/>
            <a:ext cx="7560672" cy="3783866"/>
            <a:chOff x="2362200" y="2084546"/>
            <a:chExt cx="7560672" cy="3783866"/>
          </a:xfrm>
        </p:grpSpPr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EE36A50B-3723-4138-A302-DD16BBFE7DF6}"/>
                </a:ext>
              </a:extLst>
            </p:cNvPr>
            <p:cNvSpPr/>
            <p:nvPr/>
          </p:nvSpPr>
          <p:spPr>
            <a:xfrm>
              <a:off x="3849176" y="2084546"/>
              <a:ext cx="484632" cy="37838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3DE482-3E7D-4C27-B5AC-4D8F2EA2E785}"/>
                </a:ext>
              </a:extLst>
            </p:cNvPr>
            <p:cNvSpPr txBox="1"/>
            <p:nvPr/>
          </p:nvSpPr>
          <p:spPr>
            <a:xfrm>
              <a:off x="2362200" y="4253805"/>
              <a:ext cx="75606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2400" b="1" dirty="0"/>
                <a:t>Short and Concise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9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A screenshot of a newspaper&#10;&#10;Description automatically generated">
            <a:extLst>
              <a:ext uri="{FF2B5EF4-FFF2-40B4-BE49-F238E27FC236}">
                <a16:creationId xmlns:a16="http://schemas.microsoft.com/office/drawing/2014/main" id="{BDA7428C-1884-4142-896D-E137E2CB3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7658"/>
            <a:ext cx="4679060" cy="67103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D57D7-8028-4FEE-9B66-3164EE0C5BF4}"/>
              </a:ext>
            </a:extLst>
          </p:cNvPr>
          <p:cNvSpPr txBox="1"/>
          <p:nvPr/>
        </p:nvSpPr>
        <p:spPr>
          <a:xfrm>
            <a:off x="1225900" y="2346057"/>
            <a:ext cx="5206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 careful with singular and plural</a:t>
            </a:r>
          </a:p>
          <a:p>
            <a:endParaRPr lang="en-US" sz="2400" b="1" dirty="0"/>
          </a:p>
          <a:p>
            <a:r>
              <a:rPr lang="en-US" sz="2400" b="1" dirty="0"/>
              <a:t>Student</a:t>
            </a:r>
          </a:p>
          <a:p>
            <a:r>
              <a:rPr lang="en-US" sz="2400" i="1" dirty="0"/>
              <a:t>not </a:t>
            </a:r>
          </a:p>
          <a:p>
            <a:r>
              <a:rPr lang="en-US" sz="2400" b="1" dirty="0"/>
              <a:t>Students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FC4731-B693-4E27-B03E-91EE2236EB06}"/>
              </a:ext>
            </a:extLst>
          </p:cNvPr>
          <p:cNvSpPr/>
          <p:nvPr/>
        </p:nvSpPr>
        <p:spPr>
          <a:xfrm>
            <a:off x="6035230" y="1377137"/>
            <a:ext cx="1295400" cy="334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0172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152400" y="1814996"/>
            <a:ext cx="5410200" cy="72972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3959141" y="2544723"/>
            <a:ext cx="3206918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Too many words!!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investigated 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with a VERB</a:t>
            </a:r>
          </a:p>
        </p:txBody>
      </p:sp>
    </p:spTree>
    <p:extLst>
      <p:ext uri="{BB962C8B-B14F-4D97-AF65-F5344CB8AC3E}">
        <p14:creationId xmlns:p14="http://schemas.microsoft.com/office/powerpoint/2010/main" val="19085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0172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057400" y="2549773"/>
            <a:ext cx="5410200" cy="72972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667000" y="3279500"/>
            <a:ext cx="601980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Again too many words!!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collected data from a questionnaire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Start with a VERB</a:t>
            </a:r>
          </a:p>
        </p:txBody>
      </p:sp>
    </p:spTree>
    <p:extLst>
      <p:ext uri="{BB962C8B-B14F-4D97-AF65-F5344CB8AC3E}">
        <p14:creationId xmlns:p14="http://schemas.microsoft.com/office/powerpoint/2010/main" val="3502956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4648200" y="3118365"/>
            <a:ext cx="1905000" cy="61543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447800" y="3733800"/>
            <a:ext cx="69342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 simple past tense everywhere .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Do not try to work out</a:t>
            </a:r>
          </a:p>
          <a:p>
            <a:r>
              <a:rPr lang="en-US" sz="2400" b="1" dirty="0"/>
              <a:t>Present or past or perfect or ……. ??</a:t>
            </a:r>
          </a:p>
          <a:p>
            <a:r>
              <a:rPr lang="en-US" sz="2400" b="1" dirty="0"/>
              <a:t>Try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set reliability was 0.94.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 noun phrases are simpler and OK too!</a:t>
            </a:r>
          </a:p>
        </p:txBody>
      </p:sp>
    </p:spTree>
    <p:extLst>
      <p:ext uri="{BB962C8B-B14F-4D97-AF65-F5344CB8AC3E}">
        <p14:creationId xmlns:p14="http://schemas.microsoft.com/office/powerpoint/2010/main" val="453712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667000" y="3471479"/>
            <a:ext cx="1905000" cy="615435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4549348" y="3779196"/>
            <a:ext cx="2449726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Simple past ..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was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8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239926" y="4267200"/>
            <a:ext cx="8599274" cy="9906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133600" y="2703039"/>
            <a:ext cx="6096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word here 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en-US" sz="2000" dirty="0"/>
              <a:t> </a:t>
            </a:r>
            <a:r>
              <a:rPr lang="en-US" sz="2400" dirty="0"/>
              <a:t>.. Start with it …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data conformed to the model built with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5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63035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3810000" y="4876800"/>
            <a:ext cx="4648200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934523" y="1045751"/>
            <a:ext cx="6934200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Use mathematical symbols –</a:t>
            </a:r>
            <a:br>
              <a:rPr lang="en-US" sz="2400" dirty="0"/>
            </a:br>
            <a:r>
              <a:rPr lang="en-US" sz="2400" dirty="0"/>
              <a:t>they are part of a universal international language …</a:t>
            </a:r>
          </a:p>
          <a:p>
            <a:endParaRPr lang="en-US" sz="24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29.8, df = 23, p = 0.15 ..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English should be ‘chi-squared’ ..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always correct,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English, 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ภาษาไทย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中文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or ….. 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But remove all the meaningless verbs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9709"/>
              </p:ext>
            </p:extLst>
          </p:nvPr>
        </p:nvGraphicFramePr>
        <p:xfrm>
          <a:off x="304800" y="2971800"/>
          <a:ext cx="8686800" cy="33411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experiment produced the result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resulted in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made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assertion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asserted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conducted an examination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product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examined the product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extensive analysis of the results showed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analyzed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carefully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2" y="1297913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571AD-8CC9-49DE-BDEC-5C209B4A4151}"/>
              </a:ext>
            </a:extLst>
          </p:cNvPr>
          <p:cNvSpPr/>
          <p:nvPr/>
        </p:nvSpPr>
        <p:spPr>
          <a:xfrm>
            <a:off x="609600" y="4714444"/>
            <a:ext cx="3120761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2195660" y="2276378"/>
            <a:ext cx="69342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repeat anything!!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may difficult for you to get the English correct once …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risk making another mistake!!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429705" y="6060079"/>
            <a:ext cx="4648200" cy="457200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AED909-C50B-4A18-AFB0-C8A98F3D45D2}"/>
              </a:ext>
            </a:extLst>
          </p:cNvPr>
          <p:cNvCxnSpPr>
            <a:cxnSpLocks/>
          </p:cNvCxnSpPr>
          <p:nvPr/>
        </p:nvCxnSpPr>
        <p:spPr>
          <a:xfrm>
            <a:off x="2590800" y="4215370"/>
            <a:ext cx="0" cy="4990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23F9C4-0917-4756-802E-BB62763224C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753805" y="5549089"/>
            <a:ext cx="0" cy="5109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77493B-C3A3-4606-B7C9-6BD58B6F9C4B}"/>
              </a:ext>
            </a:extLst>
          </p:cNvPr>
          <p:cNvCxnSpPr>
            <a:cxnSpLocks/>
          </p:cNvCxnSpPr>
          <p:nvPr/>
        </p:nvCxnSpPr>
        <p:spPr>
          <a:xfrm>
            <a:off x="2753805" y="5562600"/>
            <a:ext cx="24403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EF999C-FBB8-4E87-9B0C-41166F5AEA85}"/>
              </a:ext>
            </a:extLst>
          </p:cNvPr>
          <p:cNvCxnSpPr>
            <a:cxnSpLocks/>
          </p:cNvCxnSpPr>
          <p:nvPr/>
        </p:nvCxnSpPr>
        <p:spPr>
          <a:xfrm>
            <a:off x="5194169" y="4207647"/>
            <a:ext cx="1146" cy="13549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28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6" y="1417638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1405936" y="2826991"/>
            <a:ext cx="69342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Possessive again .. avoid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Probably should be ..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mode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230498" y="1981200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01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B9CC51BB-33AE-4989-9E66-5461D7EE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8" y="1295400"/>
            <a:ext cx="8664148" cy="52193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2DA3F-7BB9-430D-B32A-B004FC16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E46C8-FBC9-4343-AFDB-C105EF907A19}"/>
              </a:ext>
            </a:extLst>
          </p:cNvPr>
          <p:cNvSpPr txBox="1"/>
          <p:nvPr/>
        </p:nvSpPr>
        <p:spPr>
          <a:xfrm>
            <a:off x="479852" y="2931565"/>
            <a:ext cx="8664148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 not repeat a very long complex phrase unnecessarily ..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(native English) readers easily get bored!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once: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quality management mode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Afterwards, abbreviate to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C2318-48F7-463F-802F-924EED4E2310}"/>
              </a:ext>
            </a:extLst>
          </p:cNvPr>
          <p:cNvSpPr/>
          <p:nvPr/>
        </p:nvSpPr>
        <p:spPr>
          <a:xfrm>
            <a:off x="230498" y="1905000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A1ED0C6-456E-41FB-8728-31817E5C2B9F}"/>
              </a:ext>
            </a:extLst>
          </p:cNvPr>
          <p:cNvCxnSpPr/>
          <p:nvPr/>
        </p:nvCxnSpPr>
        <p:spPr>
          <a:xfrm rot="5400000">
            <a:off x="5186603" y="4232204"/>
            <a:ext cx="17424" cy="2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D3CE45-5F41-42B5-9A75-38F71A63D747}"/>
              </a:ext>
            </a:extLst>
          </p:cNvPr>
          <p:cNvSpPr/>
          <p:nvPr/>
        </p:nvSpPr>
        <p:spPr>
          <a:xfrm>
            <a:off x="215179" y="5519001"/>
            <a:ext cx="8664147" cy="67125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41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BDE04-05CC-4FB8-8848-C1CAA325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F16B2-42F8-428F-B967-4A27DD2D3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</a:t>
            </a:r>
            <a:r>
              <a:rPr lang="en-US" dirty="0" err="1"/>
              <a:t>Aj</a:t>
            </a:r>
            <a:r>
              <a:rPr lang="en-US" dirty="0"/>
              <a:t> John accept this in </a:t>
            </a:r>
            <a:r>
              <a:rPr lang="en-US"/>
              <a:t>your paper?</a:t>
            </a:r>
          </a:p>
        </p:txBody>
      </p:sp>
    </p:spTree>
    <p:extLst>
      <p:ext uri="{BB962C8B-B14F-4D97-AF65-F5344CB8AC3E}">
        <p14:creationId xmlns:p14="http://schemas.microsoft.com/office/powerpoint/2010/main" val="2628103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Useless words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Some words you can do without ….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Gave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Produced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Did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Made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Performed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Acquire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almost always remove them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and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Turn the following noun into a verb!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2FC138-CFB5-4DF4-A976-06FAB6449E8F}"/>
              </a:ext>
            </a:extLst>
          </p:cNvPr>
          <p:cNvSpPr/>
          <p:nvPr/>
        </p:nvSpPr>
        <p:spPr>
          <a:xfrm>
            <a:off x="57912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6-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EE75-FF6B-4964-9313-B2FFF310DE6E}"/>
              </a:ext>
            </a:extLst>
          </p:cNvPr>
          <p:cNvSpPr txBox="1"/>
          <p:nvPr/>
        </p:nvSpPr>
        <p:spPr>
          <a:xfrm>
            <a:off x="1752600" y="1582340"/>
            <a:ext cx="5105400" cy="517064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USELESS VERB LIST</a:t>
            </a:r>
          </a:p>
          <a:p>
            <a:pPr lvl="1"/>
            <a:r>
              <a:rPr lang="en-US" sz="2400" b="1" dirty="0"/>
              <a:t>Gave</a:t>
            </a:r>
          </a:p>
          <a:p>
            <a:pPr lvl="1"/>
            <a:r>
              <a:rPr lang="en-US" sz="2400" b="1" dirty="0"/>
              <a:t>Produced</a:t>
            </a:r>
          </a:p>
          <a:p>
            <a:pPr lvl="1"/>
            <a:r>
              <a:rPr lang="en-US" sz="2400" b="1" dirty="0"/>
              <a:t>Did</a:t>
            </a:r>
          </a:p>
          <a:p>
            <a:pPr lvl="1"/>
            <a:r>
              <a:rPr lang="en-US" sz="2400" b="1" dirty="0"/>
              <a:t>Formed</a:t>
            </a:r>
          </a:p>
          <a:p>
            <a:pPr lvl="1"/>
            <a:r>
              <a:rPr lang="en-US" sz="2400" b="1" dirty="0"/>
              <a:t>Used</a:t>
            </a:r>
          </a:p>
          <a:p>
            <a:pPr lvl="1"/>
            <a:r>
              <a:rPr lang="en-US" sz="2400" b="1" dirty="0"/>
              <a:t>Made</a:t>
            </a:r>
          </a:p>
          <a:p>
            <a:pPr lvl="1"/>
            <a:r>
              <a:rPr lang="en-US" sz="2400" b="1" dirty="0"/>
              <a:t>Conduct</a:t>
            </a:r>
          </a:p>
          <a:p>
            <a:pPr lvl="1"/>
            <a:r>
              <a:rPr lang="en-US" sz="2400" b="1" dirty="0"/>
              <a:t>Presented</a:t>
            </a:r>
          </a:p>
          <a:p>
            <a:pPr lvl="1"/>
            <a:r>
              <a:rPr lang="en-US" sz="2400" b="1" dirty="0"/>
              <a:t>Performed</a:t>
            </a:r>
          </a:p>
          <a:p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Almost useless words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Acquire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4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A802-95AD-4E0F-AE08-CB060452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FROM A RECENT PUBLISHED PAPER 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FED14-F95E-4B0A-8EC7-0F57998FB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6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similar result was observed in a study by Lee et al.(2010) who conducted a research into the production of pyrolysis oil using Napier biomass and a fixed bed reactor.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/>
              <a:t>Q: What would a graduate from this workshop write?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AD276B-145E-4534-9C09-2E01357BAAD4}"/>
              </a:ext>
            </a:extLst>
          </p:cNvPr>
          <p:cNvSpPr txBox="1">
            <a:spLocks/>
          </p:cNvSpPr>
          <p:nvPr/>
        </p:nvSpPr>
        <p:spPr bwMode="auto">
          <a:xfrm>
            <a:off x="457200" y="3535364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Hint</a:t>
            </a:r>
          </a:p>
          <a:p>
            <a:pPr marL="0" indent="0">
              <a:buFont typeface="Arial" charset="0"/>
              <a:buNone/>
            </a:pPr>
            <a:r>
              <a:rPr lang="en-US" sz="2400" dirty="0"/>
              <a:t>Useless nouns list: rarely needed in experimental papers</a:t>
            </a:r>
          </a:p>
          <a:p>
            <a:pPr marL="400050" lvl="1" indent="0">
              <a:buNone/>
            </a:pPr>
            <a:r>
              <a:rPr lang="en-US" sz="2000" dirty="0"/>
              <a:t>study </a:t>
            </a:r>
            <a:br>
              <a:rPr lang="en-US" sz="2000" dirty="0"/>
            </a:br>
            <a:r>
              <a:rPr lang="en-US" sz="2000" dirty="0"/>
              <a:t>research </a:t>
            </a:r>
          </a:p>
          <a:p>
            <a:pPr marL="400050" lvl="1" indent="0">
              <a:buNone/>
            </a:pPr>
            <a:r>
              <a:rPr lang="en-US" sz="2000" dirty="0"/>
              <a:t>production </a:t>
            </a:r>
          </a:p>
          <a:p>
            <a:pPr marL="400050" lvl="1" indent="0">
              <a:buNone/>
            </a:pPr>
            <a:r>
              <a:rPr lang="en-US" sz="2000" dirty="0"/>
              <a:t>experiment </a:t>
            </a:r>
          </a:p>
          <a:p>
            <a:pPr marL="400050" lvl="1" indent="0">
              <a:buNone/>
            </a:pPr>
            <a:r>
              <a:rPr lang="en-US" sz="2000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6426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AEB3-0658-4B02-9DCD-7B91E103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A22B4-E39E-4458-978D-89998011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you may believe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1D2AC-9968-408D-93F7-78952549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33400"/>
            <a:ext cx="4073052" cy="6096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3CFC2F-E8A8-4945-8055-7AFFABB026AB}"/>
              </a:ext>
            </a:extLst>
          </p:cNvPr>
          <p:cNvSpPr/>
          <p:nvPr/>
        </p:nvSpPr>
        <p:spPr>
          <a:xfrm>
            <a:off x="304800" y="292852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23-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9964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2094-BD0A-4239-80A6-9A12FC4F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Pronouns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A4162-27A5-4BE0-B9C8-B1AA097E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054D9A-7D09-4343-883E-CD9DD89FD57F}"/>
              </a:ext>
            </a:extLst>
          </p:cNvPr>
          <p:cNvSpPr/>
          <p:nvPr/>
        </p:nvSpPr>
        <p:spPr>
          <a:xfrm>
            <a:off x="5715000" y="4572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08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Avoiding personal pronouns ..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should use expressions like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‘the author(s)’ </a:t>
            </a:r>
          </a:p>
          <a:p>
            <a:pPr eaLnBrk="1" hangingPunct="1">
              <a:buFont typeface="Arial" charset="0"/>
              <a:buChar char=" "/>
            </a:pPr>
            <a:r>
              <a:rPr lang="en-US" dirty="0">
                <a:latin typeface="Arial" charset="0"/>
                <a:cs typeface="Arial" charset="0"/>
              </a:rPr>
              <a:t>to avoid ‘we’ or ‘I’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A total myth</a:t>
            </a:r>
            <a:r>
              <a:rPr lang="en-US" dirty="0">
                <a:latin typeface="Arial" charset="0"/>
                <a:cs typeface="Arial" charset="0"/>
              </a:rPr>
              <a:t>!!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It sounds pompous and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‘We’ or ‘I’ is so much simpler!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Personal pronouns are forbidden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Myth: Single authors </a:t>
            </a:r>
            <a:r>
              <a:rPr lang="en-US" sz="2400" dirty="0">
                <a:latin typeface="Arial" charset="0"/>
                <a:cs typeface="Arial" charset="0"/>
              </a:rPr>
              <a:t>should use ‘we’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Ideally, technical articles should be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Impersonal and unbiased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There is a myth that ‘we’ somehow makes it less personal that ‘I’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But ‘we’ is a personal pronoun too!!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How do you argue that’s it less personal because it’s plural??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If you’re a single author, ‘we’ is technically incorrect (or just wrong!)</a:t>
            </a:r>
          </a:p>
          <a:p>
            <a:pPr eaLnBrk="1" hangingPunct="1">
              <a:buFont typeface="Arial" charset="0"/>
              <a:buNone/>
            </a:pPr>
            <a:endParaRPr lang="en-NZ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400" i="1" dirty="0">
                <a:latin typeface="Arial" charset="0"/>
                <a:cs typeface="Arial" charset="0"/>
              </a:rPr>
              <a:t>Remove all those meaningless verbs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6111"/>
              </p:ext>
            </p:extLst>
          </p:nvPr>
        </p:nvGraphicFramePr>
        <p:xfrm>
          <a:off x="304800" y="2971800"/>
          <a:ext cx="8686800" cy="3325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experiment produced the result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 resulted in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made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assertion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asserted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conducted an examination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product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product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extensive analysis of the results showed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analyzed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carefully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5AFC20-349B-40A2-BDC9-E0F77087BB9C}"/>
              </a:ext>
            </a:extLst>
          </p:cNvPr>
          <p:cNvSpPr txBox="1"/>
          <p:nvPr/>
        </p:nvSpPr>
        <p:spPr>
          <a:xfrm>
            <a:off x="4953000" y="1151821"/>
            <a:ext cx="348044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 is a verb!</a:t>
            </a:r>
          </a:p>
        </p:txBody>
      </p:sp>
    </p:spTree>
    <p:extLst>
      <p:ext uri="{BB962C8B-B14F-4D97-AF65-F5344CB8AC3E}">
        <p14:creationId xmlns:p14="http://schemas.microsoft.com/office/powerpoint/2010/main" val="103152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Personal pronouns are forbidden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Convention</a:t>
            </a:r>
            <a:r>
              <a:rPr lang="en-US" sz="2000" dirty="0"/>
              <a:t>: </a:t>
            </a:r>
            <a:r>
              <a:rPr lang="en-US" sz="2400" dirty="0"/>
              <a:t>Avoid personal pronouns by using passive tense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velocity was measured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Rather than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measured the velocity 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However, sometimes the passive form is more complex and clumsy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So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Write ‘we’ or ‘I’</a:t>
            </a:r>
            <a:endParaRPr lang="en-NZ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It’s your analysis that makes your work unbiased, not the words you use to talk about it!!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Overriding principle: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Simplicity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00"/>
                </a:solidFill>
              </a:rPr>
              <a:t> clarity </a:t>
            </a:r>
            <a:r>
              <a:rPr lang="en-US" sz="2400" dirty="0"/>
              <a:t>is more important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2094-BD0A-4239-80A6-9A12FC4F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A4162-27A5-4BE0-B9C8-B1AA097EC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9A0351-54C5-4BFC-AE19-9A49D0325356}"/>
              </a:ext>
            </a:extLst>
          </p:cNvPr>
          <p:cNvSpPr/>
          <p:nvPr/>
        </p:nvSpPr>
        <p:spPr>
          <a:xfrm>
            <a:off x="5943600" y="224423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12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FDCB-0790-4693-98BB-ECCEEFFA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B040-6A71-4F57-AB58-5209889E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Myth</a:t>
            </a:r>
          </a:p>
          <a:p>
            <a:r>
              <a:rPr lang="en-US" dirty="0"/>
              <a:t>If the conference limit is SIX pages</a:t>
            </a:r>
          </a:p>
          <a:p>
            <a:r>
              <a:rPr lang="en-US" dirty="0"/>
              <a:t>You must write SIX pages</a:t>
            </a:r>
          </a:p>
          <a:p>
            <a:r>
              <a:rPr lang="en-US" dirty="0">
                <a:solidFill>
                  <a:srgbClr val="3FC161"/>
                </a:solidFill>
              </a:rPr>
              <a:t>Reality</a:t>
            </a:r>
          </a:p>
          <a:p>
            <a:r>
              <a:rPr lang="en-US" dirty="0"/>
              <a:t>Editors, reviewers and readers are very happy to read less!!</a:t>
            </a:r>
          </a:p>
          <a:p>
            <a:r>
              <a:rPr lang="en-US" dirty="0"/>
              <a:t>If your paper seems short,</a:t>
            </a:r>
          </a:p>
          <a:p>
            <a:pPr lvl="1"/>
            <a:r>
              <a:rPr lang="en-US" dirty="0"/>
              <a:t>Add data, results, references, ….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add words!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46F081-809D-495F-9864-5CC606293B72}"/>
              </a:ext>
            </a:extLst>
          </p:cNvPr>
          <p:cNvSpPr/>
          <p:nvPr/>
        </p:nvSpPr>
        <p:spPr>
          <a:xfrm>
            <a:off x="2819400" y="3429000"/>
            <a:ext cx="4953000" cy="1143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Everybody likes a short paper with good results</a:t>
            </a:r>
          </a:p>
        </p:txBody>
      </p:sp>
    </p:spTree>
    <p:extLst>
      <p:ext uri="{BB962C8B-B14F-4D97-AF65-F5344CB8AC3E}">
        <p14:creationId xmlns:p14="http://schemas.microsoft.com/office/powerpoint/2010/main" val="13725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EC92-C110-4F20-97BA-E4BC27AC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COMPLICATED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9DA3C-61C2-4A6B-AD16-1D5D148C9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 3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0F3D6A39-3BC7-4536-AC0F-915C72106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7" y="304800"/>
            <a:ext cx="3149600" cy="3810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D0BB22-6231-4D23-B82B-CCEF7D8E27DB}"/>
              </a:ext>
            </a:extLst>
          </p:cNvPr>
          <p:cNvSpPr/>
          <p:nvPr/>
        </p:nvSpPr>
        <p:spPr>
          <a:xfrm>
            <a:off x="457200" y="304800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49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4B93-6782-419C-86B3-7B07A47C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01C2D6-39FC-4EC1-B207-036D4262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99" y="1855499"/>
            <a:ext cx="8988001" cy="279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30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07C1-C296-49B4-BE2B-817AD86B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complicated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A799B-289C-40F2-ACFA-6CE5680A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Myth</a:t>
            </a:r>
          </a:p>
          <a:p>
            <a:pPr lvl="1"/>
            <a:r>
              <a:rPr lang="en-US" dirty="0"/>
              <a:t>Editors EXPECT or REQUIRE you to write complicated words</a:t>
            </a:r>
          </a:p>
          <a:p>
            <a:r>
              <a:rPr lang="en-US" dirty="0"/>
              <a:t>Reality</a:t>
            </a:r>
          </a:p>
          <a:p>
            <a:pPr lvl="1"/>
            <a:r>
              <a:rPr lang="en-US" dirty="0"/>
              <a:t>If you use simple, but correct, words</a:t>
            </a:r>
          </a:p>
          <a:p>
            <a:pPr lvl="1"/>
            <a:r>
              <a:rPr lang="en-US" dirty="0"/>
              <a:t>Editors, reviewers and your readers</a:t>
            </a:r>
            <a:br>
              <a:rPr lang="en-US" dirty="0"/>
            </a:br>
            <a:r>
              <a:rPr lang="en-US" dirty="0"/>
              <a:t>WILL NOT NOTICE!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6763DC-560C-4782-A164-FFAA44313F19}"/>
              </a:ext>
            </a:extLst>
          </p:cNvPr>
          <p:cNvSpPr/>
          <p:nvPr/>
        </p:nvSpPr>
        <p:spPr>
          <a:xfrm>
            <a:off x="5943600" y="224423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8, p 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20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2FCC9-3713-4D23-BEB4-32B206B3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English speakers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5E8B4-87EC-4C28-AF72-C735E654D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0" y="1752600"/>
            <a:ext cx="8173609" cy="42502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52F671-1D61-4D3D-AD64-EF66959AD42E}"/>
              </a:ext>
            </a:extLst>
          </p:cNvPr>
          <p:cNvSpPr txBox="1"/>
          <p:nvPr/>
        </p:nvSpPr>
        <p:spPr>
          <a:xfrm>
            <a:off x="2835960" y="525780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FC161"/>
                </a:solidFill>
              </a:rPr>
              <a:t>Native English Speakers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47AA5-CAB2-4FA1-BA69-94C883846B5B}"/>
              </a:ext>
            </a:extLst>
          </p:cNvPr>
          <p:cNvSpPr txBox="1"/>
          <p:nvPr/>
        </p:nvSpPr>
        <p:spPr>
          <a:xfrm>
            <a:off x="2852002" y="5682919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Commonly Fluent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B3870C-A250-4708-AB05-6BD27F25C805}"/>
              </a:ext>
            </a:extLst>
          </p:cNvPr>
          <p:cNvSpPr txBox="1"/>
          <p:nvPr/>
        </p:nvSpPr>
        <p:spPr>
          <a:xfrm>
            <a:off x="2856155" y="6121697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Official Language but not everybody</a:t>
            </a:r>
          </a:p>
        </p:txBody>
      </p:sp>
    </p:spTree>
    <p:extLst>
      <p:ext uri="{BB962C8B-B14F-4D97-AF65-F5344CB8AC3E}">
        <p14:creationId xmlns:p14="http://schemas.microsoft.com/office/powerpoint/2010/main" val="10914434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24FC-9055-4AA4-8B72-DAC44673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Here are your readers!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B65D1F-7863-4EF5-AB70-7337E99C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1600201"/>
            <a:ext cx="8382000" cy="478971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3D852B-841E-47FD-86DD-E6CDA2C64496}"/>
              </a:ext>
            </a:extLst>
          </p:cNvPr>
          <p:cNvSpPr/>
          <p:nvPr/>
        </p:nvSpPr>
        <p:spPr>
          <a:xfrm>
            <a:off x="990600" y="3537856"/>
            <a:ext cx="7543800" cy="240574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make them need their dictionaries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read your paper!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 on Google</a:t>
            </a:r>
          </a:p>
        </p:txBody>
      </p:sp>
      <p:pic>
        <p:nvPicPr>
          <p:cNvPr id="7" name="Picture 6" descr="A close up of a snake&#10;&#10;Description automatically generated">
            <a:extLst>
              <a:ext uri="{FF2B5EF4-FFF2-40B4-BE49-F238E27FC236}">
                <a16:creationId xmlns:a16="http://schemas.microsoft.com/office/drawing/2014/main" id="{293201FC-537A-4AF2-9976-81BF7A148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953000"/>
            <a:ext cx="1409871" cy="9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2C419-1CD4-4D02-94E6-0DC80DD83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741077"/>
              </p:ext>
            </p:extLst>
          </p:nvPr>
        </p:nvGraphicFramePr>
        <p:xfrm>
          <a:off x="228600" y="914400"/>
          <a:ext cx="8610600" cy="5061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20771184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161115579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Words to avoid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Simpler substitutes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93592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13748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413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980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07697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Bifurcate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005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81840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91072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Prognosticate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418656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1687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E5E89A6-2216-44E0-925E-7963F3E4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Words we could manage without</a:t>
            </a:r>
          </a:p>
        </p:txBody>
      </p:sp>
    </p:spTree>
    <p:extLst>
      <p:ext uri="{BB962C8B-B14F-4D97-AF65-F5344CB8AC3E}">
        <p14:creationId xmlns:p14="http://schemas.microsoft.com/office/powerpoint/2010/main" val="1368489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0FBD-C5E3-49A0-A4F7-D76F16D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6DAD-BB8B-421B-8210-25004327B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B30E2084-2F26-4CE8-B644-21C610C73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7028"/>
            <a:ext cx="6464808" cy="430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Remove all the meaningless verbs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More 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39746"/>
              </p:ext>
            </p:extLst>
          </p:nvPr>
        </p:nvGraphicFramePr>
        <p:xfrm>
          <a:off x="152400" y="2438400"/>
          <a:ext cx="8763000" cy="41640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formed a hypothesis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hypothesized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annotation was made on the text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text was annotated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 a summary of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summarized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observation of the …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made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observed how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behaved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filter was used to smooth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data was filtered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used dynamic programming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compute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computed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dynamic programming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acquired more knowledge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learnt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Bad habits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Referring to other’s work by numbers: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 [1], it was shown that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There are several reasons why this is bad!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The people who wrote paper [1] probably put a lot of work into it .. 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Acknowledge this by writing their names!</a:t>
            </a:r>
          </a:p>
          <a:p>
            <a:pPr marL="914400" lvl="1" indent="-45720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Smith and Jones showed that …. [1].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If you only write [1], then I’m forced to go to your reference list to find out what your source is!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/>
              <a:t>However, if I know the field well, ‘Smith and Jones’ may well be enough to tell me which paper you used as a source</a:t>
            </a:r>
            <a:endParaRPr lang="en-NZ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Words to avoid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Functionality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Much loved by computer scientists!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 appalling abuse of English!!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This word was formed in this way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 a verb (or noun) ‘function’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into an adjective ‘functional’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back into a noun ‘functionality’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And use it a synonym for a much simpler word that already existed ‘capability’!!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Worse - use it in place of ‘functions’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Use ‘capability’ or ‘functions’ instead!!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4759-596E-485C-ADFE-F2EBA281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0F18B-EB01-449D-8346-B1BAE5EE9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many!!</a:t>
            </a:r>
          </a:p>
        </p:txBody>
      </p:sp>
    </p:spTree>
    <p:extLst>
      <p:ext uri="{BB962C8B-B14F-4D97-AF65-F5344CB8AC3E}">
        <p14:creationId xmlns:p14="http://schemas.microsoft.com/office/powerpoint/2010/main" val="2318093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Acronyms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Over use of acronyms makes your paper unintelligible!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Rules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Spell out in full before the first usage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Remember – you’re writing English – not in some weird language populated with capital letters known only to a few! So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Full name first (acronym in brackets), </a:t>
            </a:r>
            <a:r>
              <a:rPr lang="en-US" dirty="0" err="1"/>
              <a:t>eg</a:t>
            </a:r>
            <a:endParaRPr lang="en-US" dirty="0"/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Symmetric Dynamic Programming Stereo (SDPS)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Field-Programmable Gate Array (FPGA)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FF0000"/>
                </a:solidFill>
              </a:rPr>
              <a:t>Not</a:t>
            </a:r>
          </a:p>
          <a:p>
            <a:pPr lvl="2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SDPS (Symmetric Dynamic Programming Stereo)</a:t>
            </a:r>
            <a:endParaRPr lang="en-NZ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0" y="5410200"/>
            <a:ext cx="28956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200400" y="5410200"/>
            <a:ext cx="28956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Words to avoid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Functionality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Much loved by computer scientists!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 appalling abuse of English!!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This word was formed in this way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 a verb (or noun) ‘function’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into an adjective ‘functional’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Turn it back into a noun ‘functionality’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And use it a synonym for a much simpler word that already existed ‘capability’!!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Worse - use it in place of ‘functions’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Use ‘capability’ or ‘functions’ instead!!</a:t>
            </a:r>
            <a:endParaRPr lang="en-N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B8B-025E-4142-A0A6-F6145AD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88F9-1D6B-4DCA-9244-27ED9872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B81EEF29-FAAA-403C-9B3A-298271F4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"/>
            <a:ext cx="4333875" cy="38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2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Capitalization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Starting all ‘important’ words with capitals seems to be popular now!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English rule is simple: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First word of a sentence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Proper names</a:t>
            </a:r>
          </a:p>
          <a:p>
            <a:pPr lvl="2" eaLnBrk="1" hangingPunct="1"/>
            <a:r>
              <a:rPr lang="en-US">
                <a:latin typeface="Arial" charset="0"/>
                <a:cs typeface="Arial" charset="0"/>
              </a:rPr>
              <a:t>Names of people, companies, places, pets, …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Acronyms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Everything else – lower case</a:t>
            </a:r>
            <a:endParaRPr lang="en-NZ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0FBD-C5E3-49A0-A4F7-D76F16D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A6DAD-BB8B-421B-8210-25004327B5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pic>
        <p:nvPicPr>
          <p:cNvPr id="6" name="Picture 5" descr="A picture containing indoor, sky, table&#10;&#10;Description automatically generated">
            <a:extLst>
              <a:ext uri="{FF2B5EF4-FFF2-40B4-BE49-F238E27FC236}">
                <a16:creationId xmlns:a16="http://schemas.microsoft.com/office/drawing/2014/main" id="{F2C735CA-C8C7-4519-A86D-22906C5F6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5715"/>
            <a:ext cx="4732222" cy="4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6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Abstracts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3FC161"/>
                </a:solidFill>
                <a:latin typeface="Arial" charset="0"/>
                <a:cs typeface="Arial" charset="0"/>
              </a:rPr>
              <a:t>GOOD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good</a:t>
            </a:r>
            <a:r>
              <a:rPr lang="en-US" dirty="0">
                <a:latin typeface="Arial" charset="0"/>
                <a:cs typeface="Arial" charset="0"/>
              </a:rPr>
              <a:t> abstract summarizes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results </a:t>
            </a:r>
            <a:r>
              <a:rPr lang="en-US" dirty="0">
                <a:latin typeface="Arial" charset="0"/>
                <a:cs typeface="Arial" charset="0"/>
              </a:rPr>
              <a:t>of the paper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It should have some numbers in it!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get the key results from the abstract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BAD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bad</a:t>
            </a:r>
            <a:r>
              <a:rPr lang="en-US" dirty="0">
                <a:latin typeface="Arial" charset="0"/>
                <a:cs typeface="Arial" charset="0"/>
              </a:rPr>
              <a:t> abstract summarizes the contents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Arial" charset="0"/>
                <a:cs typeface="Arial" charset="0"/>
              </a:rPr>
              <a:t> it just tells you that you </a:t>
            </a:r>
            <a:r>
              <a:rPr lang="en-US" i="1" dirty="0">
                <a:solidFill>
                  <a:srgbClr val="FFC000"/>
                </a:solidFill>
                <a:latin typeface="Arial" charset="0"/>
                <a:cs typeface="Arial" charset="0"/>
              </a:rPr>
              <a:t>may</a:t>
            </a:r>
            <a:r>
              <a:rPr lang="en-US" dirty="0">
                <a:latin typeface="Arial" charset="0"/>
                <a:cs typeface="Arial" charset="0"/>
              </a:rPr>
              <a:t> find something useful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if</a:t>
            </a:r>
            <a:r>
              <a:rPr lang="en-US" dirty="0">
                <a:latin typeface="Arial" charset="0"/>
                <a:cs typeface="Arial" charset="0"/>
              </a:rPr>
              <a:t> you read the paper !</a:t>
            </a:r>
            <a:endParaRPr lang="en-N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26294FF8-1880-4CD4-A68D-E5B0870C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Active sentences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Verb is the important word</a:t>
            </a:r>
          </a:p>
          <a:p>
            <a:pPr eaLnBrk="1" hangingPunct="1"/>
            <a:r>
              <a:rPr 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Remove all the meaningless verbs</a:t>
            </a:r>
          </a:p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More examples</a:t>
            </a:r>
          </a:p>
          <a:p>
            <a:pPr eaLnBrk="1" hangingPunct="1"/>
            <a:endParaRPr lang="en-NZ" dirty="0"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49912"/>
              </p:ext>
            </p:extLst>
          </p:nvPr>
        </p:nvGraphicFramePr>
        <p:xfrm>
          <a:off x="152400" y="2438400"/>
          <a:ext cx="8763000" cy="41640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formed a hypothesis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hypothesized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annotation was made on the text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text was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annotated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made a summary of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summarized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observation of the …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made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observed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how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 behaved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filter was used to smooth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data …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data was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used dynamic programming 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compute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dynamic programming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00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acquired more knowledge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learnt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</a:t>
                      </a:r>
                      <a:endParaRPr lang="en-N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C8DD4E-39A7-48F9-ABFD-C6DBEA80A924}"/>
              </a:ext>
            </a:extLst>
          </p:cNvPr>
          <p:cNvSpPr txBox="1"/>
          <p:nvPr/>
        </p:nvSpPr>
        <p:spPr>
          <a:xfrm>
            <a:off x="4953000" y="1151821"/>
            <a:ext cx="348044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 is a verb!</a:t>
            </a:r>
          </a:p>
        </p:txBody>
      </p:sp>
    </p:spTree>
    <p:extLst>
      <p:ext uri="{BB962C8B-B14F-4D97-AF65-F5344CB8AC3E}">
        <p14:creationId xmlns:p14="http://schemas.microsoft.com/office/powerpoint/2010/main" val="42770622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A71526-C2E4-4A2E-B85E-1D204DC1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6" y="1924050"/>
            <a:ext cx="7208108" cy="3333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664ED7-E7C6-4E86-9799-F0FF5D496CDA}"/>
              </a:ext>
            </a:extLst>
          </p:cNvPr>
          <p:cNvSpPr txBox="1"/>
          <p:nvPr/>
        </p:nvSpPr>
        <p:spPr>
          <a:xfrm>
            <a:off x="1524000" y="5486400"/>
            <a:ext cx="7576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Classic example of the need to do your research thoroughly!</a:t>
            </a:r>
          </a:p>
          <a:p>
            <a:r>
              <a:rPr lang="en-US" sz="2000" b="1" dirty="0"/>
              <a:t>Wrongly attributed to Leonardo da Vinci!!</a:t>
            </a:r>
          </a:p>
        </p:txBody>
      </p:sp>
    </p:spTree>
    <p:extLst>
      <p:ext uri="{BB962C8B-B14F-4D97-AF65-F5344CB8AC3E}">
        <p14:creationId xmlns:p14="http://schemas.microsoft.com/office/powerpoint/2010/main" val="44253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Useless words</a:t>
            </a:r>
            <a:endParaRPr lang="en-NZ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Some words you can do without ….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Gave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Produced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Did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Made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Performed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Acquire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You can almost always remove them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and 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Turn the following noun into a verb!</a:t>
            </a:r>
            <a:endParaRPr lang="en-NZ" dirty="0">
              <a:latin typeface="Arial" charset="0"/>
              <a:cs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2FC138-CFB5-4DF4-A976-06FAB6449E8F}"/>
              </a:ext>
            </a:extLst>
          </p:cNvPr>
          <p:cNvSpPr/>
          <p:nvPr/>
        </p:nvSpPr>
        <p:spPr>
          <a:xfrm>
            <a:off x="5791200" y="388938"/>
            <a:ext cx="3048000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KISS: Ch 2, p 6-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9EE75-FF6B-4964-9313-B2FFF310DE6E}"/>
              </a:ext>
            </a:extLst>
          </p:cNvPr>
          <p:cNvSpPr txBox="1"/>
          <p:nvPr/>
        </p:nvSpPr>
        <p:spPr>
          <a:xfrm>
            <a:off x="1752600" y="1582340"/>
            <a:ext cx="5105400" cy="517064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USELESS VERB LIST</a:t>
            </a:r>
          </a:p>
          <a:p>
            <a:pPr lvl="1"/>
            <a:r>
              <a:rPr lang="en-US" sz="2400" b="1" dirty="0"/>
              <a:t>Gave</a:t>
            </a:r>
          </a:p>
          <a:p>
            <a:pPr lvl="1"/>
            <a:r>
              <a:rPr lang="en-US" sz="2400" b="1" dirty="0"/>
              <a:t>Produced</a:t>
            </a:r>
          </a:p>
          <a:p>
            <a:pPr lvl="1"/>
            <a:r>
              <a:rPr lang="en-US" sz="2400" b="1" dirty="0"/>
              <a:t>Did</a:t>
            </a:r>
          </a:p>
          <a:p>
            <a:pPr lvl="1"/>
            <a:r>
              <a:rPr lang="en-US" sz="2400" b="1" dirty="0"/>
              <a:t>Formed</a:t>
            </a:r>
          </a:p>
          <a:p>
            <a:pPr lvl="1"/>
            <a:r>
              <a:rPr lang="en-US" sz="2400" b="1" dirty="0"/>
              <a:t>Used</a:t>
            </a:r>
          </a:p>
          <a:p>
            <a:pPr lvl="1"/>
            <a:r>
              <a:rPr lang="en-US" sz="2400" b="1" dirty="0"/>
              <a:t>Made</a:t>
            </a:r>
          </a:p>
          <a:p>
            <a:pPr lvl="1"/>
            <a:r>
              <a:rPr lang="en-US" sz="2400" b="1" dirty="0"/>
              <a:t>Conducted</a:t>
            </a:r>
          </a:p>
          <a:p>
            <a:pPr lvl="1"/>
            <a:r>
              <a:rPr lang="en-US" sz="2400" b="1" dirty="0"/>
              <a:t>Presented</a:t>
            </a:r>
          </a:p>
          <a:p>
            <a:pPr lvl="1"/>
            <a:r>
              <a:rPr lang="en-US" sz="2400" b="1" dirty="0"/>
              <a:t>Performed</a:t>
            </a:r>
          </a:p>
          <a:p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Almost useless words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Acquire</a:t>
            </a:r>
          </a:p>
          <a:p>
            <a:pPr lvl="1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Allow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9576</TotalTime>
  <Words>3344</Words>
  <Application>Microsoft Office PowerPoint</Application>
  <PresentationFormat>On-screen Show (4:3)</PresentationFormat>
  <Paragraphs>738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Algerian</vt:lpstr>
      <vt:lpstr>Arial</vt:lpstr>
      <vt:lpstr>Bernard MT Condensed</vt:lpstr>
      <vt:lpstr>Blackadder ITC</vt:lpstr>
      <vt:lpstr>Calibri</vt:lpstr>
      <vt:lpstr>Castellar</vt:lpstr>
      <vt:lpstr>Goudy Stout</vt:lpstr>
      <vt:lpstr>Ravie</vt:lpstr>
      <vt:lpstr>Symbol</vt:lpstr>
      <vt:lpstr>Times New Roman</vt:lpstr>
      <vt:lpstr>Wide Latin</vt:lpstr>
      <vt:lpstr>Wingdings</vt:lpstr>
      <vt:lpstr>Office Theme</vt:lpstr>
      <vt:lpstr>TECHNICAL WRITING WORKSHOP </vt:lpstr>
      <vt:lpstr>DIRECT ACTIVE WRITING</vt:lpstr>
      <vt:lpstr>First Rule</vt:lpstr>
      <vt:lpstr>First Rule - Direct active sentences</vt:lpstr>
      <vt:lpstr>Active sentences</vt:lpstr>
      <vt:lpstr>Active sentences</vt:lpstr>
      <vt:lpstr>Active sentences</vt:lpstr>
      <vt:lpstr>Active sentences</vt:lpstr>
      <vt:lpstr>Useless words</vt:lpstr>
      <vt:lpstr>Try some yourself</vt:lpstr>
      <vt:lpstr>Try some yourself</vt:lpstr>
      <vt:lpstr>Try some yourself</vt:lpstr>
      <vt:lpstr>Try some yourself</vt:lpstr>
      <vt:lpstr>Try some yourself</vt:lpstr>
      <vt:lpstr>Try some yourself</vt:lpstr>
      <vt:lpstr>Try some yourself</vt:lpstr>
      <vt:lpstr>Try some yourself</vt:lpstr>
      <vt:lpstr>KEEPING IT SIMPLE</vt:lpstr>
      <vt:lpstr>ENGLISH TENSES</vt:lpstr>
      <vt:lpstr>Tenses</vt:lpstr>
      <vt:lpstr>Tenses</vt:lpstr>
      <vt:lpstr>Tenses</vt:lpstr>
      <vt:lpstr>Tenses</vt:lpstr>
      <vt:lpstr>Tenses</vt:lpstr>
      <vt:lpstr>Irregular verbs</vt:lpstr>
      <vt:lpstr>Tenses - Summary</vt:lpstr>
      <vt:lpstr>Tenses – Test your self</vt:lpstr>
      <vt:lpstr>Tenses – Test your self</vt:lpstr>
      <vt:lpstr>NOUN PHRASES</vt:lpstr>
      <vt:lpstr>Noun phrases</vt:lpstr>
      <vt:lpstr>Noun phrases</vt:lpstr>
      <vt:lpstr>Possessives</vt:lpstr>
      <vt:lpstr>More examples</vt:lpstr>
      <vt:lpstr>REDUNDANCY</vt:lpstr>
      <vt:lpstr>Repetition</vt:lpstr>
      <vt:lpstr>Long technical phrases</vt:lpstr>
      <vt:lpstr>Stating the obvious</vt:lpstr>
      <vt:lpstr>Stating the obvious</vt:lpstr>
      <vt:lpstr>Stating the obvious</vt:lpstr>
      <vt:lpstr>EXAMPLE</vt:lpstr>
      <vt:lpstr>Example</vt:lpstr>
      <vt:lpstr>Example  Title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QUICK EXERCISE</vt:lpstr>
      <vt:lpstr>Useless words</vt:lpstr>
      <vt:lpstr>FROM A RECENT PUBLISHED PAPER </vt:lpstr>
      <vt:lpstr>MYTHS</vt:lpstr>
      <vt:lpstr>Personal Pronouns</vt:lpstr>
      <vt:lpstr>Avoiding personal pronouns ..</vt:lpstr>
      <vt:lpstr>Personal pronouns are forbidden</vt:lpstr>
      <vt:lpstr>Personal pronouns are forbidden</vt:lpstr>
      <vt:lpstr>FILLING THE SPACE</vt:lpstr>
      <vt:lpstr>Filling the space</vt:lpstr>
      <vt:lpstr>USE COMPLICATED WORDS</vt:lpstr>
      <vt:lpstr>PowerPoint Presentation</vt:lpstr>
      <vt:lpstr>Use complicated words </vt:lpstr>
      <vt:lpstr>English speakers</vt:lpstr>
      <vt:lpstr>Here are your readers!</vt:lpstr>
      <vt:lpstr>Words we could manage without</vt:lpstr>
      <vt:lpstr>BAD HABITS</vt:lpstr>
      <vt:lpstr>Bad habits</vt:lpstr>
      <vt:lpstr>Words to avoid</vt:lpstr>
      <vt:lpstr>ACRONYMS</vt:lpstr>
      <vt:lpstr>Acronyms</vt:lpstr>
      <vt:lpstr>Words to avoid</vt:lpstr>
      <vt:lpstr>COMMON MISTAKES</vt:lpstr>
      <vt:lpstr>Capitalization</vt:lpstr>
      <vt:lpstr>ABSTRACTS</vt:lpstr>
      <vt:lpstr>Abstracts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144</cp:revision>
  <cp:lastPrinted>2019-04-26T14:10:42Z</cp:lastPrinted>
  <dcterms:created xsi:type="dcterms:W3CDTF">2010-05-26T12:32:20Z</dcterms:created>
  <dcterms:modified xsi:type="dcterms:W3CDTF">2020-10-05T11:05:05Z</dcterms:modified>
</cp:coreProperties>
</file>