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429" r:id="rId3"/>
    <p:sldId id="346" r:id="rId4"/>
    <p:sldId id="428" r:id="rId5"/>
    <p:sldId id="431" r:id="rId6"/>
    <p:sldId id="348" r:id="rId7"/>
    <p:sldId id="416" r:id="rId8"/>
    <p:sldId id="441" r:id="rId9"/>
    <p:sldId id="447" r:id="rId10"/>
    <p:sldId id="420" r:id="rId11"/>
    <p:sldId id="421" r:id="rId12"/>
    <p:sldId id="419" r:id="rId13"/>
    <p:sldId id="456" r:id="rId14"/>
    <p:sldId id="457" r:id="rId15"/>
    <p:sldId id="458" r:id="rId16"/>
    <p:sldId id="459" r:id="rId17"/>
    <p:sldId id="422" r:id="rId18"/>
    <p:sldId id="460" r:id="rId19"/>
    <p:sldId id="461" r:id="rId20"/>
    <p:sldId id="469" r:id="rId21"/>
    <p:sldId id="470" r:id="rId22"/>
    <p:sldId id="471" r:id="rId23"/>
    <p:sldId id="472" r:id="rId24"/>
    <p:sldId id="473" r:id="rId25"/>
    <p:sldId id="463" r:id="rId26"/>
    <p:sldId id="465" r:id="rId27"/>
    <p:sldId id="466" r:id="rId28"/>
    <p:sldId id="468" r:id="rId29"/>
    <p:sldId id="467" r:id="rId30"/>
    <p:sldId id="464" r:id="rId31"/>
    <p:sldId id="455" r:id="rId32"/>
  </p:sldIdLst>
  <p:sldSz cx="9144000" cy="6858000" type="screen4x3"/>
  <p:notesSz cx="10021888" cy="68881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ihn Morris" initials="JM" lastIdx="1" clrIdx="0">
    <p:extLst>
      <p:ext uri="{19B8F6BF-5375-455C-9EA6-DF929625EA0E}">
        <p15:presenceInfo xmlns:p15="http://schemas.microsoft.com/office/powerpoint/2012/main" userId="108daa252187ac1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C161"/>
    <a:srgbClr val="0FDB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29" autoAdjust="0"/>
  </p:normalViewPr>
  <p:slideViewPr>
    <p:cSldViewPr>
      <p:cViewPr varScale="1">
        <p:scale>
          <a:sx n="97" d="100"/>
          <a:sy n="97" d="100"/>
        </p:scale>
        <p:origin x="43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8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134"/>
    </p:cViewPr>
  </p:sorterViewPr>
  <p:notesViewPr>
    <p:cSldViewPr>
      <p:cViewPr varScale="1">
        <p:scale>
          <a:sx n="64" d="100"/>
          <a:sy n="64" d="100"/>
        </p:scale>
        <p:origin x="1013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3DE75F5-E422-46AF-AF6B-961C9C6AE3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D3654D-6D72-4B64-96A5-77E1E6490F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32E07596-B026-4A3B-918A-B954111AFDE5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25AE4F-1266-44DF-8F57-E731507C79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F0A72-74B2-447A-87C3-A5A0ED17EB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ECB3E3D3-B86C-4028-A4F5-7331FC507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47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674C5FA9-CA25-4187-A6DE-EBA02029F1E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60750" y="860425"/>
            <a:ext cx="3100388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2189" y="3314928"/>
            <a:ext cx="8017510" cy="2712215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4BA97ADC-78D5-4456-9350-9B0129E5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76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07A6-744D-401C-B253-C4CD6095C65C}" type="datetimeFigureOut">
              <a:rPr lang="en-US"/>
              <a:pPr>
                <a:defRPr/>
              </a:pPr>
              <a:t>9/14/2020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9FE72-565D-40AE-B1BC-8EFD1982CE4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7CABF-8A97-4F70-AD85-AFD2D9089468}" type="datetimeFigureOut">
              <a:rPr lang="en-US"/>
              <a:pPr>
                <a:defRPr/>
              </a:pPr>
              <a:t>9/14/2020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2FC37-C6E8-4F82-934D-8FF3C0D93DB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FDEE3-C95B-4979-BFAF-3D9D9220D0D5}" type="datetimeFigureOut">
              <a:rPr lang="en-US"/>
              <a:pPr>
                <a:defRPr/>
              </a:pPr>
              <a:t>9/14/2020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C0A03-0646-4A3D-AD9A-F357CD0D820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="1">
                <a:latin typeface="Arial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b="1">
                <a:latin typeface="Arial" pitchFamily="34" charset="0"/>
                <a:cs typeface="Arial" pitchFamily="34" charset="0"/>
              </a:defRPr>
            </a:lvl3pPr>
            <a:lvl4pPr>
              <a:defRPr b="1">
                <a:latin typeface="Arial" pitchFamily="34" charset="0"/>
                <a:cs typeface="Arial" pitchFamily="34" charset="0"/>
              </a:defRPr>
            </a:lvl4pPr>
            <a:lvl5pPr>
              <a:defRPr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FB730-D0A6-472E-8823-D42D72000B19}" type="datetimeFigureOut">
              <a:rPr lang="en-US"/>
              <a:pPr>
                <a:defRPr/>
              </a:pPr>
              <a:t>9/14/2020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3FF8D-FC60-45EA-8A14-38D6AE2D866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D7480-94ED-4A1D-AFC5-71A8CE201735}" type="datetimeFigureOut">
              <a:rPr lang="en-US"/>
              <a:pPr>
                <a:defRPr/>
              </a:pPr>
              <a:t>9/14/2020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DFA3F-6A58-40D9-94FB-E0A791E9BE2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33038-128A-43A5-99F8-C22FA0537EF2}" type="datetimeFigureOut">
              <a:rPr lang="en-US"/>
              <a:pPr>
                <a:defRPr/>
              </a:pPr>
              <a:t>9/14/2020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B59D5-607B-4444-A894-5AAE2FD79D7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8EEAE-E8C0-4674-9341-CE769679FCA8}" type="datetimeFigureOut">
              <a:rPr lang="en-US"/>
              <a:pPr>
                <a:defRPr/>
              </a:pPr>
              <a:t>9/14/2020</a:t>
            </a:fld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AD953-AFC7-437E-B809-B4AC074356F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9D1C1-11AE-4208-8229-11CBBF035F7D}" type="datetimeFigureOut">
              <a:rPr lang="en-US"/>
              <a:pPr>
                <a:defRPr/>
              </a:pPr>
              <a:t>9/14/2020</a:t>
            </a:fld>
            <a:endParaRPr lang="en-N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33C65-CABE-4104-9EBD-B084A11B132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66E91-6045-41B3-9498-04BBF61CDC51}" type="datetimeFigureOut">
              <a:rPr lang="en-US"/>
              <a:pPr>
                <a:defRPr/>
              </a:pPr>
              <a:t>9/14/2020</a:t>
            </a:fld>
            <a:endParaRPr lang="en-N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376F5-1D8A-4723-9C57-9A240F7125BE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26E8-93BC-418C-B17A-5DEE94FFF3DD}" type="datetimeFigureOut">
              <a:rPr lang="en-US"/>
              <a:pPr>
                <a:defRPr/>
              </a:pPr>
              <a:t>9/14/2020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6C3ED-A6D2-428B-8ECC-77A97BAB1DA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4E9D7-2207-4CFE-B044-A70EDDFAC0BA}" type="datetimeFigureOut">
              <a:rPr lang="en-US"/>
              <a:pPr>
                <a:defRPr/>
              </a:pPr>
              <a:t>9/14/2020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DC7A7-136E-4AD3-ACE8-B3821726E16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A105C0-4489-47E9-B676-573DD349EF6C}" type="datetimeFigureOut">
              <a:rPr lang="en-US"/>
              <a:pPr>
                <a:defRPr/>
              </a:pPr>
              <a:t>9/14/2020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E62E79-ADC9-4D2E-8811-C7491DEF4CD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Sunset_ChannelIsland640x48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637" y="0"/>
            <a:ext cx="91233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1"/>
          <p:cNvSpPr>
            <a:spLocks noGrp="1"/>
          </p:cNvSpPr>
          <p:nvPr>
            <p:ph type="ctrTitle"/>
          </p:nvPr>
        </p:nvSpPr>
        <p:spPr>
          <a:xfrm>
            <a:off x="457200" y="336755"/>
            <a:ext cx="7924800" cy="2667000"/>
          </a:xfrm>
          <a:ln>
            <a:solidFill>
              <a:schemeClr val="accent1"/>
            </a:solidFill>
          </a:ln>
        </p:spPr>
        <p:txBody>
          <a:bodyPr/>
          <a:lstStyle/>
          <a:p>
            <a:pPr algn="l" eaLnBrk="1" hangingPunct="1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Listening and</a:t>
            </a:r>
            <a:b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  <a:b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Technical Terms</a:t>
            </a:r>
            <a:endParaRPr lang="en-NZ" sz="3600" i="1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57600"/>
            <a:ext cx="8077200" cy="233762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solidFill>
                  <a:schemeClr val="bg1"/>
                </a:solidFill>
              </a:rPr>
              <a:t>John Morris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solidFill>
                  <a:schemeClr val="bg1"/>
                </a:solidFill>
              </a:rPr>
              <a:t>KRIS, KMITL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i="1" dirty="0">
                <a:solidFill>
                  <a:schemeClr val="bg1"/>
                </a:solidFill>
              </a:rPr>
              <a:t>previously</a:t>
            </a:r>
          </a:p>
          <a:p>
            <a:pPr algn="l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Engineering, </a:t>
            </a: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Mahasarakham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University</a:t>
            </a:r>
          </a:p>
          <a:p>
            <a:pPr algn="l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Electrical and Computer Engineering, The University of Auckland</a:t>
            </a:r>
            <a:endParaRPr lang="en-NZ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3" name="Subtitle 2"/>
          <p:cNvSpPr txBox="1">
            <a:spLocks/>
          </p:cNvSpPr>
          <p:nvPr/>
        </p:nvSpPr>
        <p:spPr bwMode="auto">
          <a:xfrm>
            <a:off x="3162557" y="6007510"/>
            <a:ext cx="594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Iolanthe II  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leaves the Hauraki Gulf under full sail –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Auckland-Tauranga Race, 2007</a:t>
            </a:r>
            <a:endParaRPr lang="en-NZ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6890F73-B410-4AAE-A363-0F6BBFA25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Roots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A45CE86-B4BF-4E7B-B50D-0F5AAE223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00911"/>
            <a:ext cx="7772400" cy="480669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Words like ‘bios’ (life) and ‘logy’ (study)</a:t>
            </a:r>
            <a:br>
              <a:rPr lang="en-US" sz="2400" dirty="0"/>
            </a:br>
            <a:r>
              <a:rPr lang="en-US" sz="2400" dirty="0"/>
              <a:t>form the basis of more complex ideas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Mostly derived from Greek and Latin</a:t>
            </a:r>
            <a:br>
              <a:rPr lang="en-US" sz="2400" dirty="0"/>
            </a:br>
            <a:r>
              <a:rPr lang="en-US" sz="2400" dirty="0"/>
              <a:t>Some from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German and Saxon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Recently a few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Asian languages – Chinese and Japanese</a:t>
            </a:r>
            <a:br>
              <a:rPr lang="en-US" sz="2000" dirty="0"/>
            </a:b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kamikaze</a:t>
            </a:r>
            <a:r>
              <a:rPr kumimoji="0" lang="ja-JP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神 風</a:t>
            </a:r>
            <a:r>
              <a:rPr kumimoji="0" lang="ja-JP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lang="en-US" sz="2000" dirty="0"/>
              <a:t>, Japanese, kami</a:t>
            </a:r>
            <a:r>
              <a:rPr kumimoji="0" lang="ja-JP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神 </a:t>
            </a:r>
            <a:r>
              <a:rPr lang="en-US" sz="2000" dirty="0"/>
              <a:t>= god, </a:t>
            </a:r>
            <a:r>
              <a:rPr lang="en-US" sz="2000" dirty="0" err="1"/>
              <a:t>kaze</a:t>
            </a:r>
            <a:r>
              <a:rPr kumimoji="0" lang="ja-JP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神 </a:t>
            </a:r>
            <a:r>
              <a:rPr lang="en-US" sz="2000" dirty="0"/>
              <a:t>= wind</a:t>
            </a:r>
            <a:br>
              <a:rPr lang="en-US" sz="2000" dirty="0"/>
            </a:br>
            <a:r>
              <a:rPr lang="en-US" sz="2000" dirty="0"/>
              <a:t>(suicide bombers from World War II)</a:t>
            </a:r>
            <a:br>
              <a:rPr lang="en-US" sz="2000" dirty="0"/>
            </a:br>
            <a:endParaRPr lang="en-US" sz="20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0686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6890F73-B410-4AAE-A363-0F6BBFA25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Roots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A45CE86-B4BF-4E7B-B50D-0F5AAE223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00911"/>
            <a:ext cx="7772400" cy="480669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Many words have prefixes which modify them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Many derived from Greek and Latin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NZ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720670D-7E82-4326-9B1D-44BE390F91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715188"/>
              </p:ext>
            </p:extLst>
          </p:nvPr>
        </p:nvGraphicFramePr>
        <p:xfrm>
          <a:off x="624348" y="2276875"/>
          <a:ext cx="7467600" cy="2654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252">
                  <a:extLst>
                    <a:ext uri="{9D8B030D-6E8A-4147-A177-3AD203B41FA5}">
                      <a16:colId xmlns:a16="http://schemas.microsoft.com/office/drawing/2014/main" val="2810193769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6483719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37168159"/>
                    </a:ext>
                  </a:extLst>
                </a:gridCol>
                <a:gridCol w="1135664">
                  <a:extLst>
                    <a:ext uri="{9D8B030D-6E8A-4147-A177-3AD203B41FA5}">
                      <a16:colId xmlns:a16="http://schemas.microsoft.com/office/drawing/2014/main" val="513054224"/>
                    </a:ext>
                  </a:extLst>
                </a:gridCol>
                <a:gridCol w="3374884">
                  <a:extLst>
                    <a:ext uri="{9D8B030D-6E8A-4147-A177-3AD203B41FA5}">
                      <a16:colId xmlns:a16="http://schemas.microsoft.com/office/drawing/2014/main" val="497540490"/>
                    </a:ext>
                  </a:extLst>
                </a:gridCol>
              </a:tblGrid>
              <a:tr h="368770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Prefixes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343071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Greek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Latin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Meaning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/>
                        <a:t>Used in ….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890974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sz="2000" b="1" dirty="0"/>
                        <a:t>bios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Symbol" panose="05050102010706020507" pitchFamily="18" charset="2"/>
                        </a:rPr>
                        <a:t>bios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life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biology, biosphere, 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269069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sz="2000" b="1" dirty="0"/>
                        <a:t>-logy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Symbol" panose="05050102010706020507" pitchFamily="18" charset="2"/>
                        </a:rPr>
                        <a:t>logia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study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zoology, morphology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821510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sz="2000" b="1" dirty="0"/>
                        <a:t>zoo-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/>
                        <a:t>ζώο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animal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zoo, zooplankton,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790270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sz="2000" b="1" dirty="0"/>
                        <a:t>morpho-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i="1" u="none" dirty="0"/>
                        <a:t>μορφή</a:t>
                      </a:r>
                      <a:r>
                        <a:rPr lang="el-GR" sz="2000" dirty="0"/>
                        <a:t>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form, shape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morphology, amorphous, metamorphosis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0409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9863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6890F73-B410-4AAE-A363-0F6BBFA25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2297"/>
            <a:ext cx="8229600" cy="1143000"/>
          </a:xfrm>
        </p:spPr>
        <p:txBody>
          <a:bodyPr/>
          <a:lstStyle/>
          <a:p>
            <a:r>
              <a:rPr lang="en-US" dirty="0"/>
              <a:t>Roots .. </a:t>
            </a:r>
            <a:r>
              <a:rPr lang="en-US" sz="3600" dirty="0"/>
              <a:t>for chemists …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A45CE86-B4BF-4E7B-B50D-0F5AAE223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00911"/>
            <a:ext cx="7772400" cy="4806698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240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720670D-7E82-4326-9B1D-44BE390F91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990290"/>
              </p:ext>
            </p:extLst>
          </p:nvPr>
        </p:nvGraphicFramePr>
        <p:xfrm>
          <a:off x="457200" y="1348369"/>
          <a:ext cx="8558981" cy="4600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582">
                  <a:extLst>
                    <a:ext uri="{9D8B030D-6E8A-4147-A177-3AD203B41FA5}">
                      <a16:colId xmlns:a16="http://schemas.microsoft.com/office/drawing/2014/main" val="281019376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6483719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37168159"/>
                    </a:ext>
                  </a:extLst>
                </a:gridCol>
                <a:gridCol w="1302403">
                  <a:extLst>
                    <a:ext uri="{9D8B030D-6E8A-4147-A177-3AD203B41FA5}">
                      <a16:colId xmlns:a16="http://schemas.microsoft.com/office/drawing/2014/main" val="513054224"/>
                    </a:ext>
                  </a:extLst>
                </a:gridCol>
                <a:gridCol w="3650596">
                  <a:extLst>
                    <a:ext uri="{9D8B030D-6E8A-4147-A177-3AD203B41FA5}">
                      <a16:colId xmlns:a16="http://schemas.microsoft.com/office/drawing/2014/main" val="497540490"/>
                    </a:ext>
                  </a:extLst>
                </a:gridCol>
              </a:tblGrid>
              <a:tr h="43666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Used in ….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890974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hydrogen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269069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ἥλιος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Helios – Greek god of the sun</a:t>
                      </a:r>
                    </a:p>
                    <a:p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heliograph, heliostat, *perihelion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417646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lithium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λίθος</a:t>
                      </a:r>
                      <a:r>
                        <a:rPr lang="el-G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lithium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lithography, </a:t>
                      </a:r>
                      <a:r>
                        <a:rPr lang="en-US" dirty="0" err="1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broncolith</a:t>
                      </a:r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gastrolith, 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0760603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beryllium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β</a:t>
                      </a:r>
                      <a:r>
                        <a:rPr lang="en-US" dirty="0" err="1"/>
                        <a:t>ήρυλλος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a-Latn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beryllus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beryl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gemstone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745952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Buraq (</a:t>
                      </a:r>
                      <a:r>
                        <a:rPr lang="en-US" dirty="0" err="1"/>
                        <a:t>ar</a:t>
                      </a:r>
                      <a:r>
                        <a:rPr lang="en-US" dirty="0"/>
                        <a:t>)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191317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carbon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carbo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4772505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nitrogen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λῐ́τρον 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nitrum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  <a:r>
                        <a:rPr lang="en-US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</a:t>
                      </a:r>
                      <a:r>
                        <a:rPr lang="en-US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Ancient chemists confused 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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106816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oxygen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err="1"/>
                        <a:t>ὀξύς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oxygenium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sharp, acid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oxy + gen = acid maker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798719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fluorine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fluo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flux, fluent, fluorspar, fluorescence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110747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0FFF25F-0FE1-4B04-A386-4BCE689A64BB}"/>
              </a:ext>
            </a:extLst>
          </p:cNvPr>
          <p:cNvSpPr txBox="1"/>
          <p:nvPr/>
        </p:nvSpPr>
        <p:spPr>
          <a:xfrm>
            <a:off x="2133600" y="6266371"/>
            <a:ext cx="3174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*peri, Greek </a:t>
            </a:r>
            <a:r>
              <a:rPr lang="el-GR" dirty="0"/>
              <a:t>περί</a:t>
            </a:r>
            <a:r>
              <a:rPr lang="en-US" dirty="0"/>
              <a:t> = near here</a:t>
            </a:r>
          </a:p>
        </p:txBody>
      </p:sp>
    </p:spTree>
    <p:extLst>
      <p:ext uri="{BB962C8B-B14F-4D97-AF65-F5344CB8AC3E}">
        <p14:creationId xmlns:p14="http://schemas.microsoft.com/office/powerpoint/2010/main" val="2931160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6890F73-B410-4AAE-A363-0F6BBFA25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2297"/>
            <a:ext cx="8229600" cy="1143000"/>
          </a:xfrm>
        </p:spPr>
        <p:txBody>
          <a:bodyPr/>
          <a:lstStyle/>
          <a:p>
            <a:r>
              <a:rPr lang="en-US" dirty="0"/>
              <a:t>Roots .. </a:t>
            </a:r>
            <a:r>
              <a:rPr lang="en-US" sz="3600" dirty="0"/>
              <a:t>for chemists …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A45CE86-B4BF-4E7B-B50D-0F5AAE223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00911"/>
            <a:ext cx="7772400" cy="4806698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240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720670D-7E82-4326-9B1D-44BE390F91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065706"/>
              </p:ext>
            </p:extLst>
          </p:nvPr>
        </p:nvGraphicFramePr>
        <p:xfrm>
          <a:off x="381000" y="1237319"/>
          <a:ext cx="8635181" cy="4974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81019376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6483719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37168159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513054224"/>
                    </a:ext>
                  </a:extLst>
                </a:gridCol>
                <a:gridCol w="3301181">
                  <a:extLst>
                    <a:ext uri="{9D8B030D-6E8A-4147-A177-3AD203B41FA5}">
                      <a16:colId xmlns:a16="http://schemas.microsoft.com/office/drawing/2014/main" val="497540490"/>
                    </a:ext>
                  </a:extLst>
                </a:gridCol>
              </a:tblGrid>
              <a:tr h="43666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Used in ….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890974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νέον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neo- prefix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269069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suwwad</a:t>
                      </a:r>
                      <a:b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soda 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soda ash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417646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νίτρον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natrium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380536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magnesium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Μαγνησία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city in Greece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0760603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aluminium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745952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silicon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191317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phosphorus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φῶς + -φόρο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light bearer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phospor</a:t>
                      </a:r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dirty="0" err="1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phorosecence</a:t>
                      </a:r>
                      <a:endParaRPr lang="en-US" dirty="0"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4772505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sulphur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sulpur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burn</a:t>
                      </a:r>
                      <a:endParaRPr lang="en-US" baseline="-25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106816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chlorine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χλωρός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798719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ἀργόν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inactive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1107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16101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6890F73-B410-4AAE-A363-0F6BBFA25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2297"/>
            <a:ext cx="8229600" cy="1143000"/>
          </a:xfrm>
        </p:spPr>
        <p:txBody>
          <a:bodyPr/>
          <a:lstStyle/>
          <a:p>
            <a:r>
              <a:rPr lang="en-US" dirty="0"/>
              <a:t>Roots .. </a:t>
            </a:r>
            <a:r>
              <a:rPr lang="en-US" sz="3600" dirty="0"/>
              <a:t>for chemists …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A45CE86-B4BF-4E7B-B50D-0F5AAE223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00911"/>
            <a:ext cx="7772400" cy="4806698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240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720670D-7E82-4326-9B1D-44BE390F91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862920"/>
              </p:ext>
            </p:extLst>
          </p:nvPr>
        </p:nvGraphicFramePr>
        <p:xfrm>
          <a:off x="76200" y="1162838"/>
          <a:ext cx="8991600" cy="5073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1190">
                  <a:extLst>
                    <a:ext uri="{9D8B030D-6E8A-4147-A177-3AD203B41FA5}">
                      <a16:colId xmlns:a16="http://schemas.microsoft.com/office/drawing/2014/main" val="2810193769"/>
                    </a:ext>
                  </a:extLst>
                </a:gridCol>
                <a:gridCol w="1192781">
                  <a:extLst>
                    <a:ext uri="{9D8B030D-6E8A-4147-A177-3AD203B41FA5}">
                      <a16:colId xmlns:a16="http://schemas.microsoft.com/office/drawing/2014/main" val="2064837192"/>
                    </a:ext>
                  </a:extLst>
                </a:gridCol>
                <a:gridCol w="1126029">
                  <a:extLst>
                    <a:ext uri="{9D8B030D-6E8A-4147-A177-3AD203B41FA5}">
                      <a16:colId xmlns:a16="http://schemas.microsoft.com/office/drawing/2014/main" val="137168159"/>
                    </a:ext>
                  </a:extLst>
                </a:gridCol>
                <a:gridCol w="1498088">
                  <a:extLst>
                    <a:ext uri="{9D8B030D-6E8A-4147-A177-3AD203B41FA5}">
                      <a16:colId xmlns:a16="http://schemas.microsoft.com/office/drawing/2014/main" val="513054224"/>
                    </a:ext>
                  </a:extLst>
                </a:gridCol>
                <a:gridCol w="3683512">
                  <a:extLst>
                    <a:ext uri="{9D8B030D-6E8A-4147-A177-3AD203B41FA5}">
                      <a16:colId xmlns:a16="http://schemas.microsoft.com/office/drawing/2014/main" val="497540490"/>
                    </a:ext>
                  </a:extLst>
                </a:gridCol>
              </a:tblGrid>
              <a:tr h="43666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Used in ….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890974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titanium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Τιτάν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Greek gods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titanic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269069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chromium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χρῶμα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colour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chroma, polychromatic, achromat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4176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iron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err="1"/>
                        <a:t>Isern</a:t>
                      </a:r>
                      <a:r>
                        <a:rPr lang="en-US" dirty="0"/>
                        <a:t> (Saxon)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strong metal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380536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ferrum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0760603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nickel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American 5c coin (slang)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745952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copper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Κύπριος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Cyprus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Synonym for ‘red’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191317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gallium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gallia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b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gallius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France,</a:t>
                      </a:r>
                      <a:b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4772505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arsenic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ἀρσενικόν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burn</a:t>
                      </a:r>
                      <a:endParaRPr lang="en-US" baseline="-25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106816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selenium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σελήνη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Moon goddess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Refers to moon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798719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bromine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βρόμος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1107471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krypton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κρυπτός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hidden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cryptography, encrypt, cryptic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78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2045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6890F73-B410-4AAE-A363-0F6BBFA25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2297"/>
            <a:ext cx="8229600" cy="1143000"/>
          </a:xfrm>
        </p:spPr>
        <p:txBody>
          <a:bodyPr/>
          <a:lstStyle/>
          <a:p>
            <a:r>
              <a:rPr lang="en-US" dirty="0"/>
              <a:t>Roots .. </a:t>
            </a:r>
            <a:r>
              <a:rPr lang="en-US" sz="3600" dirty="0"/>
              <a:t>for chemists …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A45CE86-B4BF-4E7B-B50D-0F5AAE223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00911"/>
            <a:ext cx="7772400" cy="4806698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240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720670D-7E82-4326-9B1D-44BE390F91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720730"/>
              </p:ext>
            </p:extLst>
          </p:nvPr>
        </p:nvGraphicFramePr>
        <p:xfrm>
          <a:off x="76200" y="1162838"/>
          <a:ext cx="8991600" cy="4707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810193769"/>
                    </a:ext>
                  </a:extLst>
                </a:gridCol>
                <a:gridCol w="1159971">
                  <a:extLst>
                    <a:ext uri="{9D8B030D-6E8A-4147-A177-3AD203B41FA5}">
                      <a16:colId xmlns:a16="http://schemas.microsoft.com/office/drawing/2014/main" val="2064837192"/>
                    </a:ext>
                  </a:extLst>
                </a:gridCol>
                <a:gridCol w="1354629">
                  <a:extLst>
                    <a:ext uri="{9D8B030D-6E8A-4147-A177-3AD203B41FA5}">
                      <a16:colId xmlns:a16="http://schemas.microsoft.com/office/drawing/2014/main" val="13716815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513054224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497540490"/>
                    </a:ext>
                  </a:extLst>
                </a:gridCol>
              </a:tblGrid>
              <a:tr h="43666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Used in ….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890974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technetium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τεχνητός 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artificial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technology, technocrat,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269069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silver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err="1"/>
                        <a:t>Seolfor</a:t>
                      </a:r>
                      <a:r>
                        <a:rPr lang="en-US" dirty="0"/>
                        <a:t> (Saxon)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417646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argentum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0760603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deep blue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colour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(between violet and blue)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745952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xenon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ξένος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xenophobia, xenolith, xenogamy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191317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βαρύς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barycentre</a:t>
                      </a:r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barysphere, baryon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4772505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tungsten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Tung </a:t>
                      </a:r>
                      <a:r>
                        <a:rPr lang="en-US" dirty="0" err="1"/>
                        <a:t>sten</a:t>
                      </a:r>
                      <a:r>
                        <a:rPr lang="en-US" dirty="0"/>
                        <a:t> (</a:t>
                      </a:r>
                      <a:r>
                        <a:rPr lang="en-US" sz="1600" dirty="0" err="1"/>
                        <a:t>Swed</a:t>
                      </a:r>
                      <a:r>
                        <a:rPr lang="en-US" sz="1600" dirty="0"/>
                        <a:t>, Danish</a:t>
                      </a:r>
                      <a:r>
                        <a:rPr lang="en-US" dirty="0"/>
                        <a:t>)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Heavy stone</a:t>
                      </a:r>
                      <a:endParaRPr lang="en-US" baseline="-25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106816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Wolfram (Germ)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Wolf+raven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Animals following Nordic gods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798719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Anglo-saxon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Yellow-bright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1107471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aurum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78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53486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6890F73-B410-4AAE-A363-0F6BBFA25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2297"/>
            <a:ext cx="8229600" cy="1143000"/>
          </a:xfrm>
        </p:spPr>
        <p:txBody>
          <a:bodyPr/>
          <a:lstStyle/>
          <a:p>
            <a:r>
              <a:rPr lang="en-US" dirty="0"/>
              <a:t>Roots .. </a:t>
            </a:r>
            <a:r>
              <a:rPr lang="en-US" sz="3600" dirty="0"/>
              <a:t>for chemists …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A45CE86-B4BF-4E7B-B50D-0F5AAE223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00911"/>
            <a:ext cx="7772400" cy="4806698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240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720670D-7E82-4326-9B1D-44BE390F91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636746"/>
              </p:ext>
            </p:extLst>
          </p:nvPr>
        </p:nvGraphicFramePr>
        <p:xfrm>
          <a:off x="76200" y="1162838"/>
          <a:ext cx="8991600" cy="1824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810193769"/>
                    </a:ext>
                  </a:extLst>
                </a:gridCol>
                <a:gridCol w="1159971">
                  <a:extLst>
                    <a:ext uri="{9D8B030D-6E8A-4147-A177-3AD203B41FA5}">
                      <a16:colId xmlns:a16="http://schemas.microsoft.com/office/drawing/2014/main" val="2064837192"/>
                    </a:ext>
                  </a:extLst>
                </a:gridCol>
                <a:gridCol w="1354629">
                  <a:extLst>
                    <a:ext uri="{9D8B030D-6E8A-4147-A177-3AD203B41FA5}">
                      <a16:colId xmlns:a16="http://schemas.microsoft.com/office/drawing/2014/main" val="13716815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513054224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497540490"/>
                    </a:ext>
                  </a:extLst>
                </a:gridCol>
              </a:tblGrid>
              <a:tr h="43666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Used in ….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890974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mercury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mercurus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fast moving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mercuric, *mm Hg (pressure),  mercury (temp)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269069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Hg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l-GR" dirty="0"/>
                        <a:t>ὕδωρ </a:t>
                      </a:r>
                      <a:r>
                        <a:rPr lang="en-US" dirty="0"/>
                        <a:t>and </a:t>
                      </a:r>
                      <a:r>
                        <a:rPr lang="el-GR" dirty="0"/>
                        <a:t>ἀργυρός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 silver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417646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plumbum</a:t>
                      </a:r>
                      <a:endParaRPr lang="en-US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plumb, plumbing,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74595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A5E0810-B59E-4747-9F32-B2DD162F119D}"/>
              </a:ext>
            </a:extLst>
          </p:cNvPr>
          <p:cNvSpPr txBox="1"/>
          <p:nvPr/>
        </p:nvSpPr>
        <p:spPr>
          <a:xfrm>
            <a:off x="575187" y="6172200"/>
            <a:ext cx="7445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*Do not use .. Write the SI unit, Pascal (Pa), in your thesis and papers!</a:t>
            </a:r>
          </a:p>
        </p:txBody>
      </p:sp>
    </p:spTree>
    <p:extLst>
      <p:ext uri="{BB962C8B-B14F-4D97-AF65-F5344CB8AC3E}">
        <p14:creationId xmlns:p14="http://schemas.microsoft.com/office/powerpoint/2010/main" val="35719405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6890F73-B410-4AAE-A363-0F6BBFA25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Roots in biological names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A45CE86-B4BF-4E7B-B50D-0F5AAE223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00911"/>
            <a:ext cx="7772400" cy="480669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Biologists often name species after combinations of Latin (sometimes Greek) words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NZ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720670D-7E82-4326-9B1D-44BE390F91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781035"/>
              </p:ext>
            </p:extLst>
          </p:nvPr>
        </p:nvGraphicFramePr>
        <p:xfrm>
          <a:off x="457200" y="1997791"/>
          <a:ext cx="8458201" cy="437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6483719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513054224"/>
                    </a:ext>
                  </a:extLst>
                </a:gridCol>
                <a:gridCol w="1388534">
                  <a:extLst>
                    <a:ext uri="{9D8B030D-6E8A-4147-A177-3AD203B41FA5}">
                      <a16:colId xmlns:a16="http://schemas.microsoft.com/office/drawing/2014/main" val="2354749320"/>
                    </a:ext>
                  </a:extLst>
                </a:gridCol>
                <a:gridCol w="2400081">
                  <a:extLst>
                    <a:ext uri="{9D8B030D-6E8A-4147-A177-3AD203B41FA5}">
                      <a16:colId xmlns:a16="http://schemas.microsoft.com/office/drawing/2014/main" val="497540490"/>
                    </a:ext>
                  </a:extLst>
                </a:gridCol>
                <a:gridCol w="2612186">
                  <a:extLst>
                    <a:ext uri="{9D8B030D-6E8A-4147-A177-3AD203B41FA5}">
                      <a16:colId xmlns:a16="http://schemas.microsoft.com/office/drawing/2014/main" val="133266795"/>
                    </a:ext>
                  </a:extLst>
                </a:gridCol>
              </a:tblGrid>
              <a:tr h="3738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Used in ….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890974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/>
                        <a:t>Canis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dirty="0"/>
                        <a:t>dog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Domestic dog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Canis lupus </a:t>
                      </a:r>
                      <a:r>
                        <a:rPr lang="en-US" dirty="0" err="1"/>
                        <a:t>familiaris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lupus = wolf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269069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/>
                        <a:t>Wolf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/>
                        <a:t>Canis lupus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821510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Coyote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Canis latrans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latrans = bark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0409856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Jackal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Canis aureus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aureus = gold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663720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/>
                        <a:t>Felis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Felis </a:t>
                      </a:r>
                      <a:r>
                        <a:rPr lang="en-US" dirty="0" err="1"/>
                        <a:t>catus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0760603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/>
                        <a:t>Lynx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lynx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Bobcat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Lynx rufus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rufus = 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745952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/>
                        <a:t>Panther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dirty="0"/>
                        <a:t>Large cats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Leopard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Panthera pardus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pardus = leopard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191317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Jaguar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Panthera onca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onca = jaguar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982045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Panthera </a:t>
                      </a:r>
                      <a:r>
                        <a:rPr lang="en-US" dirty="0" err="1"/>
                        <a:t>tigris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tigris</a:t>
                      </a:r>
                      <a:r>
                        <a:rPr lang="en-US" dirty="0"/>
                        <a:t> = tiger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550433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Panthera </a:t>
                      </a:r>
                      <a:r>
                        <a:rPr lang="en-US" dirty="0" err="1"/>
                        <a:t>leo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leo</a:t>
                      </a:r>
                      <a:r>
                        <a:rPr lang="en-US" dirty="0"/>
                        <a:t> = 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33463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EDB02D3-F906-443E-91CB-013D1FA07D72}"/>
              </a:ext>
            </a:extLst>
          </p:cNvPr>
          <p:cNvSpPr txBox="1"/>
          <p:nvPr/>
        </p:nvSpPr>
        <p:spPr>
          <a:xfrm>
            <a:off x="3048000" y="3276600"/>
            <a:ext cx="6858000" cy="2554545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Terms referring to animal groups appear in technical and common speech</a:t>
            </a:r>
          </a:p>
          <a:p>
            <a:r>
              <a:rPr lang="en-US" sz="2000" b="1" dirty="0"/>
              <a:t>Derived from the Latin terms</a:t>
            </a:r>
          </a:p>
          <a:p>
            <a:r>
              <a:rPr lang="en-US" sz="2000" b="1" dirty="0"/>
              <a:t>Canines - dogs, wolves, 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/>
              <a:t>Felines – cats, tigers, lions, 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(technical use only)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Canids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Felids</a:t>
            </a:r>
          </a:p>
        </p:txBody>
      </p:sp>
    </p:spTree>
    <p:extLst>
      <p:ext uri="{BB962C8B-B14F-4D97-AF65-F5344CB8AC3E}">
        <p14:creationId xmlns:p14="http://schemas.microsoft.com/office/powerpoint/2010/main" val="761389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6890F73-B410-4AAE-A363-0F6BBFA25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Roots in biological names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A45CE86-B4BF-4E7B-B50D-0F5AAE223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00911"/>
            <a:ext cx="7772400" cy="480669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Marine animals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NZ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720670D-7E82-4326-9B1D-44BE390F91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022240"/>
              </p:ext>
            </p:extLst>
          </p:nvPr>
        </p:nvGraphicFramePr>
        <p:xfrm>
          <a:off x="457200" y="1997791"/>
          <a:ext cx="8458201" cy="437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6483719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513054224"/>
                    </a:ext>
                  </a:extLst>
                </a:gridCol>
                <a:gridCol w="1388534">
                  <a:extLst>
                    <a:ext uri="{9D8B030D-6E8A-4147-A177-3AD203B41FA5}">
                      <a16:colId xmlns:a16="http://schemas.microsoft.com/office/drawing/2014/main" val="2354749320"/>
                    </a:ext>
                  </a:extLst>
                </a:gridCol>
                <a:gridCol w="2400081">
                  <a:extLst>
                    <a:ext uri="{9D8B030D-6E8A-4147-A177-3AD203B41FA5}">
                      <a16:colId xmlns:a16="http://schemas.microsoft.com/office/drawing/2014/main" val="497540490"/>
                    </a:ext>
                  </a:extLst>
                </a:gridCol>
                <a:gridCol w="2612186">
                  <a:extLst>
                    <a:ext uri="{9D8B030D-6E8A-4147-A177-3AD203B41FA5}">
                      <a16:colId xmlns:a16="http://schemas.microsoft.com/office/drawing/2014/main" val="133266795"/>
                    </a:ext>
                  </a:extLst>
                </a:gridCol>
              </a:tblGrid>
              <a:tr h="3738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Used in ….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890974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/>
                        <a:t>Cetacea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dirty="0"/>
                        <a:t>whale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Domestic dog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Canis lupus </a:t>
                      </a:r>
                      <a:r>
                        <a:rPr lang="en-US" dirty="0" err="1"/>
                        <a:t>familiaris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lupus = wolf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269069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/>
                        <a:t>Wolf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/>
                        <a:t>Canis lupus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821510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Coyote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Canis latrans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latrans = bark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0409856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Jackal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Canis aureus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aureus = gold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663720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/>
                        <a:t>Felis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Felis </a:t>
                      </a:r>
                      <a:r>
                        <a:rPr lang="en-US" dirty="0" err="1"/>
                        <a:t>catus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0760603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/>
                        <a:t>Lynx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lynx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Bobcat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Lynx rufus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rufus = 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745952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/>
                        <a:t>Panther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dirty="0"/>
                        <a:t>Large cats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Leopard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Panthera pardus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pardus = leopard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191317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Jaguar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Panthera onca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onca = jaguar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982045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Panthera </a:t>
                      </a:r>
                      <a:r>
                        <a:rPr lang="en-US" dirty="0" err="1"/>
                        <a:t>tigris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tigris</a:t>
                      </a:r>
                      <a:r>
                        <a:rPr lang="en-US" dirty="0"/>
                        <a:t> = tiger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550433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Panthera </a:t>
                      </a:r>
                      <a:r>
                        <a:rPr lang="en-US" dirty="0" err="1"/>
                        <a:t>leo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leo</a:t>
                      </a:r>
                      <a:r>
                        <a:rPr lang="en-US" dirty="0"/>
                        <a:t> = 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33463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EDB02D3-F906-443E-91CB-013D1FA07D72}"/>
              </a:ext>
            </a:extLst>
          </p:cNvPr>
          <p:cNvSpPr txBox="1"/>
          <p:nvPr/>
        </p:nvSpPr>
        <p:spPr>
          <a:xfrm>
            <a:off x="3048000" y="3276600"/>
            <a:ext cx="6858000" cy="2554545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Terms referring to animal groups appear in technical and common speech</a:t>
            </a:r>
          </a:p>
          <a:p>
            <a:r>
              <a:rPr lang="en-US" sz="2000" b="1" dirty="0"/>
              <a:t>Derived from the Latin terms</a:t>
            </a:r>
          </a:p>
          <a:p>
            <a:r>
              <a:rPr lang="en-US" sz="2000" b="1" dirty="0"/>
              <a:t>Canines - dogs, wolves, 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/>
              <a:t>Felines – cats, tigers, lions, 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(technical use only)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Canids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Felids</a:t>
            </a:r>
          </a:p>
        </p:txBody>
      </p:sp>
    </p:spTree>
    <p:extLst>
      <p:ext uri="{BB962C8B-B14F-4D97-AF65-F5344CB8AC3E}">
        <p14:creationId xmlns:p14="http://schemas.microsoft.com/office/powerpoint/2010/main" val="1551409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75369-5B8A-4156-9533-CFDF7CD95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Zoological classes</a:t>
            </a:r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A756A79A-10F7-4367-A8B5-C43AAACDF6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5400"/>
            <a:ext cx="9472992" cy="4876800"/>
          </a:xfr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5BE13969-37FA-428C-B25F-BDCFC6663836}"/>
              </a:ext>
            </a:extLst>
          </p:cNvPr>
          <p:cNvGrpSpPr/>
          <p:nvPr/>
        </p:nvGrpSpPr>
        <p:grpSpPr>
          <a:xfrm>
            <a:off x="762000" y="1120914"/>
            <a:ext cx="8317896" cy="707886"/>
            <a:chOff x="762000" y="1120914"/>
            <a:chExt cx="8317896" cy="707886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A5EA9B1A-7F4D-4381-877F-650CEE8A5ECB}"/>
                </a:ext>
              </a:extLst>
            </p:cNvPr>
            <p:cNvSpPr/>
            <p:nvPr/>
          </p:nvSpPr>
          <p:spPr>
            <a:xfrm>
              <a:off x="762000" y="1295400"/>
              <a:ext cx="3200400" cy="533400"/>
            </a:xfrm>
            <a:prstGeom prst="roundRect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4C230EC-4161-4DC4-8928-0AF31C28CC31}"/>
                </a:ext>
              </a:extLst>
            </p:cNvPr>
            <p:cNvSpPr txBox="1"/>
            <p:nvPr/>
          </p:nvSpPr>
          <p:spPr>
            <a:xfrm>
              <a:off x="4135914" y="1120914"/>
              <a:ext cx="4943982" cy="707886"/>
            </a:xfrm>
            <a:prstGeom prst="rect">
              <a:avLst/>
            </a:prstGeom>
            <a:solidFill>
              <a:srgbClr val="FFFF00"/>
            </a:solidFill>
            <a:ln w="5715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Ferae - wild</a:t>
              </a:r>
            </a:p>
            <a:p>
              <a:r>
                <a:rPr lang="en-US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Carnivores – </a:t>
              </a:r>
              <a:r>
                <a:rPr lang="en-US" sz="2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carni</a:t>
              </a:r>
              <a:r>
                <a:rPr lang="en-US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 (meat) + </a:t>
              </a:r>
              <a:r>
                <a:rPr lang="en-US" sz="2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vorare</a:t>
              </a:r>
              <a:r>
                <a:rPr lang="en-US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 (eat)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99972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Fables</a:t>
            </a:r>
            <a:endParaRPr lang="en-NZ" dirty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910" y="1371601"/>
            <a:ext cx="8229600" cy="13716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Hint for possible exam question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Why did </a:t>
            </a:r>
            <a:r>
              <a:rPr lang="en-US" sz="2400" dirty="0" err="1"/>
              <a:t>Aj</a:t>
            </a:r>
            <a:r>
              <a:rPr lang="en-US" sz="2400" dirty="0"/>
              <a:t> John spend several lectures talking about children’s stories to a class of engineers?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(At least) Two possible answers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NZ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FCDC82A-BC37-4C3A-BF8D-8439E2B29A3B}"/>
              </a:ext>
            </a:extLst>
          </p:cNvPr>
          <p:cNvSpPr txBox="1">
            <a:spLocks/>
          </p:cNvSpPr>
          <p:nvPr/>
        </p:nvSpPr>
        <p:spPr bwMode="auto">
          <a:xfrm>
            <a:off x="533400" y="4114800"/>
            <a:ext cx="8229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/>
              <a:t>Language and culture cannot be completely separated:</a:t>
            </a:r>
            <a:br>
              <a:rPr lang="en-US" sz="2400" dirty="0"/>
            </a:br>
            <a:r>
              <a:rPr lang="en-US" sz="2400" dirty="0"/>
              <a:t>language fluency implies understanding of parts of the culture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/>
              <a:t>Native speakers will often use references from fables when speaking: you need to understand the reference to understand what they are trying to tell you!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/>
              <a:t>…..</a:t>
            </a:r>
          </a:p>
          <a:p>
            <a:pPr marL="91440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98197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75369-5B8A-4156-9533-CFDF7CD95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Zoological classes</a:t>
            </a:r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A756A79A-10F7-4367-A8B5-C43AAACDF6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5400"/>
            <a:ext cx="9472992" cy="4876800"/>
          </a:xfr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8F4864B9-7CC3-4C28-80BC-C535FE13574B}"/>
              </a:ext>
            </a:extLst>
          </p:cNvPr>
          <p:cNvGrpSpPr/>
          <p:nvPr/>
        </p:nvGrpSpPr>
        <p:grpSpPr>
          <a:xfrm>
            <a:off x="762000" y="1825335"/>
            <a:ext cx="8736706" cy="1639783"/>
            <a:chOff x="757084" y="1828800"/>
            <a:chExt cx="8736706" cy="163978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45D50EC-B97C-4840-8749-592DD688E736}"/>
                </a:ext>
              </a:extLst>
            </p:cNvPr>
            <p:cNvSpPr txBox="1"/>
            <p:nvPr/>
          </p:nvSpPr>
          <p:spPr>
            <a:xfrm>
              <a:off x="4113791" y="1837367"/>
              <a:ext cx="5379999" cy="1631216"/>
            </a:xfrm>
            <a:prstGeom prst="rect">
              <a:avLst/>
            </a:prstGeom>
            <a:solidFill>
              <a:srgbClr val="FFFF00"/>
            </a:solidFill>
            <a:ln w="5715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Perissodactyla</a:t>
              </a:r>
              <a:r>
                <a:rPr lang="en-US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 – odd toed ungulates</a:t>
              </a:r>
            </a:p>
            <a:p>
              <a:r>
                <a:rPr lang="en-US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	</a:t>
              </a:r>
              <a:r>
                <a:rPr lang="en-US" sz="2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perissos</a:t>
              </a:r>
              <a:r>
                <a:rPr lang="en-US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 (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Gr</a:t>
              </a:r>
              <a:r>
                <a:rPr lang="en-US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, strange, odd number)</a:t>
              </a:r>
            </a:p>
            <a:p>
              <a:r>
                <a:rPr lang="en-US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	</a:t>
              </a:r>
              <a:r>
                <a:rPr lang="en-US" sz="2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dactyla</a:t>
              </a:r>
              <a:r>
                <a:rPr lang="en-US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 (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Gr</a:t>
              </a:r>
              <a:r>
                <a:rPr lang="en-US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, finger or toe)</a:t>
              </a:r>
            </a:p>
            <a:p>
              <a:r>
                <a:rPr lang="en-US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	ungulates (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, ungula – hoof)</a:t>
              </a:r>
            </a:p>
            <a:p>
              <a:r>
                <a:rPr lang="en-US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Herbivores – </a:t>
              </a:r>
              <a:r>
                <a:rPr lang="en-US" sz="2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herbi</a:t>
              </a:r>
              <a:r>
                <a:rPr lang="en-US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 (plant) + </a:t>
              </a:r>
              <a:r>
                <a:rPr lang="en-US" sz="2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vorare</a:t>
              </a:r>
              <a:r>
                <a:rPr lang="en-US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 (eat)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D0F98B2B-E8C2-4A03-94D4-B7DF047EE994}"/>
                </a:ext>
              </a:extLst>
            </p:cNvPr>
            <p:cNvSpPr/>
            <p:nvPr/>
          </p:nvSpPr>
          <p:spPr>
            <a:xfrm>
              <a:off x="757084" y="1828800"/>
              <a:ext cx="3200400" cy="533400"/>
            </a:xfrm>
            <a:prstGeom prst="roundRect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45991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75369-5B8A-4156-9533-CFDF7CD95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Zoological classes</a:t>
            </a:r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A756A79A-10F7-4367-A8B5-C43AAACDF6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5400"/>
            <a:ext cx="9472992" cy="4876800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76E1E5C-E63C-4686-8EFD-3F2F80536592}"/>
              </a:ext>
            </a:extLst>
          </p:cNvPr>
          <p:cNvSpPr txBox="1"/>
          <p:nvPr/>
        </p:nvSpPr>
        <p:spPr>
          <a:xfrm>
            <a:off x="4343400" y="2135058"/>
            <a:ext cx="5896166" cy="1323439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Ruminants – cud chewing mammals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ruminans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, cud chewing)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rumen (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, first stomach)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Herbivores –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herbi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(plant) +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vorare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(eat)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995BB39A-6194-427A-A12B-5F12EE46FE3A}"/>
              </a:ext>
            </a:extLst>
          </p:cNvPr>
          <p:cNvSpPr/>
          <p:nvPr/>
        </p:nvSpPr>
        <p:spPr>
          <a:xfrm>
            <a:off x="3810000" y="3581400"/>
            <a:ext cx="3200400" cy="53340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616BA7-6298-4F57-8C86-CFDD43B51BB2}"/>
              </a:ext>
            </a:extLst>
          </p:cNvPr>
          <p:cNvSpPr txBox="1"/>
          <p:nvPr/>
        </p:nvSpPr>
        <p:spPr>
          <a:xfrm>
            <a:off x="3960113" y="4910212"/>
            <a:ext cx="5163593" cy="1015663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Ruminate – think over, ponder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ruminants chew their food slowly</a:t>
            </a:r>
          </a:p>
        </p:txBody>
      </p:sp>
    </p:spTree>
    <p:extLst>
      <p:ext uri="{BB962C8B-B14F-4D97-AF65-F5344CB8AC3E}">
        <p14:creationId xmlns:p14="http://schemas.microsoft.com/office/powerpoint/2010/main" val="21535488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75369-5B8A-4156-9533-CFDF7CD95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Zoological classes</a:t>
            </a:r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A756A79A-10F7-4367-A8B5-C43AAACDF6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04" y="1219200"/>
            <a:ext cx="9472992" cy="4876800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76E1E5C-E63C-4686-8EFD-3F2F80536592}"/>
              </a:ext>
            </a:extLst>
          </p:cNvPr>
          <p:cNvSpPr txBox="1"/>
          <p:nvPr/>
        </p:nvSpPr>
        <p:spPr>
          <a:xfrm>
            <a:off x="4648200" y="2811046"/>
            <a:ext cx="5355953" cy="1015663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Hippopotamuses – cud chewing mammals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hippo (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2000" dirty="0"/>
              <a:t>ἵππος</a:t>
            </a:r>
            <a:r>
              <a:rPr lang="en-US" sz="2000" dirty="0"/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horse)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potamus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2000" dirty="0"/>
              <a:t>ποταμός</a:t>
            </a:r>
            <a:r>
              <a:rPr lang="en-US" sz="2000" dirty="0"/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river)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995BB39A-6194-427A-A12B-5F12EE46FE3A}"/>
              </a:ext>
            </a:extLst>
          </p:cNvPr>
          <p:cNvSpPr/>
          <p:nvPr/>
        </p:nvSpPr>
        <p:spPr>
          <a:xfrm>
            <a:off x="4343400" y="4114800"/>
            <a:ext cx="3200400" cy="53340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3734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75369-5B8A-4156-9533-CFDF7CD95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Zoological classes</a:t>
            </a:r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A756A79A-10F7-4367-A8B5-C43AAACDF6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04" y="1219200"/>
            <a:ext cx="9472992" cy="4876800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76E1E5C-E63C-4686-8EFD-3F2F80536592}"/>
              </a:ext>
            </a:extLst>
          </p:cNvPr>
          <p:cNvSpPr txBox="1"/>
          <p:nvPr/>
        </p:nvSpPr>
        <p:spPr>
          <a:xfrm>
            <a:off x="-326753" y="4114381"/>
            <a:ext cx="4659802" cy="1015663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Cetacea – whales and dolphins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ketos (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2000" dirty="0"/>
              <a:t>κῆτος</a:t>
            </a:r>
            <a:r>
              <a:rPr lang="en-US" sz="2000" dirty="0"/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sea monster)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cetus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cetus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= dolphin)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995BB39A-6194-427A-A12B-5F12EE46FE3A}"/>
              </a:ext>
            </a:extLst>
          </p:cNvPr>
          <p:cNvSpPr/>
          <p:nvPr/>
        </p:nvSpPr>
        <p:spPr>
          <a:xfrm>
            <a:off x="4419600" y="5151854"/>
            <a:ext cx="5105400" cy="867945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1949D48-B61E-480D-9A3F-E0BFD1A373E5}"/>
              </a:ext>
            </a:extLst>
          </p:cNvPr>
          <p:cNvSpPr/>
          <p:nvPr/>
        </p:nvSpPr>
        <p:spPr>
          <a:xfrm>
            <a:off x="4953000" y="5350292"/>
            <a:ext cx="2895600" cy="517108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4443D3-52F1-4FDC-940E-C2F0C69AEAF1}"/>
              </a:ext>
            </a:extLst>
          </p:cNvPr>
          <p:cNvSpPr txBox="1"/>
          <p:nvPr/>
        </p:nvSpPr>
        <p:spPr>
          <a:xfrm>
            <a:off x="-326753" y="5405103"/>
            <a:ext cx="3974165" cy="1015663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Odontoceti – toothed whales 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odont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2000" dirty="0"/>
              <a:t>ὀδούς</a:t>
            </a:r>
            <a:r>
              <a:rPr lang="en-US" sz="2000" dirty="0"/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tooth)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ceti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cetus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= dolphin)</a:t>
            </a:r>
          </a:p>
        </p:txBody>
      </p:sp>
    </p:spTree>
    <p:extLst>
      <p:ext uri="{BB962C8B-B14F-4D97-AF65-F5344CB8AC3E}">
        <p14:creationId xmlns:p14="http://schemas.microsoft.com/office/powerpoint/2010/main" val="17784884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75369-5B8A-4156-9533-CFDF7CD95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Zoological classes</a:t>
            </a:r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A756A79A-10F7-4367-A8B5-C43AAACDF6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04" y="1167580"/>
            <a:ext cx="9472992" cy="4876800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76E1E5C-E63C-4686-8EFD-3F2F80536592}"/>
              </a:ext>
            </a:extLst>
          </p:cNvPr>
          <p:cNvSpPr txBox="1"/>
          <p:nvPr/>
        </p:nvSpPr>
        <p:spPr>
          <a:xfrm>
            <a:off x="4572000" y="2612908"/>
            <a:ext cx="3206327" cy="707886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Suina – pigs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sus (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, sus = pig)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995BB39A-6194-427A-A12B-5F12EE46FE3A}"/>
              </a:ext>
            </a:extLst>
          </p:cNvPr>
          <p:cNvSpPr/>
          <p:nvPr/>
        </p:nvSpPr>
        <p:spPr>
          <a:xfrm>
            <a:off x="1094712" y="2310580"/>
            <a:ext cx="7832784" cy="3733799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1949D48-B61E-480D-9A3F-E0BFD1A373E5}"/>
              </a:ext>
            </a:extLst>
          </p:cNvPr>
          <p:cNvSpPr/>
          <p:nvPr/>
        </p:nvSpPr>
        <p:spPr>
          <a:xfrm>
            <a:off x="1099628" y="3918925"/>
            <a:ext cx="1033972" cy="500675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4443D3-52F1-4FDC-940E-C2F0C69AEAF1}"/>
              </a:ext>
            </a:extLst>
          </p:cNvPr>
          <p:cNvSpPr txBox="1"/>
          <p:nvPr/>
        </p:nvSpPr>
        <p:spPr>
          <a:xfrm>
            <a:off x="216504" y="4611979"/>
            <a:ext cx="5004447" cy="1015663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Artiodactyla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– even toed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artio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2000" dirty="0"/>
              <a:t>ἄρτιος</a:t>
            </a:r>
            <a:r>
              <a:rPr lang="en-US" sz="2000" dirty="0"/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even)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dactyla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2000" dirty="0"/>
              <a:t>δάκτυλος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finger, toe)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E52D505-D4CD-4579-AB5D-67C28443B134}"/>
              </a:ext>
            </a:extLst>
          </p:cNvPr>
          <p:cNvSpPr/>
          <p:nvPr/>
        </p:nvSpPr>
        <p:spPr>
          <a:xfrm>
            <a:off x="2879692" y="2906202"/>
            <a:ext cx="1692308" cy="500675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0088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6890F73-B410-4AAE-A363-0F6BBFA25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Roots in physics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A45CE86-B4BF-4E7B-B50D-0F5AAE223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00911"/>
            <a:ext cx="7772400" cy="4806698"/>
          </a:xfrm>
        </p:spPr>
        <p:txBody>
          <a:bodyPr rtlCol="0">
            <a:normAutofit lnSpcReduction="10000"/>
          </a:bodyPr>
          <a:lstStyle/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NZ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E042CB6-4B94-4814-9FD5-AF07E1C632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678727"/>
              </p:ext>
            </p:extLst>
          </p:nvPr>
        </p:nvGraphicFramePr>
        <p:xfrm>
          <a:off x="116305" y="1243464"/>
          <a:ext cx="8991600" cy="4974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5821">
                  <a:extLst>
                    <a:ext uri="{9D8B030D-6E8A-4147-A177-3AD203B41FA5}">
                      <a16:colId xmlns:a16="http://schemas.microsoft.com/office/drawing/2014/main" val="2810193769"/>
                    </a:ext>
                  </a:extLst>
                </a:gridCol>
                <a:gridCol w="1228150">
                  <a:extLst>
                    <a:ext uri="{9D8B030D-6E8A-4147-A177-3AD203B41FA5}">
                      <a16:colId xmlns:a16="http://schemas.microsoft.com/office/drawing/2014/main" val="2064837192"/>
                    </a:ext>
                  </a:extLst>
                </a:gridCol>
                <a:gridCol w="1354629">
                  <a:extLst>
                    <a:ext uri="{9D8B030D-6E8A-4147-A177-3AD203B41FA5}">
                      <a16:colId xmlns:a16="http://schemas.microsoft.com/office/drawing/2014/main" val="13716815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513054224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497540490"/>
                    </a:ext>
                  </a:extLst>
                </a:gridCol>
              </a:tblGrid>
              <a:tr h="43666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Used in ….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890974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i="1" dirty="0"/>
                        <a:t>κινέω</a:t>
                      </a:r>
                      <a:r>
                        <a:rPr lang="el-GR" dirty="0"/>
                        <a:t> κίνηση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a-Latn" dirty="0"/>
                        <a:t>motabilem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move,</a:t>
                      </a:r>
                      <a:b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kinetics,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269069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static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l-GR" dirty="0"/>
                        <a:t>στατικός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thermostat, rheostat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417646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dynamic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l-GR" dirty="0"/>
                        <a:t>δυναμικός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dynamometer, dynamite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910487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l-GR" dirty="0"/>
                        <a:t>δύναμις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dynamite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88758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flow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l-GR" dirty="0"/>
                        <a:t>ροή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flow, fluid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rheology,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745952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flux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260389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hygro-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υγρό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hygrometer, hygrophyte, hygrophilous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062220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phyto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φυτό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epiphyte,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268835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philo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φίλος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amica</a:t>
                      </a:r>
                      <a:endParaRPr lang="en-US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hydrophilic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philosophy, anglophile, </a:t>
                      </a:r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philodendron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578010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dendro-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δενδρ</a:t>
                      </a:r>
                      <a:r>
                        <a:rPr lang="en-US" dirty="0"/>
                        <a:t>o</a:t>
                      </a:r>
                      <a:r>
                        <a:rPr lang="el-GR" dirty="0"/>
                        <a:t>ς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dendrite, dendritic</a:t>
                      </a:r>
                      <a:r>
                        <a:rPr lang="en-US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dendrogram</a:t>
                      </a:r>
                      <a:endParaRPr lang="en-US" dirty="0"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368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83142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6890F73-B410-4AAE-A363-0F6BBFA25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Roots - general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A45CE86-B4BF-4E7B-B50D-0F5AAE223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00911"/>
            <a:ext cx="7772400" cy="4806698"/>
          </a:xfrm>
        </p:spPr>
        <p:txBody>
          <a:bodyPr rtlCol="0">
            <a:normAutofit lnSpcReduction="10000"/>
          </a:bodyPr>
          <a:lstStyle/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NZ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E042CB6-4B94-4814-9FD5-AF07E1C632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754251"/>
              </p:ext>
            </p:extLst>
          </p:nvPr>
        </p:nvGraphicFramePr>
        <p:xfrm>
          <a:off x="228600" y="1243464"/>
          <a:ext cx="8879304" cy="4858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678">
                  <a:extLst>
                    <a:ext uri="{9D8B030D-6E8A-4147-A177-3AD203B41FA5}">
                      <a16:colId xmlns:a16="http://schemas.microsoft.com/office/drawing/2014/main" val="2810193769"/>
                    </a:ext>
                  </a:extLst>
                </a:gridCol>
                <a:gridCol w="1283211">
                  <a:extLst>
                    <a:ext uri="{9D8B030D-6E8A-4147-A177-3AD203B41FA5}">
                      <a16:colId xmlns:a16="http://schemas.microsoft.com/office/drawing/2014/main" val="2064837192"/>
                    </a:ext>
                  </a:extLst>
                </a:gridCol>
                <a:gridCol w="1415360">
                  <a:extLst>
                    <a:ext uri="{9D8B030D-6E8A-4147-A177-3AD203B41FA5}">
                      <a16:colId xmlns:a16="http://schemas.microsoft.com/office/drawing/2014/main" val="137168159"/>
                    </a:ext>
                  </a:extLst>
                </a:gridCol>
                <a:gridCol w="1433092">
                  <a:extLst>
                    <a:ext uri="{9D8B030D-6E8A-4147-A177-3AD203B41FA5}">
                      <a16:colId xmlns:a16="http://schemas.microsoft.com/office/drawing/2014/main" val="513054224"/>
                    </a:ext>
                  </a:extLst>
                </a:gridCol>
                <a:gridCol w="3741963">
                  <a:extLst>
                    <a:ext uri="{9D8B030D-6E8A-4147-A177-3AD203B41FA5}">
                      <a16:colId xmlns:a16="http://schemas.microsoft.com/office/drawing/2014/main" val="497540490"/>
                    </a:ext>
                  </a:extLst>
                </a:gridCol>
              </a:tblGrid>
              <a:tr h="43666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Used in ….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890974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i="1" dirty="0"/>
                        <a:t>κινέω</a:t>
                      </a:r>
                      <a:r>
                        <a:rPr lang="el-GR" dirty="0"/>
                        <a:t> κίνηση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a-Latn" dirty="0"/>
                        <a:t>motabilem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move,</a:t>
                      </a:r>
                      <a:b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kinetics, </a:t>
                      </a:r>
                    </a:p>
                    <a:p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electromotive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269069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pPr algn="l"/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philo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l-GR" dirty="0"/>
                        <a:t>στατικός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417646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phobia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err="1">
                          <a:latin typeface="Symbol" panose="05050102010706020507" pitchFamily="18" charset="2"/>
                        </a:rPr>
                        <a:t>fago</a:t>
                      </a:r>
                      <a:r>
                        <a:rPr lang="el-GR" dirty="0"/>
                        <a:t>ς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acrophobia, necrophobia, agoraphobia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910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necro-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l-GR" dirty="0"/>
                        <a:t>νεκρο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necropolis, necrophagous, necrotic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88758"/>
                  </a:ext>
                </a:extLst>
              </a:tr>
              <a:tr h="462621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phago-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Symbol" panose="05050102010706020507" pitchFamily="18" charset="2"/>
                        </a:rPr>
                        <a:t>fago</a:t>
                      </a:r>
                      <a:r>
                        <a:rPr lang="el-GR" dirty="0"/>
                        <a:t>ς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 that eats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bacteriophage, cyanophage, </a:t>
                      </a:r>
                      <a:r>
                        <a:rPr lang="en-US" dirty="0" err="1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phytophage</a:t>
                      </a:r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dirty="0" err="1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halophage</a:t>
                      </a:r>
                      <a:endParaRPr lang="en-US" dirty="0"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745952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halo-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υγρό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halogen, halophyte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062220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cyano-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κυανός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cyanobacteria, cyanogen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365184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phyto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φυτό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epiphyte, phytochemical,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268835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philo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φίλος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amica</a:t>
                      </a:r>
                      <a:endParaRPr lang="en-US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hydrophilic, philosophy, anglophile, philodendron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578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0926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6890F73-B410-4AAE-A363-0F6BBFA25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Roots – general (phobias)</a:t>
            </a:r>
          </a:p>
        </p:txBody>
      </p:sp>
      <p:pic>
        <p:nvPicPr>
          <p:cNvPr id="3" name="Content Placeholder 2" descr="A picture containing looking, cat, sitting, train&#10;&#10;Description automatically generated">
            <a:extLst>
              <a:ext uri="{FF2B5EF4-FFF2-40B4-BE49-F238E27FC236}">
                <a16:creationId xmlns:a16="http://schemas.microsoft.com/office/drawing/2014/main" id="{1406D957-01CB-41E7-8E5E-63B0B6B073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600200"/>
            <a:ext cx="6200384" cy="4650288"/>
          </a:xfrm>
        </p:spPr>
      </p:pic>
    </p:spTree>
    <p:extLst>
      <p:ext uri="{BB962C8B-B14F-4D97-AF65-F5344CB8AC3E}">
        <p14:creationId xmlns:p14="http://schemas.microsoft.com/office/powerpoint/2010/main" val="33880782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E042CB6-4B94-4814-9FD5-AF07E1C632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113564"/>
              </p:ext>
            </p:extLst>
          </p:nvPr>
        </p:nvGraphicFramePr>
        <p:xfrm>
          <a:off x="228600" y="1243464"/>
          <a:ext cx="8879304" cy="5695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810193769"/>
                    </a:ext>
                  </a:extLst>
                </a:gridCol>
                <a:gridCol w="1145889">
                  <a:extLst>
                    <a:ext uri="{9D8B030D-6E8A-4147-A177-3AD203B41FA5}">
                      <a16:colId xmlns:a16="http://schemas.microsoft.com/office/drawing/2014/main" val="2064837192"/>
                    </a:ext>
                  </a:extLst>
                </a:gridCol>
                <a:gridCol w="1415360">
                  <a:extLst>
                    <a:ext uri="{9D8B030D-6E8A-4147-A177-3AD203B41FA5}">
                      <a16:colId xmlns:a16="http://schemas.microsoft.com/office/drawing/2014/main" val="137168159"/>
                    </a:ext>
                  </a:extLst>
                </a:gridCol>
                <a:gridCol w="1782151">
                  <a:extLst>
                    <a:ext uri="{9D8B030D-6E8A-4147-A177-3AD203B41FA5}">
                      <a16:colId xmlns:a16="http://schemas.microsoft.com/office/drawing/2014/main" val="513054224"/>
                    </a:ext>
                  </a:extLst>
                </a:gridCol>
                <a:gridCol w="3392904">
                  <a:extLst>
                    <a:ext uri="{9D8B030D-6E8A-4147-A177-3AD203B41FA5}">
                      <a16:colId xmlns:a16="http://schemas.microsoft.com/office/drawing/2014/main" val="497540490"/>
                    </a:ext>
                  </a:extLst>
                </a:gridCol>
              </a:tblGrid>
              <a:tr h="43666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Used in ….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890974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pPr algn="l"/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philo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l-GR" dirty="0"/>
                        <a:t>φίλος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417646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phobia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err="1">
                          <a:latin typeface="Symbol" panose="05050102010706020507" pitchFamily="18" charset="2"/>
                        </a:rPr>
                        <a:t>fago</a:t>
                      </a:r>
                      <a:r>
                        <a:rPr lang="el-GR" dirty="0"/>
                        <a:t>ς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acrophobia, necrophobia,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910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acro-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l-GR" dirty="0"/>
                        <a:t>ἄκρος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heights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acropolis, acrodont, acrobat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88758"/>
                  </a:ext>
                </a:extLst>
              </a:tr>
              <a:tr h="406724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claustro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claustrum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closed  space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745952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batho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βάθος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bathoscope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bathosphere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062220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arachno-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ἀράχνη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arachnid, arachnodactyly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365184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ophidio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ὄφις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snakes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ophidian,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coniophis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268835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cryo-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κρύο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cryogenic,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578010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agora-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ἀγορά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5730258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xeno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ξένος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stranger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xenotropic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245699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ataxo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Symbol" panose="05050102010706020507" pitchFamily="18" charset="2"/>
                        </a:rPr>
                        <a:t>a  </a:t>
                      </a:r>
                      <a:r>
                        <a:rPr lang="en-US" dirty="0"/>
                        <a:t> </a:t>
                      </a:r>
                      <a:r>
                        <a:rPr lang="el-GR" dirty="0"/>
                        <a:t>τάξις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disorder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taxonomy, taxa, ataxia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2323769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iatro-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ιατρός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iatrophysicist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iatromechanical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5927504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493120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2006896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56890F73-B410-4AAE-A363-0F6BBFA25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Roots – general (phobias)</a:t>
            </a:r>
          </a:p>
        </p:txBody>
      </p:sp>
    </p:spTree>
    <p:extLst>
      <p:ext uri="{BB962C8B-B14F-4D97-AF65-F5344CB8AC3E}">
        <p14:creationId xmlns:p14="http://schemas.microsoft.com/office/powerpoint/2010/main" val="36739425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6890F73-B410-4AAE-A363-0F6BBFA25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Roots – politics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A45CE86-B4BF-4E7B-B50D-0F5AAE223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00911"/>
            <a:ext cx="7772400" cy="4806698"/>
          </a:xfrm>
        </p:spPr>
        <p:txBody>
          <a:bodyPr rtlCol="0">
            <a:normAutofit lnSpcReduction="10000"/>
          </a:bodyPr>
          <a:lstStyle/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NZ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E042CB6-4B94-4814-9FD5-AF07E1C632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919969"/>
              </p:ext>
            </p:extLst>
          </p:nvPr>
        </p:nvGraphicFramePr>
        <p:xfrm>
          <a:off x="228600" y="1243464"/>
          <a:ext cx="8879304" cy="5214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810193769"/>
                    </a:ext>
                  </a:extLst>
                </a:gridCol>
                <a:gridCol w="1145889">
                  <a:extLst>
                    <a:ext uri="{9D8B030D-6E8A-4147-A177-3AD203B41FA5}">
                      <a16:colId xmlns:a16="http://schemas.microsoft.com/office/drawing/2014/main" val="2064837192"/>
                    </a:ext>
                  </a:extLst>
                </a:gridCol>
                <a:gridCol w="1415360">
                  <a:extLst>
                    <a:ext uri="{9D8B030D-6E8A-4147-A177-3AD203B41FA5}">
                      <a16:colId xmlns:a16="http://schemas.microsoft.com/office/drawing/2014/main" val="137168159"/>
                    </a:ext>
                  </a:extLst>
                </a:gridCol>
                <a:gridCol w="1782151">
                  <a:extLst>
                    <a:ext uri="{9D8B030D-6E8A-4147-A177-3AD203B41FA5}">
                      <a16:colId xmlns:a16="http://schemas.microsoft.com/office/drawing/2014/main" val="513054224"/>
                    </a:ext>
                  </a:extLst>
                </a:gridCol>
                <a:gridCol w="3392904">
                  <a:extLst>
                    <a:ext uri="{9D8B030D-6E8A-4147-A177-3AD203B41FA5}">
                      <a16:colId xmlns:a16="http://schemas.microsoft.com/office/drawing/2014/main" val="497540490"/>
                    </a:ext>
                  </a:extLst>
                </a:gridCol>
              </a:tblGrid>
              <a:tr h="43666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Used in ….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890974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demo-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l-GR" dirty="0"/>
                        <a:t>φίλος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people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demographics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417646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pPr algn="l"/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cracy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l-GR" dirty="0"/>
                        <a:t>κρατέω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democracy, autocracy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910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l-GR" dirty="0"/>
                        <a:t>άρχης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monarchy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88758"/>
                  </a:ext>
                </a:extLst>
              </a:tr>
              <a:tr h="406724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oliga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ὀλιγ</a:t>
                      </a:r>
                      <a:r>
                        <a:rPr lang="en-US" dirty="0">
                          <a:latin typeface="Symbol" panose="05050102010706020507" pitchFamily="18" charset="2"/>
                        </a:rPr>
                        <a:t>o</a:t>
                      </a:r>
                      <a:r>
                        <a:rPr lang="el-GR" dirty="0"/>
                        <a:t>ς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oligarchy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745952"/>
                  </a:ext>
                </a:extLst>
              </a:tr>
              <a:tr h="373892">
                <a:tc rowSpan="2"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pluto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el-GR" dirty="0"/>
                        <a:t>πλουτο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plutocracy</a:t>
                      </a:r>
                      <a:endParaRPr lang="en-US" dirty="0"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062220"/>
                  </a:ext>
                </a:extLst>
              </a:tr>
              <a:tr h="373892">
                <a:tc v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God of the underworld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plutonic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407070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365184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secretus</a:t>
                      </a:r>
                      <a:endParaRPr lang="en-US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268835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578010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lecturer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legere</a:t>
                      </a:r>
                      <a:endParaRPr lang="en-US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legend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5730258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cedere</a:t>
                      </a:r>
                      <a:endParaRPr lang="en-US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precedent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493120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privilege, legal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2006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8218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A6AA0-4BEF-4F19-8CB3-53C8403FC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TECHNICAL TERMS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DABEB-7DFD-4E5D-BC52-A568A6DDEB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Academic Listening and Speaking</a:t>
            </a:r>
          </a:p>
        </p:txBody>
      </p:sp>
    </p:spTree>
    <p:extLst>
      <p:ext uri="{BB962C8B-B14F-4D97-AF65-F5344CB8AC3E}">
        <p14:creationId xmlns:p14="http://schemas.microsoft.com/office/powerpoint/2010/main" val="23020991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6890F73-B410-4AAE-A363-0F6BBFA25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2297"/>
            <a:ext cx="8229600" cy="1143000"/>
          </a:xfrm>
        </p:spPr>
        <p:txBody>
          <a:bodyPr/>
          <a:lstStyle/>
          <a:p>
            <a:r>
              <a:rPr lang="en-US" dirty="0"/>
              <a:t>Roots .. </a:t>
            </a:r>
            <a:r>
              <a:rPr lang="en-US" sz="3600" dirty="0"/>
              <a:t>for chemists …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A45CE86-B4BF-4E7B-B50D-0F5AAE223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00911"/>
            <a:ext cx="7772400" cy="4806698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240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720670D-7E82-4326-9B1D-44BE390F911B}"/>
              </a:ext>
            </a:extLst>
          </p:cNvPr>
          <p:cNvGraphicFramePr>
            <a:graphicFrameLocks noGrp="1"/>
          </p:cNvGraphicFramePr>
          <p:nvPr/>
        </p:nvGraphicFramePr>
        <p:xfrm>
          <a:off x="76200" y="1162838"/>
          <a:ext cx="8991600" cy="1824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810193769"/>
                    </a:ext>
                  </a:extLst>
                </a:gridCol>
                <a:gridCol w="1159971">
                  <a:extLst>
                    <a:ext uri="{9D8B030D-6E8A-4147-A177-3AD203B41FA5}">
                      <a16:colId xmlns:a16="http://schemas.microsoft.com/office/drawing/2014/main" val="2064837192"/>
                    </a:ext>
                  </a:extLst>
                </a:gridCol>
                <a:gridCol w="1354629">
                  <a:extLst>
                    <a:ext uri="{9D8B030D-6E8A-4147-A177-3AD203B41FA5}">
                      <a16:colId xmlns:a16="http://schemas.microsoft.com/office/drawing/2014/main" val="13716815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513054224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497540490"/>
                    </a:ext>
                  </a:extLst>
                </a:gridCol>
              </a:tblGrid>
              <a:tr h="43666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Used in ….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890974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mercury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mercurus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fast moving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mercuric, *mm Hg (pressure),  mercury (temp)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269069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Hg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l-GR" dirty="0"/>
                        <a:t>ὕδωρ </a:t>
                      </a:r>
                      <a:r>
                        <a:rPr lang="en-US" dirty="0"/>
                        <a:t>and </a:t>
                      </a:r>
                      <a:r>
                        <a:rPr lang="el-GR" dirty="0"/>
                        <a:t>ἀργυρός</a:t>
                      </a:r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 silver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417646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plumbum</a:t>
                      </a:r>
                      <a:endParaRPr lang="en-US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plumb, plumbing,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74595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A5E0810-B59E-4747-9F32-B2DD162F119D}"/>
              </a:ext>
            </a:extLst>
          </p:cNvPr>
          <p:cNvSpPr txBox="1"/>
          <p:nvPr/>
        </p:nvSpPr>
        <p:spPr>
          <a:xfrm>
            <a:off x="575187" y="6172200"/>
            <a:ext cx="7445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*Do not use .. Write the SI unit, Pascal (Pa), in your thesis and papers!</a:t>
            </a:r>
          </a:p>
        </p:txBody>
      </p:sp>
    </p:spTree>
    <p:extLst>
      <p:ext uri="{BB962C8B-B14F-4D97-AF65-F5344CB8AC3E}">
        <p14:creationId xmlns:p14="http://schemas.microsoft.com/office/powerpoint/2010/main" val="28542778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2AB64-39CA-42CE-86EF-B0F73381A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RooT</a:t>
            </a:r>
            <a:r>
              <a:rPr lang="en-US" dirty="0"/>
              <a:t> WORDS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EB7387-31EB-448E-9AF4-6848013393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Basic words – combined together to form complex technical terms</a:t>
            </a:r>
          </a:p>
        </p:txBody>
      </p:sp>
    </p:spTree>
    <p:extLst>
      <p:ext uri="{BB962C8B-B14F-4D97-AF65-F5344CB8AC3E}">
        <p14:creationId xmlns:p14="http://schemas.microsoft.com/office/powerpoint/2010/main" val="4277069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First .. A check .. Greek alphabet</a:t>
            </a:r>
            <a:endParaRPr lang="en-NZ" dirty="0">
              <a:latin typeface="Arial" charset="0"/>
              <a:cs typeface="Arial" charset="0"/>
            </a:endParaRPr>
          </a:p>
        </p:txBody>
      </p:sp>
      <p:pic>
        <p:nvPicPr>
          <p:cNvPr id="4" name="Picture 3" descr="A screen shot of a computer&#10;&#10;Description automatically generated">
            <a:extLst>
              <a:ext uri="{FF2B5EF4-FFF2-40B4-BE49-F238E27FC236}">
                <a16:creationId xmlns:a16="http://schemas.microsoft.com/office/drawing/2014/main" id="{25DE6CD4-2FD0-4CAE-B7D3-B0391553E4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23" y="2446919"/>
            <a:ext cx="6934200" cy="437721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599"/>
            <a:ext cx="8229600" cy="45259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Greek letters are so often used in math equations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You should be able to pronounce them easily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Only 24 + 1 (easy for a Thai </a:t>
            </a:r>
            <a:r>
              <a:rPr lang="en-US" sz="2400" dirty="0">
                <a:sym typeface="Wingdings" panose="05000000000000000000" pitchFamily="2" charset="2"/>
              </a:rPr>
              <a:t>)</a:t>
            </a:r>
            <a:endParaRPr lang="en-US" sz="2000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NZ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478145D-4A45-421B-9BEF-801F61778850}"/>
              </a:ext>
            </a:extLst>
          </p:cNvPr>
          <p:cNvSpPr/>
          <p:nvPr/>
        </p:nvSpPr>
        <p:spPr>
          <a:xfrm>
            <a:off x="914400" y="3276600"/>
            <a:ext cx="1219200" cy="3547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01E2D41-D586-4355-917C-4DD9F4AF7E21}"/>
              </a:ext>
            </a:extLst>
          </p:cNvPr>
          <p:cNvSpPr/>
          <p:nvPr/>
        </p:nvSpPr>
        <p:spPr>
          <a:xfrm>
            <a:off x="2886042" y="3276599"/>
            <a:ext cx="1219200" cy="3547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810E72C-BEEE-4A29-A5F2-594FFB09F5A5}"/>
              </a:ext>
            </a:extLst>
          </p:cNvPr>
          <p:cNvSpPr/>
          <p:nvPr/>
        </p:nvSpPr>
        <p:spPr>
          <a:xfrm>
            <a:off x="4800600" y="3310467"/>
            <a:ext cx="1219200" cy="3547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79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First .. A check .. Greek alphabet</a:t>
            </a:r>
            <a:endParaRPr lang="en-NZ" dirty="0">
              <a:latin typeface="Arial" charset="0"/>
              <a:cs typeface="Arial" charset="0"/>
            </a:endParaRPr>
          </a:p>
        </p:txBody>
      </p:sp>
      <p:pic>
        <p:nvPicPr>
          <p:cNvPr id="4" name="Picture 3" descr="A screen shot of a computer&#10;&#10;Description automatically generated">
            <a:extLst>
              <a:ext uri="{FF2B5EF4-FFF2-40B4-BE49-F238E27FC236}">
                <a16:creationId xmlns:a16="http://schemas.microsoft.com/office/drawing/2014/main" id="{25DE6CD4-2FD0-4CAE-B7D3-B0391553E4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23" y="2446919"/>
            <a:ext cx="6934200" cy="437721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599"/>
            <a:ext cx="8229600" cy="45259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Greek letters are so often used in math equations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You should be able to pronounce them easily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Only 24 + 1 (easy for a Thai </a:t>
            </a:r>
            <a:r>
              <a:rPr lang="en-US" sz="2400" dirty="0">
                <a:sym typeface="Wingdings" panose="05000000000000000000" pitchFamily="2" charset="2"/>
              </a:rPr>
              <a:t>)</a:t>
            </a:r>
            <a:endParaRPr lang="en-US" sz="2000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NZ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B45FEAB-D1CD-4103-94E7-A41417B08DD7}"/>
              </a:ext>
            </a:extLst>
          </p:cNvPr>
          <p:cNvGrpSpPr/>
          <p:nvPr/>
        </p:nvGrpSpPr>
        <p:grpSpPr>
          <a:xfrm>
            <a:off x="3958439" y="3634581"/>
            <a:ext cx="3505200" cy="1015663"/>
            <a:chOff x="3958439" y="3634581"/>
            <a:chExt cx="3505200" cy="1015663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07B546-0CA9-44AB-A027-BB573B349F73}"/>
                </a:ext>
              </a:extLst>
            </p:cNvPr>
            <p:cNvSpPr txBox="1"/>
            <p:nvPr/>
          </p:nvSpPr>
          <p:spPr>
            <a:xfrm>
              <a:off x="3958439" y="3634581"/>
              <a:ext cx="3505200" cy="1015663"/>
            </a:xfrm>
            <a:prstGeom prst="rect">
              <a:avLst/>
            </a:prstGeom>
            <a:solidFill>
              <a:srgbClr val="FFFF00"/>
            </a:solidFill>
            <a:ln w="762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Often forgotten!</a:t>
              </a:r>
            </a:p>
            <a:p>
              <a:r>
                <a:rPr lang="en-US" sz="2000" b="1" dirty="0"/>
                <a:t>At end of a word,</a:t>
              </a:r>
            </a:p>
            <a:p>
              <a:r>
                <a:rPr lang="en-US" sz="2000" b="1" dirty="0"/>
                <a:t>This sigma is used!</a:t>
              </a: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3AA8DA9-5D9E-4D08-9C55-6055D537AD9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00800" y="3718549"/>
              <a:ext cx="933450" cy="847725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7105865-006D-4E26-A15C-97AC9CCC6B0E}"/>
                </a:ext>
              </a:extLst>
            </p:cNvPr>
            <p:cNvSpPr/>
            <p:nvPr/>
          </p:nvSpPr>
          <p:spPr>
            <a:xfrm>
              <a:off x="6999439" y="3875711"/>
              <a:ext cx="278957" cy="5334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1"/>
                  </a:solidFill>
                </a:ln>
                <a:noFill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969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6890F73-B410-4AAE-A363-0F6BBFA25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Numbers</a:t>
            </a:r>
          </a:p>
        </p:txBody>
      </p:sp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CA5E2280-C1BA-46F0-B289-AE48000BF0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457200"/>
            <a:ext cx="5791138" cy="6126162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A45CE86-B4BF-4E7B-B50D-0F5AAE223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910" y="1371600"/>
            <a:ext cx="2907890" cy="521176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FF0000"/>
                </a:solidFill>
              </a:rPr>
              <a:t>Required memory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Used in many</a:t>
            </a:r>
            <a:br>
              <a:rPr lang="en-US" sz="2400" dirty="0"/>
            </a:br>
            <a:r>
              <a:rPr lang="en-US" sz="2400" dirty="0"/>
              <a:t>technical terms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75656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6890F73-B410-4AAE-A363-0F6BBFA25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A45CE86-B4BF-4E7B-B50D-0F5AAE223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910" y="1371600"/>
            <a:ext cx="2907890" cy="521176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FF0000"/>
                </a:solidFill>
              </a:rPr>
              <a:t>Latin also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FF0000"/>
                </a:solidFill>
              </a:rPr>
              <a:t>Required memory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Used in many</a:t>
            </a:r>
            <a:br>
              <a:rPr lang="en-US" sz="2400" dirty="0"/>
            </a:br>
            <a:r>
              <a:rPr lang="en-US" sz="2400" dirty="0"/>
              <a:t>technical terms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Similar to Greek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NZ" dirty="0"/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A7F70578-120B-421E-B135-CB84BEB6F3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496" y="922692"/>
            <a:ext cx="5991225" cy="5244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316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6890F73-B410-4AAE-A363-0F6BBFA25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 these shapes ..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2DE3F37-92B8-4AB8-B139-BA4450EC5337}"/>
              </a:ext>
            </a:extLst>
          </p:cNvPr>
          <p:cNvSpPr txBox="1">
            <a:spLocks/>
          </p:cNvSpPr>
          <p:nvPr/>
        </p:nvSpPr>
        <p:spPr bwMode="auto">
          <a:xfrm>
            <a:off x="2514600" y="1371600"/>
            <a:ext cx="381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NZ" sz="2400" dirty="0">
                <a:solidFill>
                  <a:srgbClr val="FF0000"/>
                </a:solidFill>
              </a:rPr>
              <a:t>undecagon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NZ" sz="2400" dirty="0"/>
              <a:t>Latin </a:t>
            </a:r>
            <a:r>
              <a:rPr lang="en-NZ" sz="2400" dirty="0" err="1"/>
              <a:t>undecim</a:t>
            </a:r>
            <a:r>
              <a:rPr lang="en-NZ" sz="2400" dirty="0"/>
              <a:t> = 11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3E0D270-CA31-4E17-8A91-0D0EFEA27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μυριάδα</a:t>
            </a:r>
            <a:r>
              <a:rPr kumimoji="0" lang="el-GR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l-GR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086B39F-6E8C-4F0F-B7E2-CA11DDAF95C7}"/>
              </a:ext>
            </a:extLst>
          </p:cNvPr>
          <p:cNvSpPr txBox="1">
            <a:spLocks/>
          </p:cNvSpPr>
          <p:nvPr/>
        </p:nvSpPr>
        <p:spPr bwMode="auto">
          <a:xfrm>
            <a:off x="2557681" y="2577293"/>
            <a:ext cx="381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NZ" sz="2400" dirty="0">
                <a:solidFill>
                  <a:srgbClr val="FF0000"/>
                </a:solidFill>
              </a:rPr>
              <a:t>dodecagon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NZ" sz="2400" dirty="0" err="1"/>
              <a:t>Gk</a:t>
            </a:r>
            <a:r>
              <a:rPr lang="en-NZ" sz="2400" dirty="0"/>
              <a:t> </a:t>
            </a:r>
            <a:r>
              <a:rPr lang="en-NZ" sz="2400" dirty="0" err="1">
                <a:latin typeface="Symbol" panose="05050102010706020507" pitchFamily="18" charset="2"/>
              </a:rPr>
              <a:t>dodeka</a:t>
            </a: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NZ" sz="2400" dirty="0"/>
              <a:t>  = 12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NZ" sz="2400" dirty="0"/>
              <a:t>Latin octo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C5C945C-23F9-44B3-9833-2A5F6E20518C}"/>
              </a:ext>
            </a:extLst>
          </p:cNvPr>
          <p:cNvSpPr txBox="1">
            <a:spLocks/>
          </p:cNvSpPr>
          <p:nvPr/>
        </p:nvSpPr>
        <p:spPr bwMode="auto">
          <a:xfrm>
            <a:off x="2485103" y="3782986"/>
            <a:ext cx="381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NZ" sz="2400" dirty="0" err="1">
                <a:solidFill>
                  <a:srgbClr val="FF0000"/>
                </a:solidFill>
              </a:rPr>
              <a:t>icosagon</a:t>
            </a:r>
            <a:endParaRPr lang="en-NZ" sz="2400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NZ" sz="2400" dirty="0"/>
              <a:t>Greek </a:t>
            </a:r>
            <a:r>
              <a:rPr lang="el-GR" sz="2400" dirty="0"/>
              <a:t>εἰκοσ</a:t>
            </a:r>
            <a:r>
              <a:rPr lang="en-US" sz="2400" dirty="0" err="1"/>
              <a:t>i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NZ" sz="2400" dirty="0"/>
              <a:t>  = 20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NZ" sz="2400" b="0" dirty="0"/>
              <a:t>Latin </a:t>
            </a:r>
            <a:r>
              <a:rPr lang="en-NZ" sz="2400" b="0" dirty="0" err="1"/>
              <a:t>viginti</a:t>
            </a:r>
            <a:r>
              <a:rPr lang="en-NZ" sz="2400" b="0" dirty="0"/>
              <a:t> = 20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D5958DD2-3F15-4CE1-BD7D-04A22C7F3E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78" y="1366225"/>
            <a:ext cx="960120" cy="960120"/>
          </a:xfrm>
          <a:prstGeom prst="rect">
            <a:avLst/>
          </a:prstGeom>
        </p:spPr>
      </p:pic>
      <p:pic>
        <p:nvPicPr>
          <p:cNvPr id="9" name="Picture 8" descr="A picture containing bicycle, sitting, photo, large&#10;&#10;Description automatically generated">
            <a:extLst>
              <a:ext uri="{FF2B5EF4-FFF2-40B4-BE49-F238E27FC236}">
                <a16:creationId xmlns:a16="http://schemas.microsoft.com/office/drawing/2014/main" id="{A96B6E93-F87E-49FE-B2B3-D2056A51FC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110" y="2577293"/>
            <a:ext cx="971550" cy="971550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994AC7B9-8CE1-4ACB-AB50-BDAD4443EB5F}"/>
              </a:ext>
            </a:extLst>
          </p:cNvPr>
          <p:cNvGrpSpPr/>
          <p:nvPr/>
        </p:nvGrpSpPr>
        <p:grpSpPr>
          <a:xfrm>
            <a:off x="494879" y="3782986"/>
            <a:ext cx="1420993" cy="1226205"/>
            <a:chOff x="494879" y="3782986"/>
            <a:chExt cx="1420993" cy="1226205"/>
          </a:xfrm>
        </p:grpSpPr>
        <p:pic>
          <p:nvPicPr>
            <p:cNvPr id="13" name="Picture 12" descr="A picture containing game&#10;&#10;Description automatically generated">
              <a:extLst>
                <a:ext uri="{FF2B5EF4-FFF2-40B4-BE49-F238E27FC236}">
                  <a16:creationId xmlns:a16="http://schemas.microsoft.com/office/drawing/2014/main" id="{E92F3819-171A-4F77-B1ED-2FE90B28C66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879" y="3782986"/>
              <a:ext cx="1420993" cy="1226205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1A7D185-E9E5-4B8C-A4B0-8DA650E8317A}"/>
                </a:ext>
              </a:extLst>
            </p:cNvPr>
            <p:cNvSpPr txBox="1"/>
            <p:nvPr/>
          </p:nvSpPr>
          <p:spPr>
            <a:xfrm>
              <a:off x="970375" y="4196033"/>
              <a:ext cx="4700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59236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D0E1A-D225-4418-80D8-70C8CEECA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ROOT WORDS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DAD65A-3781-4DCE-B3DC-70F585D822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Basic words from which more complex ones are formed</a:t>
            </a:r>
          </a:p>
        </p:txBody>
      </p:sp>
    </p:spTree>
    <p:extLst>
      <p:ext uri="{BB962C8B-B14F-4D97-AF65-F5344CB8AC3E}">
        <p14:creationId xmlns:p14="http://schemas.microsoft.com/office/powerpoint/2010/main" val="1397591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20607</TotalTime>
  <Words>1604</Words>
  <Application>Microsoft Office PowerPoint</Application>
  <PresentationFormat>On-screen Show (4:3)</PresentationFormat>
  <Paragraphs>594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 Unicode MS</vt:lpstr>
      <vt:lpstr>Arial</vt:lpstr>
      <vt:lpstr>Calibri</vt:lpstr>
      <vt:lpstr>Symbol</vt:lpstr>
      <vt:lpstr>Times New Roman</vt:lpstr>
      <vt:lpstr>Office Theme</vt:lpstr>
      <vt:lpstr>Academic Listening and Speaking Understanding Technical Terms</vt:lpstr>
      <vt:lpstr>Fables</vt:lpstr>
      <vt:lpstr>UNDERSTANDING TECHNICAL TERMS</vt:lpstr>
      <vt:lpstr>First .. A check .. Greek alphabet</vt:lpstr>
      <vt:lpstr>First .. A check .. Greek alphabet</vt:lpstr>
      <vt:lpstr>Numbers</vt:lpstr>
      <vt:lpstr>Numbers</vt:lpstr>
      <vt:lpstr>Name these shapes ..</vt:lpstr>
      <vt:lpstr>ROOT WORDS</vt:lpstr>
      <vt:lpstr>Roots</vt:lpstr>
      <vt:lpstr>Roots</vt:lpstr>
      <vt:lpstr>Roots .. for chemists …</vt:lpstr>
      <vt:lpstr>Roots .. for chemists …</vt:lpstr>
      <vt:lpstr>Roots .. for chemists …</vt:lpstr>
      <vt:lpstr>Roots .. for chemists …</vt:lpstr>
      <vt:lpstr>Roots .. for chemists …</vt:lpstr>
      <vt:lpstr>Roots in biological names</vt:lpstr>
      <vt:lpstr>Roots in biological names</vt:lpstr>
      <vt:lpstr>Zoological classes</vt:lpstr>
      <vt:lpstr>Zoological classes</vt:lpstr>
      <vt:lpstr>Zoological classes</vt:lpstr>
      <vt:lpstr>Zoological classes</vt:lpstr>
      <vt:lpstr>Zoological classes</vt:lpstr>
      <vt:lpstr>Zoological classes</vt:lpstr>
      <vt:lpstr>Roots in physics</vt:lpstr>
      <vt:lpstr>Roots - general</vt:lpstr>
      <vt:lpstr>Roots – general (phobias)</vt:lpstr>
      <vt:lpstr>Roots – general (phobias)</vt:lpstr>
      <vt:lpstr>Roots – politics</vt:lpstr>
      <vt:lpstr>Roots .. for chemists …</vt:lpstr>
      <vt:lpstr>RooT WORDS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English: Fewer is better!</dc:title>
  <dc:creator>Windows User</dc:creator>
  <cp:lastModifiedBy>Joihn Morris</cp:lastModifiedBy>
  <cp:revision>165</cp:revision>
  <cp:lastPrinted>2019-04-26T14:10:42Z</cp:lastPrinted>
  <dcterms:created xsi:type="dcterms:W3CDTF">2010-05-26T12:32:20Z</dcterms:created>
  <dcterms:modified xsi:type="dcterms:W3CDTF">2020-09-14T15:38:27Z</dcterms:modified>
</cp:coreProperties>
</file>