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29" r:id="rId3"/>
    <p:sldId id="346" r:id="rId4"/>
    <p:sldId id="428" r:id="rId5"/>
    <p:sldId id="431" r:id="rId6"/>
    <p:sldId id="348" r:id="rId7"/>
    <p:sldId id="416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5" r:id="rId19"/>
    <p:sldId id="443" r:id="rId20"/>
    <p:sldId id="446" r:id="rId21"/>
    <p:sldId id="447" r:id="rId22"/>
    <p:sldId id="420" r:id="rId23"/>
    <p:sldId id="421" r:id="rId24"/>
    <p:sldId id="419" r:id="rId25"/>
    <p:sldId id="422" r:id="rId26"/>
    <p:sldId id="423" r:id="rId27"/>
    <p:sldId id="448" r:id="rId28"/>
    <p:sldId id="450" r:id="rId29"/>
    <p:sldId id="449" r:id="rId30"/>
    <p:sldId id="451" r:id="rId31"/>
    <p:sldId id="452" r:id="rId32"/>
    <p:sldId id="454" r:id="rId33"/>
    <p:sldId id="455" r:id="rId34"/>
    <p:sldId id="442" r:id="rId35"/>
    <p:sldId id="453" r:id="rId36"/>
  </p:sldIdLst>
  <p:sldSz cx="9144000" cy="6858000" type="screen4x3"/>
  <p:notesSz cx="10021888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ihn Morris" initials="JM" lastIdx="1" clrIdx="0">
    <p:extLst>
      <p:ext uri="{19B8F6BF-5375-455C-9EA6-DF929625EA0E}">
        <p15:presenceInfo xmlns:p15="http://schemas.microsoft.com/office/powerpoint/2012/main" userId="108daa252187ac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161"/>
    <a:srgbClr val="0F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29" autoAdjust="0"/>
  </p:normalViewPr>
  <p:slideViewPr>
    <p:cSldViewPr>
      <p:cViewPr varScale="1">
        <p:scale>
          <a:sx n="97" d="100"/>
          <a:sy n="97" d="100"/>
        </p:scale>
        <p:origin x="4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1013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E75F5-E422-46AF-AF6B-961C9C6AE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3654D-6D72-4B64-96A5-77E1E6490F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2E07596-B026-4A3B-918A-B954111AFDE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AE4F-1266-44DF-8F57-E731507C7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F0A72-74B2-447A-87C3-A5A0ED17EB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CB3E3D3-B86C-4028-A4F5-7331FC50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74C5FA9-CA25-4187-A6DE-EBA02029F1EC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10038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189" y="3314928"/>
            <a:ext cx="8017510" cy="271221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BA97ADC-78D5-4456-9350-9B0129E5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A6-744D-401C-B253-C4CD6095C65C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FE72-565D-40AE-B1BC-8EFD1982CE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CABF-8A97-4F70-AD85-AFD2D9089468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FC37-C6E8-4F82-934D-8FF3C0D93D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EE3-C95B-4979-BFAF-3D9D9220D0D5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0A03-0646-4A3D-AD9A-F357CD0D82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730-D0A6-472E-8823-D42D72000B19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F8D-FC60-45EA-8A14-38D6AE2D86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7480-94ED-4A1D-AFC5-71A8CE201735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A3F-6A58-40D9-94FB-E0A791E9BE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3038-128A-43A5-99F8-C22FA0537EF2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9D5-607B-4444-A894-5AAE2FD79D7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EAE-E8C0-4674-9341-CE769679FCA8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53-AFC7-437E-B809-B4AC074356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D1C1-11AE-4208-8229-11CBBF035F7D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3C65-CABE-4104-9EBD-B084A11B13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91-6045-41B3-9498-04BBF61CDC51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F5-1D8A-4723-9C57-9A240F7125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26E8-93BC-418C-B17A-5DEE94FFF3DD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C3ED-A6D2-428B-8ECC-77A97BAB1D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9D7-2207-4CFE-B044-A70EDDFAC0BA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A7-136E-4AD3-ACE8-B3821726E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05C0-4489-47E9-B676-573DD349EF6C}" type="datetimeFigureOut">
              <a:rPr lang="en-US"/>
              <a:pPr>
                <a:defRPr/>
              </a:pPr>
              <a:t>9/9/2020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62E79-ADC9-4D2E-8811-C7491DEF4C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unset_ChannelIsland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457200" y="336755"/>
            <a:ext cx="7924800" cy="2667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Listening and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Technical Terms</a:t>
            </a:r>
            <a:endParaRPr lang="en-NZ" sz="3600" i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8077200" cy="233762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John Morris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KRIS, KMITL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>
                <a:solidFill>
                  <a:schemeClr val="bg1"/>
                </a:solidFill>
              </a:rPr>
              <a:t>previously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Mahasarakham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Computer Engineering, The University of Auckland</a:t>
            </a:r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3162557" y="600751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Iolanthe II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leaves the Hauraki Gulf under full sail –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Auckland-Tauranga Race, 2007</a:t>
            </a:r>
            <a:endParaRPr lang="en-NZ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4800600" cy="245668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How many?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From Greek, </a:t>
            </a:r>
            <a:r>
              <a:rPr lang="el-GR" sz="2400" dirty="0">
                <a:solidFill>
                  <a:srgbClr val="FF0000"/>
                </a:solidFill>
              </a:rPr>
              <a:t>πούς</a:t>
            </a:r>
            <a:r>
              <a:rPr lang="en-US" sz="2400" dirty="0"/>
              <a:t> or </a:t>
            </a:r>
            <a:r>
              <a:rPr lang="el-GR" sz="2400" dirty="0">
                <a:solidFill>
                  <a:srgbClr val="FF0000"/>
                </a:solidFill>
              </a:rPr>
              <a:t>ποδ</a:t>
            </a:r>
            <a:endParaRPr lang="en-US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Or Latin, </a:t>
            </a:r>
            <a:r>
              <a:rPr lang="en-US" sz="2400" dirty="0">
                <a:solidFill>
                  <a:srgbClr val="FF0000"/>
                </a:solidFill>
              </a:rPr>
              <a:t>pes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FF0000"/>
                </a:solidFill>
              </a:rPr>
              <a:t> ped</a:t>
            </a:r>
            <a:endParaRPr lang="en-NZ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This animal is a ..</a:t>
            </a:r>
            <a:br>
              <a:rPr lang="en-NZ" sz="2400" dirty="0"/>
            </a:br>
            <a:endParaRPr lang="en-NZ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DE3F37-92B8-4AB8-B139-BA4450EC5337}"/>
              </a:ext>
            </a:extLst>
          </p:cNvPr>
          <p:cNvSpPr txBox="1">
            <a:spLocks/>
          </p:cNvSpPr>
          <p:nvPr/>
        </p:nvSpPr>
        <p:spPr bwMode="auto">
          <a:xfrm>
            <a:off x="304800" y="3124200"/>
            <a:ext cx="51816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hexapod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Greek </a:t>
            </a:r>
            <a:r>
              <a:rPr lang="en-NZ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exa</a:t>
            </a:r>
            <a:r>
              <a:rPr lang="en-NZ" sz="2400" dirty="0"/>
              <a:t>  = six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</a:t>
            </a:r>
            <a:r>
              <a:rPr lang="en-NZ" sz="2400" dirty="0" err="1">
                <a:solidFill>
                  <a:srgbClr val="FF0000"/>
                </a:solidFill>
              </a:rPr>
              <a:t>hexa</a:t>
            </a:r>
            <a:endParaRPr lang="en-NZ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hexagon,</a:t>
            </a:r>
            <a:br>
              <a:rPr lang="en-NZ" sz="2400" dirty="0"/>
            </a:br>
            <a:r>
              <a:rPr lang="en-NZ" sz="2400" dirty="0"/>
              <a:t>hexose,</a:t>
            </a:r>
            <a:br>
              <a:rPr lang="en-NZ" sz="2400" dirty="0"/>
            </a:br>
            <a:r>
              <a:rPr lang="en-NZ" sz="2400" dirty="0"/>
              <a:t>hexadecimal,</a:t>
            </a:r>
            <a:br>
              <a:rPr lang="en-NZ" sz="2400" dirty="0"/>
            </a:br>
            <a:r>
              <a:rPr lang="en-NZ" sz="2400" dirty="0"/>
              <a:t>hexameter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pic>
        <p:nvPicPr>
          <p:cNvPr id="3" name="Picture 2" descr="A insect on the ground&#10;&#10;Description automatically generated">
            <a:extLst>
              <a:ext uri="{FF2B5EF4-FFF2-40B4-BE49-F238E27FC236}">
                <a16:creationId xmlns:a16="http://schemas.microsoft.com/office/drawing/2014/main" id="{4D5058A1-583A-4D21-ABD3-9EBFBFCE3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01089"/>
            <a:ext cx="4191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4800600" cy="245668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How many?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From Greek, </a:t>
            </a:r>
            <a:r>
              <a:rPr lang="el-GR" sz="2400" dirty="0">
                <a:solidFill>
                  <a:srgbClr val="FF0000"/>
                </a:solidFill>
              </a:rPr>
              <a:t>πούς</a:t>
            </a:r>
            <a:r>
              <a:rPr lang="en-US" sz="2400" dirty="0"/>
              <a:t> or </a:t>
            </a:r>
            <a:r>
              <a:rPr lang="el-GR" sz="2400" dirty="0">
                <a:solidFill>
                  <a:srgbClr val="FF0000"/>
                </a:solidFill>
              </a:rPr>
              <a:t>ποδ</a:t>
            </a:r>
            <a:endParaRPr lang="en-US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Or Latin, </a:t>
            </a:r>
            <a:r>
              <a:rPr lang="en-US" sz="2400" dirty="0">
                <a:solidFill>
                  <a:srgbClr val="FF0000"/>
                </a:solidFill>
              </a:rPr>
              <a:t>pes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FF0000"/>
                </a:solidFill>
              </a:rPr>
              <a:t> ped</a:t>
            </a:r>
            <a:endParaRPr lang="en-NZ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This animal is a ..</a:t>
            </a:r>
            <a:br>
              <a:rPr lang="en-NZ" sz="2400" dirty="0"/>
            </a:br>
            <a:endParaRPr lang="en-NZ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DE3F37-92B8-4AB8-B139-BA4450EC5337}"/>
              </a:ext>
            </a:extLst>
          </p:cNvPr>
          <p:cNvSpPr txBox="1">
            <a:spLocks/>
          </p:cNvSpPr>
          <p:nvPr/>
        </p:nvSpPr>
        <p:spPr bwMode="auto">
          <a:xfrm>
            <a:off x="304800" y="3124200"/>
            <a:ext cx="51816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octopod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Greek </a:t>
            </a:r>
            <a:r>
              <a:rPr lang="en-NZ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oktw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eight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</a:t>
            </a:r>
            <a:r>
              <a:rPr lang="en-NZ" sz="2400" dirty="0">
                <a:solidFill>
                  <a:srgbClr val="FF0000"/>
                </a:solidFill>
              </a:rPr>
              <a:t>octo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octagon,</a:t>
            </a:r>
            <a:br>
              <a:rPr lang="en-NZ" sz="2400" dirty="0"/>
            </a:br>
            <a:r>
              <a:rPr lang="en-NZ" sz="2400" dirty="0"/>
              <a:t>octane,</a:t>
            </a:r>
            <a:br>
              <a:rPr lang="en-NZ" sz="2400" dirty="0"/>
            </a:br>
            <a:r>
              <a:rPr lang="en-NZ" sz="2400" dirty="0"/>
              <a:t>octogenarian,</a:t>
            </a:r>
            <a:br>
              <a:rPr lang="en-NZ" sz="2400" dirty="0"/>
            </a:br>
            <a:r>
              <a:rPr lang="en-NZ" sz="2400" dirty="0"/>
              <a:t>October </a:t>
            </a:r>
            <a:r>
              <a:rPr lang="en-NZ" sz="2000" dirty="0"/>
              <a:t>(8+2 for July and August)</a:t>
            </a:r>
            <a:r>
              <a:rPr lang="en-NZ" sz="2400" dirty="0"/>
              <a:t>, 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9B94FE-F9FA-4EBD-94B5-21BCA174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72" y="2429254"/>
            <a:ext cx="4437791" cy="30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4800600" cy="245668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How many?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From Greek, </a:t>
            </a:r>
            <a:r>
              <a:rPr lang="el-GR" sz="2400" dirty="0">
                <a:solidFill>
                  <a:srgbClr val="FF0000"/>
                </a:solidFill>
              </a:rPr>
              <a:t>πούς</a:t>
            </a:r>
            <a:r>
              <a:rPr lang="en-US" sz="2400" dirty="0"/>
              <a:t> or </a:t>
            </a:r>
            <a:r>
              <a:rPr lang="el-GR" sz="2400" dirty="0">
                <a:solidFill>
                  <a:srgbClr val="FF0000"/>
                </a:solidFill>
              </a:rPr>
              <a:t>ποδ</a:t>
            </a:r>
            <a:endParaRPr lang="en-US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Or Latin, </a:t>
            </a:r>
            <a:r>
              <a:rPr lang="en-US" sz="2400" dirty="0">
                <a:solidFill>
                  <a:srgbClr val="FF0000"/>
                </a:solidFill>
              </a:rPr>
              <a:t>pes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FF0000"/>
                </a:solidFill>
              </a:rPr>
              <a:t> ped</a:t>
            </a:r>
            <a:endParaRPr lang="en-NZ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This animal is a ..</a:t>
            </a:r>
            <a:br>
              <a:rPr lang="en-NZ" sz="2400" dirty="0"/>
            </a:br>
            <a:endParaRPr lang="en-NZ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DE3F37-92B8-4AB8-B139-BA4450EC5337}"/>
              </a:ext>
            </a:extLst>
          </p:cNvPr>
          <p:cNvSpPr txBox="1">
            <a:spLocks/>
          </p:cNvSpPr>
          <p:nvPr/>
        </p:nvSpPr>
        <p:spPr bwMode="auto">
          <a:xfrm>
            <a:off x="304800" y="3048000"/>
            <a:ext cx="49530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octopus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Greek </a:t>
            </a:r>
            <a:r>
              <a:rPr lang="en-NZ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oktw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eight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 "/>
              <a:defRPr/>
            </a:pPr>
            <a:r>
              <a:rPr lang="en-NZ" sz="2400" dirty="0"/>
              <a:t>+ Greek, </a:t>
            </a:r>
            <a:r>
              <a:rPr lang="el-GR" sz="2400" dirty="0">
                <a:solidFill>
                  <a:srgbClr val="FF0000"/>
                </a:solidFill>
              </a:rPr>
              <a:t>πούς</a:t>
            </a:r>
            <a:endParaRPr lang="en-N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</a:t>
            </a:r>
            <a:r>
              <a:rPr lang="en-NZ" sz="2400" dirty="0">
                <a:solidFill>
                  <a:srgbClr val="FF0000"/>
                </a:solidFill>
              </a:rPr>
              <a:t>octo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Zoological order:</a:t>
            </a:r>
            <a:br>
              <a:rPr lang="en-NZ" sz="2400" dirty="0"/>
            </a:br>
            <a:r>
              <a:rPr lang="en-NZ" sz="2400" dirty="0" err="1">
                <a:solidFill>
                  <a:srgbClr val="FF0000"/>
                </a:solidFill>
              </a:rPr>
              <a:t>Octopeda</a:t>
            </a:r>
            <a:endParaRPr lang="en-NZ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pic>
        <p:nvPicPr>
          <p:cNvPr id="3" name="Picture 2" descr="A picture containing table, shellfish, sitting, large&#10;&#10;Description automatically generated">
            <a:extLst>
              <a:ext uri="{FF2B5EF4-FFF2-40B4-BE49-F238E27FC236}">
                <a16:creationId xmlns:a16="http://schemas.microsoft.com/office/drawing/2014/main" id="{88ED09EA-9185-45EF-90BA-41A02674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09" y="2343911"/>
            <a:ext cx="5113867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4800600" cy="245668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How many?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From Greek, </a:t>
            </a:r>
            <a:r>
              <a:rPr lang="el-GR" sz="2400" dirty="0">
                <a:solidFill>
                  <a:srgbClr val="FF0000"/>
                </a:solidFill>
              </a:rPr>
              <a:t>πούς</a:t>
            </a:r>
            <a:r>
              <a:rPr lang="en-US" sz="2400" dirty="0"/>
              <a:t> or </a:t>
            </a:r>
            <a:r>
              <a:rPr lang="el-GR" sz="2400" dirty="0">
                <a:solidFill>
                  <a:srgbClr val="FF0000"/>
                </a:solidFill>
              </a:rPr>
              <a:t>ποδ</a:t>
            </a:r>
            <a:endParaRPr lang="en-US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Or Latin, </a:t>
            </a:r>
            <a:r>
              <a:rPr lang="en-US" sz="2400" dirty="0">
                <a:solidFill>
                  <a:srgbClr val="FF0000"/>
                </a:solidFill>
              </a:rPr>
              <a:t>pes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FF0000"/>
                </a:solidFill>
              </a:rPr>
              <a:t> ped</a:t>
            </a:r>
            <a:endParaRPr lang="en-NZ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This animal is a ..</a:t>
            </a:r>
            <a:br>
              <a:rPr lang="en-NZ" sz="2400" dirty="0"/>
            </a:br>
            <a:endParaRPr lang="en-NZ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DE3F37-92B8-4AB8-B139-BA4450EC5337}"/>
              </a:ext>
            </a:extLst>
          </p:cNvPr>
          <p:cNvSpPr txBox="1">
            <a:spLocks/>
          </p:cNvSpPr>
          <p:nvPr/>
        </p:nvSpPr>
        <p:spPr bwMode="auto">
          <a:xfrm>
            <a:off x="304800" y="3048000"/>
            <a:ext cx="49530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centipede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centum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100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pic>
        <p:nvPicPr>
          <p:cNvPr id="4" name="Picture 3" descr="A picture containing orange, food, dog, large&#10;&#10;Description automatically generated">
            <a:extLst>
              <a:ext uri="{FF2B5EF4-FFF2-40B4-BE49-F238E27FC236}">
                <a16:creationId xmlns:a16="http://schemas.microsoft.com/office/drawing/2014/main" id="{308583EC-4531-4219-A74A-A5BA496CC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15" y="2057400"/>
            <a:ext cx="453428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4800600" cy="245668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How many?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From Greek, </a:t>
            </a:r>
            <a:r>
              <a:rPr lang="el-GR" sz="2400" dirty="0">
                <a:solidFill>
                  <a:srgbClr val="FF0000"/>
                </a:solidFill>
              </a:rPr>
              <a:t>πούς</a:t>
            </a:r>
            <a:r>
              <a:rPr lang="en-US" sz="2400" dirty="0"/>
              <a:t> or </a:t>
            </a:r>
            <a:r>
              <a:rPr lang="el-GR" sz="2400" dirty="0">
                <a:solidFill>
                  <a:srgbClr val="FF0000"/>
                </a:solidFill>
              </a:rPr>
              <a:t>ποδ</a:t>
            </a:r>
            <a:endParaRPr lang="en-US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Or Latin, </a:t>
            </a:r>
            <a:r>
              <a:rPr lang="en-US" sz="2400" dirty="0">
                <a:solidFill>
                  <a:srgbClr val="FF0000"/>
                </a:solidFill>
              </a:rPr>
              <a:t>pes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FF0000"/>
                </a:solidFill>
              </a:rPr>
              <a:t> ped</a:t>
            </a:r>
            <a:endParaRPr lang="en-NZ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This animal is a ..</a:t>
            </a:r>
            <a:br>
              <a:rPr lang="en-NZ" sz="2400" dirty="0"/>
            </a:br>
            <a:endParaRPr lang="en-NZ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DE3F37-92B8-4AB8-B139-BA4450EC5337}"/>
              </a:ext>
            </a:extLst>
          </p:cNvPr>
          <p:cNvSpPr txBox="1">
            <a:spLocks/>
          </p:cNvSpPr>
          <p:nvPr/>
        </p:nvSpPr>
        <p:spPr bwMode="auto">
          <a:xfrm>
            <a:off x="381000" y="2971800"/>
            <a:ext cx="49530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millipede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milia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1000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Zoological name: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Subphylum: </a:t>
            </a:r>
            <a:r>
              <a:rPr lang="en-NZ" sz="2400" dirty="0">
                <a:solidFill>
                  <a:srgbClr val="FF0000"/>
                </a:solidFill>
              </a:rPr>
              <a:t>Myriapoda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Myriad = a very large number</a:t>
            </a:r>
            <a:br>
              <a:rPr lang="en-NZ" sz="2400" dirty="0"/>
            </a:br>
            <a:r>
              <a:rPr lang="en-NZ" sz="2400" dirty="0"/>
              <a:t>from Greek </a:t>
            </a:r>
            <a:r>
              <a:rPr lang="en-NZ" sz="2400" dirty="0" err="1">
                <a:latin typeface="Symbol" panose="05050102010706020507" pitchFamily="18" charset="2"/>
              </a:rPr>
              <a:t>muriada</a:t>
            </a:r>
            <a:endParaRPr lang="en-NZ" sz="2400" dirty="0">
              <a:latin typeface="Symbol" panose="05050102010706020507" pitchFamily="18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pic>
        <p:nvPicPr>
          <p:cNvPr id="9" name="Picture 8" descr="A picture containing sitting, old, laying, ball&#10;&#10;Description automatically generated">
            <a:extLst>
              <a:ext uri="{FF2B5EF4-FFF2-40B4-BE49-F238E27FC236}">
                <a16:creationId xmlns:a16="http://schemas.microsoft.com/office/drawing/2014/main" id="{EFB703F9-929A-456D-8BEF-535DEEBCF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42" y="1944622"/>
            <a:ext cx="4357764" cy="24566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E0D270-CA31-4E17-8A91-0D0EFEA2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μυριάδα</a:t>
            </a:r>
            <a:r>
              <a:rPr kumimoji="0" lang="el-GR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these shapes ..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DE3F37-92B8-4AB8-B139-BA4450EC5337}"/>
              </a:ext>
            </a:extLst>
          </p:cNvPr>
          <p:cNvSpPr txBox="1">
            <a:spLocks/>
          </p:cNvSpPr>
          <p:nvPr/>
        </p:nvSpPr>
        <p:spPr bwMode="auto">
          <a:xfrm>
            <a:off x="2514600" y="1516061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triangle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 err="1"/>
              <a:t>Gk</a:t>
            </a:r>
            <a:r>
              <a:rPr lang="en-NZ" sz="2400" dirty="0"/>
              <a:t>, Latin </a:t>
            </a:r>
            <a:r>
              <a:rPr lang="en-NZ" sz="2400" dirty="0" err="1"/>
              <a:t>tres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0D270-CA31-4E17-8A91-0D0EFEA2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μυριάδα</a:t>
            </a:r>
            <a:r>
              <a:rPr kumimoji="0" lang="el-GR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picture containing game&#10;&#10;Description automatically generated">
            <a:extLst>
              <a:ext uri="{FF2B5EF4-FFF2-40B4-BE49-F238E27FC236}">
                <a16:creationId xmlns:a16="http://schemas.microsoft.com/office/drawing/2014/main" id="{7579B87B-E823-461D-8958-45ADA99B2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19684"/>
            <a:ext cx="881825" cy="7833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D91E22-0B11-47F0-A437-87CC7C2A6379}"/>
              </a:ext>
            </a:extLst>
          </p:cNvPr>
          <p:cNvSpPr/>
          <p:nvPr/>
        </p:nvSpPr>
        <p:spPr>
          <a:xfrm>
            <a:off x="699928" y="2798045"/>
            <a:ext cx="685800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86B39F-6E8C-4F0F-B7E2-CA11DDAF95C7}"/>
              </a:ext>
            </a:extLst>
          </p:cNvPr>
          <p:cNvSpPr txBox="1">
            <a:spLocks/>
          </p:cNvSpPr>
          <p:nvPr/>
        </p:nvSpPr>
        <p:spPr bwMode="auto">
          <a:xfrm>
            <a:off x="2514600" y="2626595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rectangle, square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quadrangle (area on ground)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</a:t>
            </a:r>
            <a:r>
              <a:rPr lang="en-NZ" sz="2400" dirty="0" err="1"/>
              <a:t>quattuor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4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1249E0F1-0A37-4ED0-B842-C1D9A1107B28}"/>
              </a:ext>
            </a:extLst>
          </p:cNvPr>
          <p:cNvSpPr/>
          <p:nvPr/>
        </p:nvSpPr>
        <p:spPr>
          <a:xfrm>
            <a:off x="663057" y="3821086"/>
            <a:ext cx="960120" cy="914400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5C945C-23F9-44B3-9833-2A5F6E20518C}"/>
              </a:ext>
            </a:extLst>
          </p:cNvPr>
          <p:cNvSpPr txBox="1">
            <a:spLocks/>
          </p:cNvSpPr>
          <p:nvPr/>
        </p:nvSpPr>
        <p:spPr bwMode="auto">
          <a:xfrm>
            <a:off x="2485103" y="3782986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pentagon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Greek </a:t>
            </a:r>
            <a:r>
              <a:rPr lang="en-NZ" sz="2400" dirty="0" err="1">
                <a:latin typeface="Symbol" panose="05050102010706020507" pitchFamily="18" charset="2"/>
              </a:rPr>
              <a:t>pente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5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F6F612F2-BEFA-40E6-B5BC-C6F6D3AEE473}"/>
              </a:ext>
            </a:extLst>
          </p:cNvPr>
          <p:cNvSpPr/>
          <p:nvPr/>
        </p:nvSpPr>
        <p:spPr>
          <a:xfrm>
            <a:off x="663057" y="5238316"/>
            <a:ext cx="1060704" cy="914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018584-4D82-4505-B2D2-49C3AA6E49FB}"/>
              </a:ext>
            </a:extLst>
          </p:cNvPr>
          <p:cNvSpPr txBox="1">
            <a:spLocks/>
          </p:cNvSpPr>
          <p:nvPr/>
        </p:nvSpPr>
        <p:spPr bwMode="auto">
          <a:xfrm>
            <a:off x="2541639" y="5201445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hexagon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Greek </a:t>
            </a:r>
            <a:r>
              <a:rPr lang="en-NZ" sz="2400" dirty="0" err="1">
                <a:latin typeface="Symbol" panose="05050102010706020507" pitchFamily="18" charset="2"/>
              </a:rPr>
              <a:t>exa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sex</a:t>
            </a:r>
          </a:p>
        </p:txBody>
      </p:sp>
    </p:spTree>
    <p:extLst>
      <p:ext uri="{BB962C8B-B14F-4D97-AF65-F5344CB8AC3E}">
        <p14:creationId xmlns:p14="http://schemas.microsoft.com/office/powerpoint/2010/main" val="21615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these shapes ..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DE3F37-92B8-4AB8-B139-BA4450EC5337}"/>
              </a:ext>
            </a:extLst>
          </p:cNvPr>
          <p:cNvSpPr txBox="1">
            <a:spLocks/>
          </p:cNvSpPr>
          <p:nvPr/>
        </p:nvSpPr>
        <p:spPr bwMode="auto">
          <a:xfrm>
            <a:off x="2514600" y="137160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heptagon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 err="1"/>
              <a:t>Gk</a:t>
            </a:r>
            <a:r>
              <a:rPr lang="en-NZ" sz="2400" dirty="0"/>
              <a:t> </a:t>
            </a:r>
            <a:r>
              <a:rPr lang="en-NZ" sz="2400" dirty="0" err="1">
                <a:latin typeface="Symbol" panose="05050102010706020507" pitchFamily="18" charset="2"/>
              </a:rPr>
              <a:t>epta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0D270-CA31-4E17-8A91-0D0EFEA2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μυριάδα</a:t>
            </a:r>
            <a:r>
              <a:rPr kumimoji="0" lang="el-GR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86B39F-6E8C-4F0F-B7E2-CA11DDAF95C7}"/>
              </a:ext>
            </a:extLst>
          </p:cNvPr>
          <p:cNvSpPr txBox="1">
            <a:spLocks/>
          </p:cNvSpPr>
          <p:nvPr/>
        </p:nvSpPr>
        <p:spPr bwMode="auto">
          <a:xfrm>
            <a:off x="2557681" y="2577293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octagon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 err="1"/>
              <a:t>Gk</a:t>
            </a:r>
            <a:r>
              <a:rPr lang="en-NZ" sz="2400" dirty="0"/>
              <a:t> </a:t>
            </a:r>
            <a:r>
              <a:rPr lang="en-NZ" sz="2400" dirty="0" err="1">
                <a:latin typeface="Symbol" panose="05050102010706020507" pitchFamily="18" charset="2"/>
              </a:rPr>
              <a:t>oktw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octo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5C945C-23F9-44B3-9833-2A5F6E20518C}"/>
              </a:ext>
            </a:extLst>
          </p:cNvPr>
          <p:cNvSpPr txBox="1">
            <a:spLocks/>
          </p:cNvSpPr>
          <p:nvPr/>
        </p:nvSpPr>
        <p:spPr bwMode="auto">
          <a:xfrm>
            <a:off x="2485103" y="3782986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nonagon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Greek </a:t>
            </a:r>
            <a:r>
              <a:rPr lang="en-NZ" sz="2400" dirty="0" err="1">
                <a:latin typeface="Symbol" panose="05050102010706020507" pitchFamily="18" charset="2"/>
              </a:rPr>
              <a:t>ennea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</a:t>
            </a:r>
            <a:r>
              <a:rPr lang="en-NZ" sz="2400" dirty="0" err="1"/>
              <a:t>novem</a:t>
            </a:r>
            <a:r>
              <a:rPr lang="en-NZ" sz="2400" dirty="0"/>
              <a:t>, </a:t>
            </a:r>
            <a:r>
              <a:rPr lang="en-NZ" sz="2400" dirty="0" err="1"/>
              <a:t>nonus</a:t>
            </a:r>
            <a:r>
              <a:rPr lang="en-NZ" sz="2400" dirty="0"/>
              <a:t> = 9</a:t>
            </a:r>
            <a:r>
              <a:rPr lang="en-NZ" sz="2400" baseline="30000" dirty="0"/>
              <a:t>th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018584-4D82-4505-B2D2-49C3AA6E49FB}"/>
              </a:ext>
            </a:extLst>
          </p:cNvPr>
          <p:cNvSpPr txBox="1">
            <a:spLocks/>
          </p:cNvSpPr>
          <p:nvPr/>
        </p:nvSpPr>
        <p:spPr bwMode="auto">
          <a:xfrm>
            <a:off x="2541639" y="5201445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decagon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Greek </a:t>
            </a:r>
            <a:r>
              <a:rPr lang="en-US" sz="2400" dirty="0">
                <a:latin typeface="Symbol" panose="05050102010706020507" pitchFamily="18" charset="2"/>
              </a:rPr>
              <a:t>deka</a:t>
            </a:r>
            <a:r>
              <a:rPr lang="en-NZ" sz="2400" dirty="0"/>
              <a:t>  = 10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</a:t>
            </a:r>
            <a:r>
              <a:rPr lang="en-NZ" sz="2400" dirty="0" err="1"/>
              <a:t>decem</a:t>
            </a:r>
            <a:endParaRPr lang="en-NZ" sz="2400" dirty="0"/>
          </a:p>
        </p:txBody>
      </p:sp>
      <p:pic>
        <p:nvPicPr>
          <p:cNvPr id="7" name="Picture 6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C580059F-7BB6-45A9-8EF6-DB15FAA28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8" y="1462771"/>
            <a:ext cx="960120" cy="960120"/>
          </a:xfrm>
          <a:prstGeom prst="rect">
            <a:avLst/>
          </a:prstGeom>
        </p:spPr>
      </p:pic>
      <p:pic>
        <p:nvPicPr>
          <p:cNvPr id="16" name="Picture 15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23A826FF-B3EA-46B2-AD30-588506090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6" y="2673326"/>
            <a:ext cx="895743" cy="895743"/>
          </a:xfrm>
          <a:prstGeom prst="rect">
            <a:avLst/>
          </a:prstGeom>
        </p:spPr>
      </p:pic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FEC8D783-E0D6-4282-8BB2-94291C659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9" y="3854476"/>
            <a:ext cx="960120" cy="96012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A0FADA07-B465-44FB-A410-AA93BD40C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6" y="5263258"/>
            <a:ext cx="960120" cy="98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these shapes ..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DE3F37-92B8-4AB8-B139-BA4450EC5337}"/>
              </a:ext>
            </a:extLst>
          </p:cNvPr>
          <p:cNvSpPr txBox="1">
            <a:spLocks/>
          </p:cNvSpPr>
          <p:nvPr/>
        </p:nvSpPr>
        <p:spPr bwMode="auto">
          <a:xfrm>
            <a:off x="2514600" y="137160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undecagon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</a:t>
            </a:r>
            <a:r>
              <a:rPr lang="en-NZ" sz="2400" dirty="0" err="1"/>
              <a:t>undecim</a:t>
            </a:r>
            <a:r>
              <a:rPr lang="en-NZ" sz="2400" dirty="0"/>
              <a:t> = 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0D270-CA31-4E17-8A91-0D0EFEA2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μυριάδα</a:t>
            </a:r>
            <a:r>
              <a:rPr kumimoji="0" lang="el-GR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86B39F-6E8C-4F0F-B7E2-CA11DDAF95C7}"/>
              </a:ext>
            </a:extLst>
          </p:cNvPr>
          <p:cNvSpPr txBox="1">
            <a:spLocks/>
          </p:cNvSpPr>
          <p:nvPr/>
        </p:nvSpPr>
        <p:spPr bwMode="auto">
          <a:xfrm>
            <a:off x="2557681" y="2577293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dodecagon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 err="1"/>
              <a:t>Gk</a:t>
            </a:r>
            <a:r>
              <a:rPr lang="en-NZ" sz="2400" dirty="0"/>
              <a:t> </a:t>
            </a:r>
            <a:r>
              <a:rPr lang="en-NZ" sz="2400" dirty="0" err="1">
                <a:latin typeface="Symbol" panose="05050102010706020507" pitchFamily="18" charset="2"/>
              </a:rPr>
              <a:t>dodeka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octo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5C945C-23F9-44B3-9833-2A5F6E20518C}"/>
              </a:ext>
            </a:extLst>
          </p:cNvPr>
          <p:cNvSpPr txBox="1">
            <a:spLocks/>
          </p:cNvSpPr>
          <p:nvPr/>
        </p:nvSpPr>
        <p:spPr bwMode="auto">
          <a:xfrm>
            <a:off x="2485103" y="3782986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 err="1">
                <a:solidFill>
                  <a:srgbClr val="FF0000"/>
                </a:solidFill>
              </a:rPr>
              <a:t>icosagon</a:t>
            </a:r>
            <a:endParaRPr lang="en-NZ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Greek </a:t>
            </a:r>
            <a:r>
              <a:rPr lang="el-GR" sz="2400" dirty="0"/>
              <a:t>εἰκοσ</a:t>
            </a:r>
            <a:r>
              <a:rPr lang="en-US" sz="2400" dirty="0" err="1"/>
              <a:t>i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400" dirty="0"/>
              <a:t>  = 20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b="0" dirty="0"/>
              <a:t>Latin </a:t>
            </a:r>
            <a:r>
              <a:rPr lang="en-NZ" sz="2400" b="0" dirty="0" err="1"/>
              <a:t>viginti</a:t>
            </a:r>
            <a:r>
              <a:rPr lang="en-NZ" sz="2400" b="0" dirty="0"/>
              <a:t> = 20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5958DD2-3F15-4CE1-BD7D-04A22C7F3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8" y="1366225"/>
            <a:ext cx="960120" cy="960120"/>
          </a:xfrm>
          <a:prstGeom prst="rect">
            <a:avLst/>
          </a:prstGeom>
        </p:spPr>
      </p:pic>
      <p:pic>
        <p:nvPicPr>
          <p:cNvPr id="9" name="Picture 8" descr="A picture containing bicycle, sitting, photo, large&#10;&#10;Description automatically generated">
            <a:extLst>
              <a:ext uri="{FF2B5EF4-FFF2-40B4-BE49-F238E27FC236}">
                <a16:creationId xmlns:a16="http://schemas.microsoft.com/office/drawing/2014/main" id="{A96B6E93-F87E-49FE-B2B3-D2056A51F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0" y="2577293"/>
            <a:ext cx="971550" cy="9715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4AC7B9-8CE1-4ACB-AB50-BDAD4443EB5F}"/>
              </a:ext>
            </a:extLst>
          </p:cNvPr>
          <p:cNvGrpSpPr/>
          <p:nvPr/>
        </p:nvGrpSpPr>
        <p:grpSpPr>
          <a:xfrm>
            <a:off x="494879" y="3782986"/>
            <a:ext cx="1420993" cy="1226205"/>
            <a:chOff x="494879" y="3782986"/>
            <a:chExt cx="1420993" cy="1226205"/>
          </a:xfrm>
        </p:grpSpPr>
        <p:pic>
          <p:nvPicPr>
            <p:cNvPr id="13" name="Picture 12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E92F3819-171A-4F77-B1ED-2FE90B28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79" y="3782986"/>
              <a:ext cx="1420993" cy="12262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A7D185-E9E5-4B8C-A4B0-8DA650E8317A}"/>
                </a:ext>
              </a:extLst>
            </p:cNvPr>
            <p:cNvSpPr txBox="1"/>
            <p:nvPr/>
          </p:nvSpPr>
          <p:spPr>
            <a:xfrm>
              <a:off x="970375" y="419603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2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22-23F3-4C20-AC64-B3CD358F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for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DEBB0-AD55-422F-A3CF-AB4BBA06F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Adams</a:t>
            </a:r>
          </a:p>
          <a:p>
            <a:pPr lvl="1"/>
            <a:r>
              <a:rPr lang="en-US" dirty="0"/>
              <a:t>Well known American cartoonist</a:t>
            </a:r>
          </a:p>
          <a:p>
            <a:pPr lvl="1"/>
            <a:r>
              <a:rPr lang="en-US" dirty="0"/>
              <a:t>Writes a series about </a:t>
            </a:r>
            <a:r>
              <a:rPr lang="en-US" dirty="0">
                <a:solidFill>
                  <a:srgbClr val="FF0000"/>
                </a:solidFill>
              </a:rPr>
              <a:t>Dilbert</a:t>
            </a:r>
          </a:p>
          <a:p>
            <a:pPr lvl="2"/>
            <a:r>
              <a:rPr lang="en-US" dirty="0"/>
              <a:t>An engineer in a large multi-national company</a:t>
            </a:r>
          </a:p>
        </p:txBody>
      </p:sp>
    </p:spTree>
    <p:extLst>
      <p:ext uri="{BB962C8B-B14F-4D97-AF65-F5344CB8AC3E}">
        <p14:creationId xmlns:p14="http://schemas.microsoft.com/office/powerpoint/2010/main" val="305926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8559-A37A-4CD3-8238-A65F3B2B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830A72-44DD-4C7F-AFC4-51AE5B9AC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1627"/>
            <a:ext cx="8077200" cy="5456597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FE2DB0A-87EF-4A33-BD11-C8CD18B3BF0E}"/>
              </a:ext>
            </a:extLst>
          </p:cNvPr>
          <p:cNvGrpSpPr/>
          <p:nvPr/>
        </p:nvGrpSpPr>
        <p:grpSpPr>
          <a:xfrm>
            <a:off x="7155488" y="2308638"/>
            <a:ext cx="1689141" cy="2430099"/>
            <a:chOff x="7155488" y="2308638"/>
            <a:chExt cx="1689141" cy="24300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BC777F-BC48-4BA6-8E05-6AC9D49E8292}"/>
                </a:ext>
              </a:extLst>
            </p:cNvPr>
            <p:cNvSpPr txBox="1"/>
            <p:nvPr/>
          </p:nvSpPr>
          <p:spPr>
            <a:xfrm>
              <a:off x="8001000" y="2308638"/>
              <a:ext cx="843629" cy="40011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highlight>
                    <a:srgbClr val="FFFF00"/>
                  </a:highlight>
                </a:rPr>
                <a:t>Wally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B7A62D6-493D-47CF-9AC0-97000A6BD6EC}"/>
                </a:ext>
              </a:extLst>
            </p:cNvPr>
            <p:cNvSpPr/>
            <p:nvPr/>
          </p:nvSpPr>
          <p:spPr>
            <a:xfrm>
              <a:off x="7155488" y="3595737"/>
              <a:ext cx="1295400" cy="1143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195A896-D77A-4BD6-8370-64835D86A48D}"/>
                </a:ext>
              </a:extLst>
            </p:cNvPr>
            <p:cNvCxnSpPr/>
            <p:nvPr/>
          </p:nvCxnSpPr>
          <p:spPr>
            <a:xfrm flipH="1">
              <a:off x="8041815" y="2708748"/>
              <a:ext cx="380999" cy="88698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25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Fables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10" y="1371601"/>
            <a:ext cx="8229600" cy="1371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Hint for possible exam question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Why did </a:t>
            </a:r>
            <a:r>
              <a:rPr lang="en-US" sz="2400" dirty="0" err="1"/>
              <a:t>Aj</a:t>
            </a:r>
            <a:r>
              <a:rPr lang="en-US" sz="2400" dirty="0"/>
              <a:t> John spend several lectures talking about children’s stories to a class of engineers?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(At least) Two possible answers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CDC82A-BC37-4C3A-BF8D-8439E2B29A3B}"/>
              </a:ext>
            </a:extLst>
          </p:cNvPr>
          <p:cNvSpPr txBox="1">
            <a:spLocks/>
          </p:cNvSpPr>
          <p:nvPr/>
        </p:nvSpPr>
        <p:spPr bwMode="auto">
          <a:xfrm>
            <a:off x="533400" y="41148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Language and culture cannot be completely separated:</a:t>
            </a:r>
            <a:br>
              <a:rPr lang="en-US" sz="2400" dirty="0"/>
            </a:br>
            <a:r>
              <a:rPr lang="en-US" sz="2400" dirty="0"/>
              <a:t>language fluency implies understanding of parts of the culture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Native speakers will often use references from fables when speaking: you need to understand the reference to understand what they are trying to tell you!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…..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981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E7C5-F0C0-4B0E-AEE7-F2A03476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58" y="376631"/>
            <a:ext cx="8229600" cy="1143000"/>
          </a:xfrm>
        </p:spPr>
        <p:txBody>
          <a:bodyPr/>
          <a:lstStyle/>
          <a:p>
            <a:r>
              <a:rPr lang="en-US" dirty="0"/>
              <a:t>Culture from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AFBD-14DF-46B4-998C-A39F8090C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Would you understand what Wally or </a:t>
            </a:r>
            <a:r>
              <a:rPr lang="en-US" dirty="0" err="1"/>
              <a:t>Asok</a:t>
            </a:r>
            <a:r>
              <a:rPr lang="en-US" dirty="0"/>
              <a:t> is talking about?</a:t>
            </a:r>
          </a:p>
        </p:txBody>
      </p:sp>
      <p:pic>
        <p:nvPicPr>
          <p:cNvPr id="4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FFE46A23-EA6D-45C5-B624-A8E780979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37" y="1600200"/>
            <a:ext cx="8449525" cy="262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B41CE9-EE7C-46CD-9BB5-552B9F8CA3D6}"/>
              </a:ext>
            </a:extLst>
          </p:cNvPr>
          <p:cNvSpPr txBox="1"/>
          <p:nvPr/>
        </p:nvSpPr>
        <p:spPr>
          <a:xfrm>
            <a:off x="2438400" y="4292751"/>
            <a:ext cx="942879" cy="40011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highlight>
                  <a:srgbClr val="FFFF00"/>
                </a:highlight>
              </a:rPr>
              <a:t>Asok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57D861-54CB-4D4E-88F6-58F324785DDF}"/>
              </a:ext>
            </a:extLst>
          </p:cNvPr>
          <p:cNvSpPr/>
          <p:nvPr/>
        </p:nvSpPr>
        <p:spPr>
          <a:xfrm>
            <a:off x="3096126" y="2971800"/>
            <a:ext cx="1447800" cy="126694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393829-8DF9-48C8-844E-03C72DB57A43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909840" y="3962400"/>
            <a:ext cx="366760" cy="3303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1D2DB1-9854-42AE-B405-C474A4378983}"/>
              </a:ext>
            </a:extLst>
          </p:cNvPr>
          <p:cNvSpPr txBox="1"/>
          <p:nvPr/>
        </p:nvSpPr>
        <p:spPr>
          <a:xfrm>
            <a:off x="3657600" y="5498846"/>
            <a:ext cx="4572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</a:rPr>
              <a:t>Maybe Dilbert should be required reading for aspiring engineers </a:t>
            </a:r>
            <a:r>
              <a:rPr lang="en-US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sz="2000" b="1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1C20B-39F0-4DBF-A8C6-EDD012510484}"/>
              </a:ext>
            </a:extLst>
          </p:cNvPr>
          <p:cNvSpPr txBox="1"/>
          <p:nvPr/>
        </p:nvSpPr>
        <p:spPr>
          <a:xfrm>
            <a:off x="3125304" y="870898"/>
            <a:ext cx="5865396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Golem – single minded half-human creature in ‘</a:t>
            </a: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Lord of the Rings</a:t>
            </a:r>
            <a:r>
              <a:rPr lang="en-US" sz="2400" b="1" dirty="0">
                <a:highlight>
                  <a:srgbClr val="FFFF00"/>
                </a:highlight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2303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0E1A-D225-4418-80D8-70C8CEEC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AD65A-3781-4DCE-B3DC-70F585D82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Syllables that modify nouns …. more</a:t>
            </a:r>
          </a:p>
        </p:txBody>
      </p:sp>
    </p:spTree>
    <p:extLst>
      <p:ext uri="{BB962C8B-B14F-4D97-AF65-F5344CB8AC3E}">
        <p14:creationId xmlns:p14="http://schemas.microsoft.com/office/powerpoint/2010/main" val="139759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Many words have </a:t>
            </a:r>
            <a:r>
              <a:rPr lang="en-US" sz="2400" dirty="0">
                <a:solidFill>
                  <a:srgbClr val="FF0000"/>
                </a:solidFill>
              </a:rPr>
              <a:t>prefixes</a:t>
            </a:r>
            <a:r>
              <a:rPr lang="en-US" sz="2400" dirty="0"/>
              <a:t> which modify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Many derived from Greek and Latin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209800"/>
          <a:ext cx="7467600" cy="463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442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933479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1005285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292510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374884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3687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Used in ….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2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r>
                        <a:rPr lang="en-US" sz="2000" b="1" dirty="0"/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asynchronous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Greek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atypical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2151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in-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Inactive, insecure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09856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inexpensive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372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im-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417646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il-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illegal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6060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ir</a:t>
                      </a:r>
                      <a:r>
                        <a:rPr lang="en-US" sz="2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irresponsible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208136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un-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unattractive, unable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45952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non-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non-payment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9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Many words have prefixes which modify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Many derived from Greek and Latin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209800"/>
          <a:ext cx="7467600" cy="463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442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933479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1005285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292510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374884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3687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Used in ….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2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r>
                        <a:rPr lang="en-US" sz="2000" b="1" dirty="0"/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asynchronous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Greek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atypical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2151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in-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Inactive</a:t>
                      </a:r>
                      <a:r>
                        <a:rPr lang="en-US" sz="2000" b="1"/>
                        <a:t>, insecure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09856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inexpensive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372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im-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impossible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417646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il-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illegal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6060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ir</a:t>
                      </a:r>
                      <a:r>
                        <a:rPr lang="en-US" sz="20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irresponsible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208136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un-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unattractive, unable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45952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non-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non-payment, non-smoking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9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86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- negative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Many words have prefixes which modify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Many derived from Greek and Latin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2209800"/>
          <a:ext cx="7467600" cy="426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442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933479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1005285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292510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374884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3687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in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dirty="0"/>
                        <a:t>dis-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δια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/>
                        <a:t>difference,</a:t>
                      </a:r>
                      <a:br>
                        <a:rPr lang="en-US" dirty="0"/>
                      </a:br>
                      <a:r>
                        <a:rPr lang="en-US" dirty="0"/>
                        <a:t>negate,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disqualify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2151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displeasure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09856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372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dirty="0"/>
                        <a:t>de-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υπο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reverse,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declassify, demote, decontaminate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417646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dirty="0"/>
                        <a:t>anti-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l-GR" dirty="0"/>
                        <a:t>ντι</a:t>
                      </a: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anti-racist, anti-war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6060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dirty="0"/>
                        <a:t>mis-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παρα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Incorrectly, badly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misalign, mislead, misspell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45952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9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160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- sizes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Many words have prefixes which modify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Many derived from Greek and Latin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2209800"/>
          <a:ext cx="7543800" cy="3359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642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933479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1005285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292510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374884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3687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in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dirty="0"/>
                        <a:t>mega-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μεγα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mega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megabyte, megapolis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mega-</a:t>
                      </a:r>
                      <a:r>
                        <a:rPr lang="en-US" i="1" dirty="0">
                          <a:highlight>
                            <a:srgbClr val="FFFF00"/>
                          </a:highlight>
                        </a:rPr>
                        <a:t>&lt;anything&gt; (slang)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2151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09856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372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dirty="0"/>
                        <a:t>micro-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μικρο</a:t>
                      </a: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la-Latn" dirty="0"/>
                        <a:t>icro</a:t>
                      </a: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microscope, microbe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6060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45952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9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38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- time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Many words have prefixes which modify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Many derived from Greek and Latin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2209800"/>
          <a:ext cx="7543800" cy="3359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642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933479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1005285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292510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374884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3687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in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dirty="0"/>
                        <a:t>pre-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prae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preparation, prefix, preposition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dirty="0"/>
                        <a:t>pro-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prologue, proposition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2151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09856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372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dirty="0"/>
                        <a:t>ante-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μικρο</a:t>
                      </a: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la-Latn" dirty="0"/>
                        <a:t>icro</a:t>
                      </a: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antenatal, antemeridian, anterior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6060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45952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dirty="0"/>
                        <a:t>post-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posterus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posterior, postprandial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9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482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(more)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Quantities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76797"/>
              </p:ext>
            </p:extLst>
          </p:nvPr>
        </p:nvGraphicFramePr>
        <p:xfrm>
          <a:off x="609600" y="1752600"/>
          <a:ext cx="7772400" cy="515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48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969303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1043864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260385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504400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3687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Used in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monochrome, monotonous, monolithic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2151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adhere, adjust, adopt, advice, advisor,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6060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biannual, biaxial, bicarbonate, bicycle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45952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tricycle, triple,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95360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quadruplicate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0335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l-GR" dirty="0"/>
                        <a:t>ολλά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multilingual, multifaceted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5276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l-GR" dirty="0"/>
                        <a:t>ολλά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polymer, polygon, polynomial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39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55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(more)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Quantities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1946"/>
              </p:ext>
            </p:extLst>
          </p:nvPr>
        </p:nvGraphicFramePr>
        <p:xfrm>
          <a:off x="766011" y="1822803"/>
          <a:ext cx="7772400" cy="241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48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969303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1043864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260385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504400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3687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Used in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millimetre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millivolt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centimetre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6060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semicircle,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45952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i="1" dirty="0"/>
                        <a:t>ἡμι</a:t>
                      </a:r>
                      <a:endParaRPr lang="en-US" sz="2400" b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hemisphere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953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561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(more)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Directions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29664"/>
              </p:ext>
            </p:extLst>
          </p:nvPr>
        </p:nvGraphicFramePr>
        <p:xfrm>
          <a:off x="685800" y="2209800"/>
          <a:ext cx="7465093" cy="324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642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933479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1005285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213803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374884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3687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Used in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ab-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ab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/>
                        <a:t>away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abnormal, abscess, absent, absolute, aberration, abstract,</a:t>
                      </a:r>
                    </a:p>
                    <a:p>
                      <a:r>
                        <a:rPr lang="en-US" sz="2000" b="1" dirty="0"/>
                        <a:t>abstruse, abuse, absurd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 initio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</a:rPr>
                        <a:t>– from the 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2151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/>
                        <a:t>ad-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adhere, adjust, adopt, advice, advisor, 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6060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4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7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6AA0-4BEF-4F19-8CB3-53C8403F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TECHNICAL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ABEB-7DFD-4E5D-BC52-A568A6DDE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Academic Listening and Speaking</a:t>
            </a:r>
          </a:p>
        </p:txBody>
      </p:sp>
    </p:spTree>
    <p:extLst>
      <p:ext uri="{BB962C8B-B14F-4D97-AF65-F5344CB8AC3E}">
        <p14:creationId xmlns:p14="http://schemas.microsoft.com/office/powerpoint/2010/main" val="2302099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(more)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Relationships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159641"/>
              </p:ext>
            </p:extLst>
          </p:nvPr>
        </p:nvGraphicFramePr>
        <p:xfrm>
          <a:off x="609600" y="1828800"/>
          <a:ext cx="7465093" cy="404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045493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4449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Used in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against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antibacterial, antibiotic, anticipate,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21510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contravene, contradict,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760603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com, con</a:t>
                      </a:r>
                    </a:p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com-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together, with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compound**, combine, confluence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45952"/>
                  </a:ext>
                </a:extLst>
              </a:tr>
              <a:tr h="110778">
                <a:tc rowSpan="2"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syn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sun</a:t>
                      </a:r>
                    </a:p>
                    <a:p>
                      <a:r>
                        <a:rPr lang="en-US" sz="2000" b="1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sum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870654"/>
                  </a:ext>
                </a:extLst>
              </a:tr>
              <a:tr h="263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symbiotic, synergy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56283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DF17F69-5047-4635-9B86-205D482678B7}"/>
              </a:ext>
            </a:extLst>
          </p:cNvPr>
          <p:cNvSpPr txBox="1"/>
          <p:nvPr/>
        </p:nvSpPr>
        <p:spPr>
          <a:xfrm>
            <a:off x="1066800" y="5958406"/>
            <a:ext cx="782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One source suggests </a:t>
            </a:r>
            <a:r>
              <a:rPr lang="en-US" b="1" dirty="0">
                <a:solidFill>
                  <a:srgbClr val="0070C0"/>
                </a:solidFill>
              </a:rPr>
              <a:t>compound</a:t>
            </a:r>
            <a:r>
              <a:rPr lang="en-US" dirty="0"/>
              <a:t> is derived from Indonesian ‘</a:t>
            </a:r>
            <a:r>
              <a:rPr lang="en-US" b="1" dirty="0">
                <a:solidFill>
                  <a:srgbClr val="0070C0"/>
                </a:solidFill>
              </a:rPr>
              <a:t>kampung</a:t>
            </a:r>
            <a:r>
              <a:rPr lang="en-US" b="1" dirty="0"/>
              <a:t>’</a:t>
            </a:r>
          </a:p>
          <a:p>
            <a:r>
              <a:rPr lang="en-US" dirty="0"/>
              <a:t>imported into Europe by the Dutch</a:t>
            </a:r>
          </a:p>
        </p:txBody>
      </p:sp>
    </p:spTree>
    <p:extLst>
      <p:ext uri="{BB962C8B-B14F-4D97-AF65-F5344CB8AC3E}">
        <p14:creationId xmlns:p14="http://schemas.microsoft.com/office/powerpoint/2010/main" val="2633891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(more)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Positions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028612"/>
              </p:ext>
            </p:extLst>
          </p:nvPr>
        </p:nvGraphicFramePr>
        <p:xfrm>
          <a:off x="381000" y="1612430"/>
          <a:ext cx="8610600" cy="515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22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1076719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1159544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400060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892755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3687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Used in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circum-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circumcircle, circumspect,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Symbol" panose="05050102010706020507" pitchFamily="18" charset="2"/>
                        </a:rPr>
                        <a:t>exo</a:t>
                      </a:r>
                      <a:endParaRPr lang="en-US" sz="2000" b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outside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exocrine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3039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among, between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Internecine, intermingle, intermittent,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45952"/>
                  </a:ext>
                </a:extLst>
              </a:tr>
              <a:tr h="26311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intraday, intraoral, intraocular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135602"/>
                  </a:ext>
                </a:extLst>
              </a:tr>
              <a:tr h="26311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panose="05050102010706020507" pitchFamily="18" charset="2"/>
                        </a:rPr>
                        <a:t>peri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perimeter, periscope,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29512"/>
                  </a:ext>
                </a:extLst>
              </a:tr>
              <a:tr h="26311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subordinate,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503106"/>
                  </a:ext>
                </a:extLst>
              </a:tr>
              <a:tr h="26311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superlative, </a:t>
                      </a:r>
                    </a:p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super-&lt;</a:t>
                      </a:r>
                      <a:r>
                        <a:rPr lang="en-US" sz="2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anything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slang .. Very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83787"/>
                  </a:ext>
                </a:extLst>
              </a:tr>
              <a:tr h="263114"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789144"/>
                  </a:ext>
                </a:extLst>
              </a:tr>
              <a:tr h="26311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panose="05050102010706020507" pitchFamily="18" charset="2"/>
                        </a:rPr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transisomer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translate, transmigration, transfer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88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891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(more)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77724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Quality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720670D-7E82-4326-9B1D-44BE390F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40873"/>
              </p:ext>
            </p:extLst>
          </p:nvPr>
        </p:nvGraphicFramePr>
        <p:xfrm>
          <a:off x="381000" y="1612430"/>
          <a:ext cx="8610600" cy="356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22">
                  <a:extLst>
                    <a:ext uri="{9D8B030D-6E8A-4147-A177-3AD203B41FA5}">
                      <a16:colId xmlns:a16="http://schemas.microsoft.com/office/drawing/2014/main" val="2810193769"/>
                    </a:ext>
                  </a:extLst>
                </a:gridCol>
                <a:gridCol w="1076719">
                  <a:extLst>
                    <a:ext uri="{9D8B030D-6E8A-4147-A177-3AD203B41FA5}">
                      <a16:colId xmlns:a16="http://schemas.microsoft.com/office/drawing/2014/main" val="2064837192"/>
                    </a:ext>
                  </a:extLst>
                </a:gridCol>
                <a:gridCol w="1159544">
                  <a:extLst>
                    <a:ext uri="{9D8B030D-6E8A-4147-A177-3AD203B41FA5}">
                      <a16:colId xmlns:a16="http://schemas.microsoft.com/office/drawing/2014/main" val="137168159"/>
                    </a:ext>
                  </a:extLst>
                </a:gridCol>
                <a:gridCol w="1400060">
                  <a:extLst>
                    <a:ext uri="{9D8B030D-6E8A-4147-A177-3AD203B41FA5}">
                      <a16:colId xmlns:a16="http://schemas.microsoft.com/office/drawing/2014/main" val="513054224"/>
                    </a:ext>
                  </a:extLst>
                </a:gridCol>
                <a:gridCol w="3892755">
                  <a:extLst>
                    <a:ext uri="{9D8B030D-6E8A-4147-A177-3AD203B41FA5}">
                      <a16:colId xmlns:a16="http://schemas.microsoft.com/office/drawing/2014/main" val="497540490"/>
                    </a:ext>
                  </a:extLst>
                </a:gridCol>
              </a:tblGrid>
              <a:tr h="36877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43071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Used in 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90974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Symbol" panose="05050102010706020507" pitchFamily="18" charset="2"/>
                        </a:rPr>
                        <a:t>eu</a:t>
                      </a:r>
                      <a:endParaRPr lang="en-US" sz="2000" b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eukaryotes, euphony,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eubiotics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eucalyptus,</a:t>
                      </a:r>
                    </a:p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euphemism, eugenics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906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Symbol" panose="05050102010706020507" pitchFamily="18" charset="2"/>
                        </a:rPr>
                        <a:t>kako</a:t>
                      </a:r>
                      <a:endParaRPr lang="en-US" sz="2000" b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malaise, malign, malefactor, malady, malignant, malediction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30399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Symbol" panose="05050102010706020507" pitchFamily="18" charset="2"/>
                        </a:rPr>
                        <a:t>uper</a:t>
                      </a:r>
                      <a:endParaRPr lang="en-US" sz="2000" b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hyperactive, hyperbole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7922"/>
                  </a:ext>
                </a:extLst>
              </a:tr>
              <a:tr h="373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hypodermic, hypochondria,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75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153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AB64-39CA-42CE-86EF-B0F73381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RooT</a:t>
            </a:r>
            <a:r>
              <a:rPr lang="en-US" dirty="0"/>
              <a:t>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B7387-31EB-448E-9AF4-68480133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words – combined together to form complex technical terms</a:t>
            </a:r>
          </a:p>
        </p:txBody>
      </p:sp>
    </p:spTree>
    <p:extLst>
      <p:ext uri="{BB962C8B-B14F-4D97-AF65-F5344CB8AC3E}">
        <p14:creationId xmlns:p14="http://schemas.microsoft.com/office/powerpoint/2010/main" val="4277069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D0321D-5ACE-4012-AB3B-895D9055D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92231"/>
              </p:ext>
            </p:extLst>
          </p:nvPr>
        </p:nvGraphicFramePr>
        <p:xfrm>
          <a:off x="445168" y="274638"/>
          <a:ext cx="8229600" cy="588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795887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24191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84019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6651028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92251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11470820"/>
                    </a:ext>
                  </a:extLst>
                </a:gridCol>
              </a:tblGrid>
              <a:tr h="1590040"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5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 err="1">
                          <a:latin typeface="Symbol" panose="05050102010706020507" pitchFamily="18" charset="2"/>
                        </a:rPr>
                        <a:t>i</a:t>
                      </a:r>
                      <a:endParaRPr lang="en-US" sz="88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53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60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>
                          <a:latin typeface="Symbol" panose="05050102010706020507" pitchFamily="18" charset="2"/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90707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ACD6ADE9-1AE1-4C3C-A920-9F9C0CC5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56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D0321D-5ACE-4012-AB3B-895D9055D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13845"/>
              </p:ext>
            </p:extLst>
          </p:nvPr>
        </p:nvGraphicFramePr>
        <p:xfrm>
          <a:off x="445168" y="274638"/>
          <a:ext cx="8229600" cy="588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795887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24191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84019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6651028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92251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11470820"/>
                    </a:ext>
                  </a:extLst>
                </a:gridCol>
              </a:tblGrid>
              <a:tr h="1590040"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5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i</a:t>
                      </a:r>
                      <a:endParaRPr lang="en-US" sz="8800" cap="all" baseline="0" dirty="0">
                        <a:solidFill>
                          <a:schemeClr val="tx1"/>
                        </a:solidFill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53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60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cap="all" baseline="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90707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ACD6ADE9-1AE1-4C3C-A920-9F9C0CC5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8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First .. A check .. Greek alphabet</a:t>
            </a:r>
            <a:endParaRPr lang="en-NZ" dirty="0">
              <a:latin typeface="Arial" charset="0"/>
              <a:cs typeface="Arial" charset="0"/>
            </a:endParaRP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25DE6CD4-2FD0-4CAE-B7D3-B0391553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3" y="2446919"/>
            <a:ext cx="6934200" cy="4377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599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Greek letters are so often used in math equations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You should be able to pronounce them easily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Only 24 + 1 (easy for a Thai </a:t>
            </a:r>
            <a:r>
              <a:rPr lang="en-US" sz="2400" dirty="0">
                <a:sym typeface="Wingdings" panose="05000000000000000000" pitchFamily="2" charset="2"/>
              </a:rPr>
              <a:t>)</a:t>
            </a: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78145D-4A45-421B-9BEF-801F61778850}"/>
              </a:ext>
            </a:extLst>
          </p:cNvPr>
          <p:cNvSpPr/>
          <p:nvPr/>
        </p:nvSpPr>
        <p:spPr>
          <a:xfrm>
            <a:off x="914400" y="3276600"/>
            <a:ext cx="1219200" cy="3547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1E2D41-D586-4355-917C-4DD9F4AF7E21}"/>
              </a:ext>
            </a:extLst>
          </p:cNvPr>
          <p:cNvSpPr/>
          <p:nvPr/>
        </p:nvSpPr>
        <p:spPr>
          <a:xfrm>
            <a:off x="2886042" y="3276599"/>
            <a:ext cx="1219200" cy="3547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10E72C-BEEE-4A29-A5F2-594FFB09F5A5}"/>
              </a:ext>
            </a:extLst>
          </p:cNvPr>
          <p:cNvSpPr/>
          <p:nvPr/>
        </p:nvSpPr>
        <p:spPr>
          <a:xfrm>
            <a:off x="4800600" y="3310467"/>
            <a:ext cx="1219200" cy="3547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First .. A check .. Greek alphabet</a:t>
            </a:r>
            <a:endParaRPr lang="en-NZ" dirty="0">
              <a:latin typeface="Arial" charset="0"/>
              <a:cs typeface="Arial" charset="0"/>
            </a:endParaRP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25DE6CD4-2FD0-4CAE-B7D3-B0391553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3" y="2446919"/>
            <a:ext cx="6934200" cy="4377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599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Greek letters are so often used in math equations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You should be able to pronounce them easily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Only 24 + 1 (easy for a Thai </a:t>
            </a:r>
            <a:r>
              <a:rPr lang="en-US" sz="2400" dirty="0">
                <a:sym typeface="Wingdings" panose="05000000000000000000" pitchFamily="2" charset="2"/>
              </a:rPr>
              <a:t>)</a:t>
            </a: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45FEAB-D1CD-4103-94E7-A41417B08DD7}"/>
              </a:ext>
            </a:extLst>
          </p:cNvPr>
          <p:cNvGrpSpPr/>
          <p:nvPr/>
        </p:nvGrpSpPr>
        <p:grpSpPr>
          <a:xfrm>
            <a:off x="3958439" y="3634581"/>
            <a:ext cx="3505200" cy="1015663"/>
            <a:chOff x="3958439" y="3634581"/>
            <a:chExt cx="3505200" cy="1015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07B546-0CA9-44AB-A027-BB573B349F73}"/>
                </a:ext>
              </a:extLst>
            </p:cNvPr>
            <p:cNvSpPr txBox="1"/>
            <p:nvPr/>
          </p:nvSpPr>
          <p:spPr>
            <a:xfrm>
              <a:off x="3958439" y="3634581"/>
              <a:ext cx="3505200" cy="101566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Often forgotten!</a:t>
              </a:r>
            </a:p>
            <a:p>
              <a:r>
                <a:rPr lang="en-US" sz="2000" b="1" dirty="0"/>
                <a:t>At end of a word,</a:t>
              </a:r>
            </a:p>
            <a:p>
              <a:r>
                <a:rPr lang="en-US" sz="2000" b="1" dirty="0"/>
                <a:t>This sigma is used!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AA8DA9-5D9E-4D08-9C55-6055D537A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0" y="3718549"/>
              <a:ext cx="933450" cy="8477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105865-006D-4E26-A15C-97AC9CCC6B0E}"/>
                </a:ext>
              </a:extLst>
            </p:cNvPr>
            <p:cNvSpPr/>
            <p:nvPr/>
          </p:nvSpPr>
          <p:spPr>
            <a:xfrm>
              <a:off x="6999439" y="3875711"/>
              <a:ext cx="278957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6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5E2280-C1BA-46F0-B289-AE48000BF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7200"/>
            <a:ext cx="5791138" cy="612616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10" y="1371600"/>
            <a:ext cx="2907890" cy="52117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Required memory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Used in many</a:t>
            </a:r>
            <a:br>
              <a:rPr lang="en-US" sz="2400" dirty="0"/>
            </a:br>
            <a:r>
              <a:rPr lang="en-US" sz="2400" dirty="0"/>
              <a:t>technical terms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565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10" y="1371600"/>
            <a:ext cx="2907890" cy="52117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Latin also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Required memory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Used in many</a:t>
            </a:r>
            <a:br>
              <a:rPr lang="en-US" sz="2400" dirty="0"/>
            </a:br>
            <a:r>
              <a:rPr lang="en-US" sz="2400" dirty="0"/>
              <a:t>technical terms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Similar to Greek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F70578-120B-421E-B135-CB84BEB6F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96" y="922692"/>
            <a:ext cx="5991225" cy="52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1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5029200" cy="480669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dirty="0"/>
              <a:t>How many?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dirty="0"/>
              <a:t>From Greek, </a:t>
            </a:r>
            <a:r>
              <a:rPr lang="el-GR" dirty="0">
                <a:solidFill>
                  <a:srgbClr val="FF0000"/>
                </a:solidFill>
              </a:rPr>
              <a:t>πούς</a:t>
            </a:r>
            <a:r>
              <a:rPr lang="en-US" dirty="0"/>
              <a:t> or </a:t>
            </a:r>
            <a:r>
              <a:rPr lang="el-GR" dirty="0">
                <a:solidFill>
                  <a:srgbClr val="FF0000"/>
                </a:solidFill>
              </a:rPr>
              <a:t>ποδ</a:t>
            </a:r>
            <a:endParaRPr lang="en-US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Or Latin, </a:t>
            </a:r>
            <a:r>
              <a:rPr lang="en-US" dirty="0">
                <a:solidFill>
                  <a:srgbClr val="FF0000"/>
                </a:solidFill>
              </a:rPr>
              <a:t>pes </a:t>
            </a:r>
            <a:r>
              <a:rPr lang="en-US" dirty="0"/>
              <a:t>or</a:t>
            </a:r>
            <a:r>
              <a:rPr lang="en-US" dirty="0">
                <a:solidFill>
                  <a:srgbClr val="FF0000"/>
                </a:solidFill>
              </a:rPr>
              <a:t> ped</a:t>
            </a:r>
            <a:endParaRPr lang="en-NZ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dirty="0"/>
              <a:t>This animal is a </a:t>
            </a:r>
            <a:br>
              <a:rPr lang="en-NZ" dirty="0"/>
            </a:br>
            <a:r>
              <a:rPr lang="en-NZ" dirty="0">
                <a:solidFill>
                  <a:srgbClr val="FF0000"/>
                </a:solidFill>
              </a:rPr>
              <a:t>biped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dirty="0"/>
              <a:t>Latin </a:t>
            </a:r>
            <a:r>
              <a:rPr lang="en-NZ" dirty="0">
                <a:solidFill>
                  <a:srgbClr val="FF0000"/>
                </a:solidFill>
              </a:rPr>
              <a:t>bi-</a:t>
            </a:r>
            <a:r>
              <a:rPr lang="en-NZ" dirty="0"/>
              <a:t>  = two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NZ" dirty="0"/>
              <a:t>Small numbers are irregular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NZ" dirty="0"/>
              <a:t>So </a:t>
            </a:r>
            <a:r>
              <a:rPr lang="en-NZ" dirty="0">
                <a:solidFill>
                  <a:srgbClr val="FF0000"/>
                </a:solidFill>
              </a:rPr>
              <a:t>duo-</a:t>
            </a:r>
            <a:r>
              <a:rPr lang="en-NZ" dirty="0"/>
              <a:t> or </a:t>
            </a:r>
            <a:r>
              <a:rPr lang="en-NZ" dirty="0">
                <a:solidFill>
                  <a:srgbClr val="FF0000"/>
                </a:solidFill>
              </a:rPr>
              <a:t>bi-</a:t>
            </a:r>
            <a:r>
              <a:rPr lang="en-NZ" dirty="0"/>
              <a:t> = two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4D8F4B-A27A-4A1F-9B0E-37FCC05B3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20576"/>
            <a:ext cx="370584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7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90F73-B410-4AAE-A363-0F6BBFA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45CE86-B4BF-4E7B-B50D-0F5AAE22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911"/>
            <a:ext cx="4800600" cy="245668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How many?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From Greek, </a:t>
            </a:r>
            <a:r>
              <a:rPr lang="el-GR" sz="2400" dirty="0">
                <a:solidFill>
                  <a:srgbClr val="FF0000"/>
                </a:solidFill>
              </a:rPr>
              <a:t>πούς</a:t>
            </a:r>
            <a:r>
              <a:rPr lang="en-US" sz="2400" dirty="0"/>
              <a:t> or </a:t>
            </a:r>
            <a:r>
              <a:rPr lang="el-GR" sz="2400" dirty="0">
                <a:solidFill>
                  <a:srgbClr val="FF0000"/>
                </a:solidFill>
              </a:rPr>
              <a:t>ποδ</a:t>
            </a:r>
            <a:endParaRPr lang="en-US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Or Latin, </a:t>
            </a:r>
            <a:r>
              <a:rPr lang="en-US" sz="2400" dirty="0">
                <a:solidFill>
                  <a:srgbClr val="FF0000"/>
                </a:solidFill>
              </a:rPr>
              <a:t>pes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FF0000"/>
                </a:solidFill>
              </a:rPr>
              <a:t> ped</a:t>
            </a:r>
            <a:endParaRPr lang="en-NZ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This animal is a ..</a:t>
            </a:r>
            <a:br>
              <a:rPr lang="en-NZ" sz="2400" dirty="0"/>
            </a:br>
            <a:endParaRPr lang="en-NZ" sz="2400" dirty="0"/>
          </a:p>
        </p:txBody>
      </p:sp>
      <p:pic>
        <p:nvPicPr>
          <p:cNvPr id="4" name="Picture 3" descr="A cow standing next to a body of water&#10;&#10;Description automatically generated">
            <a:extLst>
              <a:ext uri="{FF2B5EF4-FFF2-40B4-BE49-F238E27FC236}">
                <a16:creationId xmlns:a16="http://schemas.microsoft.com/office/drawing/2014/main" id="{B98582AC-A3E5-46B4-90B4-3957EB43C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53" y="2514600"/>
            <a:ext cx="4256147" cy="3695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DE3F37-92B8-4AB8-B139-BA4450EC5337}"/>
              </a:ext>
            </a:extLst>
          </p:cNvPr>
          <p:cNvSpPr txBox="1">
            <a:spLocks/>
          </p:cNvSpPr>
          <p:nvPr/>
        </p:nvSpPr>
        <p:spPr bwMode="auto">
          <a:xfrm>
            <a:off x="304800" y="3124200"/>
            <a:ext cx="51816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dirty="0">
                <a:solidFill>
                  <a:srgbClr val="FF0000"/>
                </a:solidFill>
              </a:rPr>
              <a:t>quadruped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Latin </a:t>
            </a:r>
            <a:r>
              <a:rPr lang="en-NZ" sz="2400" dirty="0" err="1">
                <a:solidFill>
                  <a:srgbClr val="FF0000"/>
                </a:solidFill>
              </a:rPr>
              <a:t>quattuor</a:t>
            </a:r>
            <a:r>
              <a:rPr lang="en-NZ" sz="2400" dirty="0"/>
              <a:t>  = four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Usually </a:t>
            </a:r>
            <a:r>
              <a:rPr lang="en-NZ" sz="2400" dirty="0">
                <a:solidFill>
                  <a:srgbClr val="FF0000"/>
                </a:solidFill>
              </a:rPr>
              <a:t>quadr-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N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NZ" sz="2400" dirty="0"/>
              <a:t>quadrangle,</a:t>
            </a:r>
            <a:br>
              <a:rPr lang="en-NZ" sz="2400" dirty="0"/>
            </a:br>
            <a:r>
              <a:rPr lang="en-NZ" sz="2400" dirty="0"/>
              <a:t>quadrilateral,</a:t>
            </a:r>
            <a:br>
              <a:rPr lang="en-NZ" sz="2400" dirty="0"/>
            </a:br>
            <a:r>
              <a:rPr lang="en-NZ" sz="2400" dirty="0"/>
              <a:t>quadripartite,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95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18767</TotalTime>
  <Words>1346</Words>
  <Application>Microsoft Office PowerPoint</Application>
  <PresentationFormat>On-screen Show (4:3)</PresentationFormat>
  <Paragraphs>497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 Unicode MS</vt:lpstr>
      <vt:lpstr>Arial</vt:lpstr>
      <vt:lpstr>Calibri</vt:lpstr>
      <vt:lpstr>Symbol</vt:lpstr>
      <vt:lpstr>Times New Roman</vt:lpstr>
      <vt:lpstr>Wingdings</vt:lpstr>
      <vt:lpstr>Office Theme</vt:lpstr>
      <vt:lpstr>Academic Listening and Speaking Understanding Technical Terms</vt:lpstr>
      <vt:lpstr>Fables</vt:lpstr>
      <vt:lpstr>UNDERSTANDING TECHNICAL TERMS</vt:lpstr>
      <vt:lpstr>First .. A check .. Greek alphabet</vt:lpstr>
      <vt:lpstr>First .. A check .. Greek alphabet</vt:lpstr>
      <vt:lpstr>Numbers</vt:lpstr>
      <vt:lpstr>Numbers</vt:lpstr>
      <vt:lpstr>Feet</vt:lpstr>
      <vt:lpstr>Feet</vt:lpstr>
      <vt:lpstr>Feet</vt:lpstr>
      <vt:lpstr>Feet</vt:lpstr>
      <vt:lpstr>Feet</vt:lpstr>
      <vt:lpstr>Feet</vt:lpstr>
      <vt:lpstr>Feet</vt:lpstr>
      <vt:lpstr>Name these shapes ..</vt:lpstr>
      <vt:lpstr>Name these shapes ..</vt:lpstr>
      <vt:lpstr>Name these shapes ..</vt:lpstr>
      <vt:lpstr>Culture for engineers</vt:lpstr>
      <vt:lpstr>Culture</vt:lpstr>
      <vt:lpstr>Culture from Dilbert</vt:lpstr>
      <vt:lpstr>PREFIXES</vt:lpstr>
      <vt:lpstr>Prefixes</vt:lpstr>
      <vt:lpstr>Prefixes</vt:lpstr>
      <vt:lpstr>Prefixes - negative</vt:lpstr>
      <vt:lpstr>Prefixes - sizes</vt:lpstr>
      <vt:lpstr>Prefixes - time</vt:lpstr>
      <vt:lpstr>Prefixes (more)</vt:lpstr>
      <vt:lpstr>Prefixes (more)</vt:lpstr>
      <vt:lpstr>Prefixes (more)</vt:lpstr>
      <vt:lpstr>Prefixes (more)</vt:lpstr>
      <vt:lpstr>Prefixes (more)</vt:lpstr>
      <vt:lpstr>Prefixes (more)</vt:lpstr>
      <vt:lpstr>RooT WORDS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English: Fewer is better!</dc:title>
  <dc:creator>Windows User</dc:creator>
  <cp:lastModifiedBy>Joihn Morris</cp:lastModifiedBy>
  <cp:revision>161</cp:revision>
  <cp:lastPrinted>2019-04-26T14:10:42Z</cp:lastPrinted>
  <dcterms:created xsi:type="dcterms:W3CDTF">2010-05-26T12:32:20Z</dcterms:created>
  <dcterms:modified xsi:type="dcterms:W3CDTF">2020-09-09T14:56:35Z</dcterms:modified>
</cp:coreProperties>
</file>