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13" r:id="rId4"/>
    <p:sldId id="329" r:id="rId5"/>
    <p:sldId id="330" r:id="rId6"/>
    <p:sldId id="378" r:id="rId7"/>
    <p:sldId id="336" r:id="rId8"/>
    <p:sldId id="339" r:id="rId9"/>
    <p:sldId id="338" r:id="rId10"/>
    <p:sldId id="337" r:id="rId11"/>
    <p:sldId id="340" r:id="rId12"/>
    <p:sldId id="331" r:id="rId13"/>
    <p:sldId id="334" r:id="rId14"/>
    <p:sldId id="332" r:id="rId15"/>
    <p:sldId id="335" r:id="rId16"/>
    <p:sldId id="341" r:id="rId17"/>
    <p:sldId id="342" r:id="rId18"/>
    <p:sldId id="379" r:id="rId19"/>
    <p:sldId id="380" r:id="rId20"/>
    <p:sldId id="343" r:id="rId21"/>
    <p:sldId id="344" r:id="rId22"/>
    <p:sldId id="345" r:id="rId23"/>
    <p:sldId id="347" r:id="rId24"/>
    <p:sldId id="348" r:id="rId25"/>
    <p:sldId id="346" r:id="rId26"/>
    <p:sldId id="349" r:id="rId27"/>
    <p:sldId id="350" r:id="rId28"/>
    <p:sldId id="351" r:id="rId29"/>
    <p:sldId id="374" r:id="rId30"/>
    <p:sldId id="375" r:id="rId31"/>
    <p:sldId id="376" r:id="rId32"/>
    <p:sldId id="352" r:id="rId33"/>
    <p:sldId id="353" r:id="rId34"/>
    <p:sldId id="354" r:id="rId35"/>
    <p:sldId id="307" r:id="rId36"/>
    <p:sldId id="355" r:id="rId37"/>
    <p:sldId id="356" r:id="rId38"/>
    <p:sldId id="358" r:id="rId39"/>
    <p:sldId id="364" r:id="rId40"/>
    <p:sldId id="360" r:id="rId41"/>
    <p:sldId id="372" r:id="rId42"/>
    <p:sldId id="373" r:id="rId43"/>
    <p:sldId id="365" r:id="rId44"/>
    <p:sldId id="361" r:id="rId45"/>
    <p:sldId id="362" r:id="rId46"/>
    <p:sldId id="359" r:id="rId47"/>
    <p:sldId id="366" r:id="rId48"/>
    <p:sldId id="369" r:id="rId49"/>
    <p:sldId id="370" r:id="rId50"/>
    <p:sldId id="367" r:id="rId51"/>
    <p:sldId id="377" r:id="rId52"/>
    <p:sldId id="310" r:id="rId53"/>
    <p:sldId id="308" r:id="rId54"/>
    <p:sldId id="309" r:id="rId55"/>
    <p:sldId id="303" r:id="rId56"/>
    <p:sldId id="363" r:id="rId57"/>
    <p:sldId id="368" r:id="rId58"/>
    <p:sldId id="371" r:id="rId59"/>
  </p:sldIdLst>
  <p:sldSz cx="9144000" cy="6858000" type="screen4x3"/>
  <p:notesSz cx="10021888" cy="68881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51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8" autoAdjust="0"/>
  </p:normalViewPr>
  <p:slideViewPr>
    <p:cSldViewPr>
      <p:cViewPr varScale="1">
        <p:scale>
          <a:sx n="91" d="100"/>
          <a:sy n="91" d="100"/>
        </p:scale>
        <p:origin x="1032" y="84"/>
      </p:cViewPr>
      <p:guideLst>
        <p:guide orient="horz" pos="2160"/>
        <p:guide pos="5125"/>
      </p:guideLst>
    </p:cSldViewPr>
  </p:slideViewPr>
  <p:notesTextViewPr>
    <p:cViewPr>
      <p:scale>
        <a:sx n="100" d="100"/>
        <a:sy n="100" d="100"/>
      </p:scale>
      <p:origin x="0" y="0"/>
    </p:cViewPr>
  </p:notesTextViewPr>
  <p:sorterViewPr>
    <p:cViewPr>
      <p:scale>
        <a:sx n="100" d="100"/>
        <a:sy n="100" d="100"/>
      </p:scale>
      <p:origin x="0" y="13686"/>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lvl1pPr>
              <a:defRPr/>
            </a:lvl1pPr>
          </a:lstStyle>
          <a:p>
            <a:pPr>
              <a:defRPr/>
            </a:pPr>
            <a:fld id="{B7F207A6-744D-401C-B253-C4CD6095C65C}" type="datetimeFigureOut">
              <a:rPr lang="en-US"/>
              <a:pPr>
                <a:defRPr/>
              </a:pPr>
              <a:t>08-Aug-19</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5409FE72-565D-40AE-B1BC-8EFD1982CE46}" type="slidenum">
              <a:rPr lang="en-NZ"/>
              <a:pPr>
                <a:defRPr/>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lvl1pPr>
              <a:defRPr/>
            </a:lvl1pPr>
          </a:lstStyle>
          <a:p>
            <a:pPr>
              <a:defRPr/>
            </a:pPr>
            <a:fld id="{5B87CABF-8A97-4F70-AD85-AFD2D9089468}" type="datetimeFigureOut">
              <a:rPr lang="en-US"/>
              <a:pPr>
                <a:defRPr/>
              </a:pPr>
              <a:t>08-Aug-19</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EE22FC37-C6E8-4F82-934D-8FF3C0D93DB2}" type="slidenum">
              <a:rPr lang="en-NZ"/>
              <a:pPr>
                <a:defRPr/>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lvl1pPr>
              <a:defRPr/>
            </a:lvl1pPr>
          </a:lstStyle>
          <a:p>
            <a:pPr>
              <a:defRPr/>
            </a:pPr>
            <a:fld id="{13CFDEE3-C95B-4979-BFAF-3D9D9220D0D5}" type="datetimeFigureOut">
              <a:rPr lang="en-US"/>
              <a:pPr>
                <a:defRPr/>
              </a:pPr>
              <a:t>08-Aug-19</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0B5C0A03-0646-4A3D-AD9A-F357CD0D8204}" type="slidenum">
              <a:rPr lang="en-NZ"/>
              <a:pPr>
                <a:defRPr/>
              </a:pPr>
              <a:t>‹#›</a:t>
            </a:fld>
            <a:endParaRPr lang="en-N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158388DE-B7D7-429E-955C-F8A589F156C2}" type="datetimeFigureOut">
              <a:rPr lang="en-NZ" smtClean="0"/>
              <a:t>8/08/2019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3728516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158388DE-B7D7-429E-955C-F8A589F156C2}" type="datetimeFigureOut">
              <a:rPr lang="en-NZ" smtClean="0"/>
              <a:t>8/08/2019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2480513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8388DE-B7D7-429E-955C-F8A589F156C2}" type="datetimeFigureOut">
              <a:rPr lang="en-NZ" smtClean="0"/>
              <a:t>8/08/2019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17534939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158388DE-B7D7-429E-955C-F8A589F156C2}" type="datetimeFigureOut">
              <a:rPr lang="en-NZ" smtClean="0"/>
              <a:t>8/08/2019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423212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158388DE-B7D7-429E-955C-F8A589F156C2}" type="datetimeFigureOut">
              <a:rPr lang="en-NZ" smtClean="0"/>
              <a:t>8/08/2019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1217826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158388DE-B7D7-429E-955C-F8A589F156C2}" type="datetimeFigureOut">
              <a:rPr lang="en-NZ" smtClean="0"/>
              <a:t>8/08/2019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77310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8388DE-B7D7-429E-955C-F8A589F156C2}" type="datetimeFigureOut">
              <a:rPr lang="en-NZ" smtClean="0"/>
              <a:t>8/08/2019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31721008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8388DE-B7D7-429E-955C-F8A589F156C2}" type="datetimeFigureOut">
              <a:rPr lang="en-NZ" smtClean="0"/>
              <a:t>8/08/2019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1130348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lvl1pPr algn="l">
              <a:defRPr sz="2800" b="1">
                <a:latin typeface="Arial" pitchFamily="34" charset="0"/>
                <a:cs typeface="Arial" pitchFamily="34" charset="0"/>
              </a:defRPr>
            </a:lvl1pPr>
          </a:lstStyle>
          <a:p>
            <a:r>
              <a:rPr lang="en-US" dirty="0"/>
              <a:t>Click to edit Master title style</a:t>
            </a:r>
            <a:endParaRPr lang="en-NZ" dirty="0"/>
          </a:p>
        </p:txBody>
      </p:sp>
      <p:sp>
        <p:nvSpPr>
          <p:cNvPr id="3" name="Content Placeholder 2"/>
          <p:cNvSpPr>
            <a:spLocks noGrp="1"/>
          </p:cNvSpPr>
          <p:nvPr>
            <p:ph idx="1"/>
          </p:nvPr>
        </p:nvSpPr>
        <p:spPr>
          <a:xfrm>
            <a:off x="457200" y="1295400"/>
            <a:ext cx="8229600" cy="5105400"/>
          </a:xfrm>
        </p:spPr>
        <p:txBody>
          <a:bodyPr/>
          <a:lstStyle>
            <a:lvl1pPr>
              <a:defRPr sz="2400" b="1">
                <a:latin typeface="Arial" pitchFamily="34" charset="0"/>
                <a:cs typeface="Arial" pitchFamily="34" charset="0"/>
              </a:defRPr>
            </a:lvl1pPr>
            <a:lvl2pPr marL="623888" indent="-263525">
              <a:tabLst>
                <a:tab pos="628650" algn="l"/>
              </a:tabLst>
              <a:defRPr sz="2000" b="1">
                <a:latin typeface="Arial" pitchFamily="34" charset="0"/>
                <a:cs typeface="Arial" pitchFamily="34" charset="0"/>
              </a:defRPr>
            </a:lvl2pPr>
            <a:lvl3pPr marL="803275" indent="-174625">
              <a:defRPr sz="2000" b="1">
                <a:latin typeface="Arial" pitchFamily="34" charset="0"/>
                <a:cs typeface="Arial" pitchFamily="34" charset="0"/>
              </a:defRPr>
            </a:lvl3pPr>
            <a:lvl4pPr marL="989013" indent="-185738">
              <a:defRPr sz="2000" b="1">
                <a:latin typeface="Arial" pitchFamily="34" charset="0"/>
                <a:cs typeface="Arial" pitchFamily="34" charset="0"/>
              </a:defRPr>
            </a:lvl4pPr>
            <a:lvl5pPr marL="1254125" indent="-228600">
              <a:defRPr sz="2000" b="1">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4" name="Date Placeholder 3"/>
          <p:cNvSpPr>
            <a:spLocks noGrp="1"/>
          </p:cNvSpPr>
          <p:nvPr>
            <p:ph type="dt" sz="half" idx="10"/>
          </p:nvPr>
        </p:nvSpPr>
        <p:spPr/>
        <p:txBody>
          <a:bodyPr/>
          <a:lstStyle>
            <a:lvl1pPr>
              <a:defRPr/>
            </a:lvl1pPr>
          </a:lstStyle>
          <a:p>
            <a:pPr>
              <a:defRPr/>
            </a:pPr>
            <a:fld id="{B00FB730-D0A6-472E-8823-D42D72000B19}" type="datetimeFigureOut">
              <a:rPr lang="en-US"/>
              <a:pPr>
                <a:defRPr/>
              </a:pPr>
              <a:t>08-Aug-19</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7F83FF8D-FC60-45EA-8A14-38D6AE2D8666}" type="slidenum">
              <a:rPr lang="en-NZ"/>
              <a:pPr>
                <a:defRPr/>
              </a:pPr>
              <a:t>‹#›</a:t>
            </a:fld>
            <a:endParaRPr lang="en-N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8388DE-B7D7-429E-955C-F8A589F156C2}" type="datetimeFigureOut">
              <a:rPr lang="en-NZ" smtClean="0"/>
              <a:t>8/08/2019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1965796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158388DE-B7D7-429E-955C-F8A589F156C2}" type="datetimeFigureOut">
              <a:rPr lang="en-NZ" smtClean="0"/>
              <a:t>8/08/2019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11893667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158388DE-B7D7-429E-955C-F8A589F156C2}" type="datetimeFigureOut">
              <a:rPr lang="en-NZ" smtClean="0"/>
              <a:t>8/08/2019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BF5066A-3C38-488C-8BC1-E8E972260B59}" type="slidenum">
              <a:rPr lang="en-NZ" smtClean="0"/>
              <a:t>‹#›</a:t>
            </a:fld>
            <a:endParaRPr lang="en-NZ"/>
          </a:p>
        </p:txBody>
      </p:sp>
    </p:spTree>
    <p:extLst>
      <p:ext uri="{BB962C8B-B14F-4D97-AF65-F5344CB8AC3E}">
        <p14:creationId xmlns:p14="http://schemas.microsoft.com/office/powerpoint/2010/main" val="1874522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40D7480-94ED-4A1D-AFC5-71A8CE201735}" type="datetimeFigureOut">
              <a:rPr lang="en-US"/>
              <a:pPr>
                <a:defRPr/>
              </a:pPr>
              <a:t>08-Aug-19</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BB3DFA3F-6A58-40D9-94FB-E0A791E9BE21}" type="slidenum">
              <a:rPr lang="en-NZ"/>
              <a:pPr>
                <a:defRPr/>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3"/>
          <p:cNvSpPr>
            <a:spLocks noGrp="1"/>
          </p:cNvSpPr>
          <p:nvPr>
            <p:ph type="dt" sz="half" idx="10"/>
          </p:nvPr>
        </p:nvSpPr>
        <p:spPr/>
        <p:txBody>
          <a:bodyPr/>
          <a:lstStyle>
            <a:lvl1pPr>
              <a:defRPr/>
            </a:lvl1pPr>
          </a:lstStyle>
          <a:p>
            <a:pPr>
              <a:defRPr/>
            </a:pPr>
            <a:fld id="{05E33038-128A-43A5-99F8-C22FA0537EF2}" type="datetimeFigureOut">
              <a:rPr lang="en-US"/>
              <a:pPr>
                <a:defRPr/>
              </a:pPr>
              <a:t>08-Aug-19</a:t>
            </a:fld>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C0DB59D5-607B-4444-A894-5AAE2FD79D7B}" type="slidenum">
              <a:rPr lang="en-NZ"/>
              <a:pPr>
                <a:defRPr/>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3"/>
          <p:cNvSpPr>
            <a:spLocks noGrp="1"/>
          </p:cNvSpPr>
          <p:nvPr>
            <p:ph type="dt" sz="half" idx="10"/>
          </p:nvPr>
        </p:nvSpPr>
        <p:spPr/>
        <p:txBody>
          <a:bodyPr/>
          <a:lstStyle>
            <a:lvl1pPr>
              <a:defRPr/>
            </a:lvl1pPr>
          </a:lstStyle>
          <a:p>
            <a:pPr>
              <a:defRPr/>
            </a:pPr>
            <a:fld id="{06B8EEAE-E8C0-4674-9341-CE769679FCA8}" type="datetimeFigureOut">
              <a:rPr lang="en-US"/>
              <a:pPr>
                <a:defRPr/>
              </a:pPr>
              <a:t>08-Aug-19</a:t>
            </a:fld>
            <a:endParaRPr lang="en-NZ"/>
          </a:p>
        </p:txBody>
      </p:sp>
      <p:sp>
        <p:nvSpPr>
          <p:cNvPr id="8" name="Footer Placeholder 4"/>
          <p:cNvSpPr>
            <a:spLocks noGrp="1"/>
          </p:cNvSpPr>
          <p:nvPr>
            <p:ph type="ftr" sz="quarter" idx="11"/>
          </p:nvPr>
        </p:nvSpPr>
        <p:spPr/>
        <p:txBody>
          <a:bodyPr/>
          <a:lstStyle>
            <a:lvl1pPr>
              <a:defRPr/>
            </a:lvl1pPr>
          </a:lstStyle>
          <a:p>
            <a:pPr>
              <a:defRPr/>
            </a:pPr>
            <a:endParaRPr lang="en-NZ"/>
          </a:p>
        </p:txBody>
      </p:sp>
      <p:sp>
        <p:nvSpPr>
          <p:cNvPr id="9" name="Slide Number Placeholder 5"/>
          <p:cNvSpPr>
            <a:spLocks noGrp="1"/>
          </p:cNvSpPr>
          <p:nvPr>
            <p:ph type="sldNum" sz="quarter" idx="12"/>
          </p:nvPr>
        </p:nvSpPr>
        <p:spPr/>
        <p:txBody>
          <a:bodyPr/>
          <a:lstStyle>
            <a:lvl1pPr>
              <a:defRPr/>
            </a:lvl1pPr>
          </a:lstStyle>
          <a:p>
            <a:pPr>
              <a:defRPr/>
            </a:pPr>
            <a:fld id="{C37AD953-AFC7-437E-B809-B4AC074356F4}" type="slidenum">
              <a:rPr lang="en-NZ"/>
              <a:pPr>
                <a:defRPr/>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3"/>
          <p:cNvSpPr>
            <a:spLocks noGrp="1"/>
          </p:cNvSpPr>
          <p:nvPr>
            <p:ph type="dt" sz="half" idx="10"/>
          </p:nvPr>
        </p:nvSpPr>
        <p:spPr/>
        <p:txBody>
          <a:bodyPr/>
          <a:lstStyle>
            <a:lvl1pPr>
              <a:defRPr/>
            </a:lvl1pPr>
          </a:lstStyle>
          <a:p>
            <a:pPr>
              <a:defRPr/>
            </a:pPr>
            <a:fld id="{54C9D1C1-11AE-4208-8229-11CBBF035F7D}" type="datetimeFigureOut">
              <a:rPr lang="en-US"/>
              <a:pPr>
                <a:defRPr/>
              </a:pPr>
              <a:t>08-Aug-19</a:t>
            </a:fld>
            <a:endParaRPr lang="en-NZ"/>
          </a:p>
        </p:txBody>
      </p:sp>
      <p:sp>
        <p:nvSpPr>
          <p:cNvPr id="4" name="Footer Placeholder 4"/>
          <p:cNvSpPr>
            <a:spLocks noGrp="1"/>
          </p:cNvSpPr>
          <p:nvPr>
            <p:ph type="ftr" sz="quarter" idx="11"/>
          </p:nvPr>
        </p:nvSpPr>
        <p:spPr/>
        <p:txBody>
          <a:bodyPr/>
          <a:lstStyle>
            <a:lvl1pPr>
              <a:defRPr/>
            </a:lvl1pPr>
          </a:lstStyle>
          <a:p>
            <a:pPr>
              <a:defRPr/>
            </a:pPr>
            <a:endParaRPr lang="en-NZ"/>
          </a:p>
        </p:txBody>
      </p:sp>
      <p:sp>
        <p:nvSpPr>
          <p:cNvPr id="5" name="Slide Number Placeholder 5"/>
          <p:cNvSpPr>
            <a:spLocks noGrp="1"/>
          </p:cNvSpPr>
          <p:nvPr>
            <p:ph type="sldNum" sz="quarter" idx="12"/>
          </p:nvPr>
        </p:nvSpPr>
        <p:spPr/>
        <p:txBody>
          <a:bodyPr/>
          <a:lstStyle>
            <a:lvl1pPr>
              <a:defRPr/>
            </a:lvl1pPr>
          </a:lstStyle>
          <a:p>
            <a:pPr>
              <a:defRPr/>
            </a:pPr>
            <a:fld id="{4B433C65-CABE-4104-9EBD-B084A11B1320}" type="slidenum">
              <a:rPr lang="en-NZ"/>
              <a:pPr>
                <a:defRPr/>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6B66E91-6045-41B3-9498-04BBF61CDC51}" type="datetimeFigureOut">
              <a:rPr lang="en-US"/>
              <a:pPr>
                <a:defRPr/>
              </a:pPr>
              <a:t>08-Aug-19</a:t>
            </a:fld>
            <a:endParaRPr lang="en-NZ"/>
          </a:p>
        </p:txBody>
      </p:sp>
      <p:sp>
        <p:nvSpPr>
          <p:cNvPr id="3" name="Footer Placeholder 4"/>
          <p:cNvSpPr>
            <a:spLocks noGrp="1"/>
          </p:cNvSpPr>
          <p:nvPr>
            <p:ph type="ftr" sz="quarter" idx="11"/>
          </p:nvPr>
        </p:nvSpPr>
        <p:spPr/>
        <p:txBody>
          <a:bodyPr/>
          <a:lstStyle>
            <a:lvl1pPr>
              <a:defRPr/>
            </a:lvl1pPr>
          </a:lstStyle>
          <a:p>
            <a:pPr>
              <a:defRPr/>
            </a:pPr>
            <a:endParaRPr lang="en-NZ"/>
          </a:p>
        </p:txBody>
      </p:sp>
      <p:sp>
        <p:nvSpPr>
          <p:cNvPr id="4" name="Slide Number Placeholder 5"/>
          <p:cNvSpPr>
            <a:spLocks noGrp="1"/>
          </p:cNvSpPr>
          <p:nvPr>
            <p:ph type="sldNum" sz="quarter" idx="12"/>
          </p:nvPr>
        </p:nvSpPr>
        <p:spPr/>
        <p:txBody>
          <a:bodyPr/>
          <a:lstStyle>
            <a:lvl1pPr>
              <a:defRPr/>
            </a:lvl1pPr>
          </a:lstStyle>
          <a:p>
            <a:pPr>
              <a:defRPr/>
            </a:pPr>
            <a:fld id="{45D376F5-1D8A-4723-9C57-9A240F7125BE}" type="slidenum">
              <a:rPr lang="en-NZ"/>
              <a:pPr>
                <a:defRPr/>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64926E8-93BC-418C-B17A-5DEE94FFF3DD}" type="datetimeFigureOut">
              <a:rPr lang="en-US"/>
              <a:pPr>
                <a:defRPr/>
              </a:pPr>
              <a:t>08-Aug-19</a:t>
            </a:fld>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0FD6C3ED-A6D2-428B-8ECC-77A97BAB1DA5}" type="slidenum">
              <a:rPr lang="en-NZ"/>
              <a:pPr>
                <a:defRPr/>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2E4E9D7-2207-4CFE-B044-A70EDDFAC0BA}" type="datetimeFigureOut">
              <a:rPr lang="en-US"/>
              <a:pPr>
                <a:defRPr/>
              </a:pPr>
              <a:t>08-Aug-19</a:t>
            </a:fld>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3CEDC7A7-136E-4AD3-ACE8-B3821726E168}" type="slidenum">
              <a:rPr lang="en-NZ"/>
              <a:pPr>
                <a:defRPr/>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NZ"/>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7A105C0-4489-47E9-B676-573DD349EF6C}" type="datetimeFigureOut">
              <a:rPr lang="en-US"/>
              <a:pPr>
                <a:defRPr/>
              </a:pPr>
              <a:t>08-Aug-19</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2E62E79-ADC9-4D2E-8811-C7491DEF4CDC}" type="slidenum">
              <a:rPr lang="en-NZ"/>
              <a:pPr>
                <a:defRPr/>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8388DE-B7D7-429E-955C-F8A589F156C2}" type="datetimeFigureOut">
              <a:rPr lang="en-NZ" smtClean="0"/>
              <a:t>8/08/2019</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F5066A-3C38-488C-8BC1-E8E972260B59}" type="slidenum">
              <a:rPr lang="en-NZ" smtClean="0"/>
              <a:t>‹#›</a:t>
            </a:fld>
            <a:endParaRPr lang="en-NZ"/>
          </a:p>
        </p:txBody>
      </p:sp>
    </p:spTree>
    <p:extLst>
      <p:ext uri="{BB962C8B-B14F-4D97-AF65-F5344CB8AC3E}">
        <p14:creationId xmlns:p14="http://schemas.microsoft.com/office/powerpoint/2010/main" val="690709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en.wikipedia.org/wiki/Systematic_error" TargetMode="External"/><Relationship Id="rId2" Type="http://schemas.openxmlformats.org/officeDocument/2006/relationships/hyperlink" Target="https://en.wikipedia.org/wiki/Experiment" TargetMode="External"/><Relationship Id="rId1" Type="http://schemas.openxmlformats.org/officeDocument/2006/relationships/slideLayout" Target="../slideLayouts/slideLayout2.xml"/><Relationship Id="rId4" Type="http://schemas.openxmlformats.org/officeDocument/2006/relationships/hyperlink" Target="https://en.wikipedia.org/wiki/Sample_size"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21.gif"/><Relationship Id="rId1" Type="http://schemas.openxmlformats.org/officeDocument/2006/relationships/slideLayout" Target="../slideLayouts/slideLayout2.xml"/><Relationship Id="rId5" Type="http://schemas.openxmlformats.org/officeDocument/2006/relationships/image" Target="../media/image24.gif"/><Relationship Id="rId4" Type="http://schemas.openxmlformats.org/officeDocument/2006/relationships/image" Target="../media/image23.gi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mailto:j.morris@auckland.ac.nz"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9" descr="Sunset_ChannelIsland640x480"/>
          <p:cNvPicPr>
            <a:picLocks noChangeAspect="1" noChangeArrowheads="1"/>
          </p:cNvPicPr>
          <p:nvPr/>
        </p:nvPicPr>
        <p:blipFill>
          <a:blip r:embed="rId2"/>
          <a:srcRect/>
          <a:stretch>
            <a:fillRect/>
          </a:stretch>
        </p:blipFill>
        <p:spPr bwMode="auto">
          <a:xfrm>
            <a:off x="0" y="0"/>
            <a:ext cx="9123363" cy="6858000"/>
          </a:xfrm>
          <a:prstGeom prst="rect">
            <a:avLst/>
          </a:prstGeom>
          <a:noFill/>
          <a:ln w="9525">
            <a:noFill/>
            <a:miter lim="800000"/>
            <a:headEnd/>
            <a:tailEnd/>
          </a:ln>
        </p:spPr>
      </p:pic>
      <p:sp>
        <p:nvSpPr>
          <p:cNvPr id="2051" name="Title 1"/>
          <p:cNvSpPr>
            <a:spLocks noGrp="1"/>
          </p:cNvSpPr>
          <p:nvPr>
            <p:ph type="ctrTitle"/>
          </p:nvPr>
        </p:nvSpPr>
        <p:spPr>
          <a:xfrm>
            <a:off x="533400" y="304800"/>
            <a:ext cx="8107052" cy="1470025"/>
          </a:xfrm>
          <a:ln>
            <a:solidFill>
              <a:schemeClr val="accent1"/>
            </a:solidFill>
          </a:ln>
        </p:spPr>
        <p:txBody>
          <a:bodyPr/>
          <a:lstStyle/>
          <a:p>
            <a:pPr algn="l" eaLnBrk="1" hangingPunct="1"/>
            <a:r>
              <a:rPr lang="en-US" sz="3600" b="1" dirty="0">
                <a:solidFill>
                  <a:schemeClr val="bg1"/>
                </a:solidFill>
                <a:latin typeface="Arial" panose="020B0604020202020204" pitchFamily="34" charset="0"/>
                <a:cs typeface="Arial" panose="020B0604020202020204" pitchFamily="34" charset="0"/>
              </a:rPr>
              <a:t>Research Methods and Techniques</a:t>
            </a:r>
            <a:endParaRPr lang="en-NZ" sz="3600" b="1" i="1" dirty="0">
              <a:solidFill>
                <a:schemeClr val="bg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3810000"/>
            <a:ext cx="7954652" cy="1752600"/>
          </a:xfrm>
        </p:spPr>
        <p:txBody>
          <a:bodyPr rtlCol="0">
            <a:normAutofit fontScale="62500" lnSpcReduction="20000"/>
          </a:bodyPr>
          <a:lstStyle/>
          <a:p>
            <a:pPr algn="l" eaLnBrk="1" fontAlgn="auto" hangingPunct="1">
              <a:spcAft>
                <a:spcPts val="0"/>
              </a:spcAft>
              <a:buFont typeface="Arial" pitchFamily="34" charset="0"/>
              <a:buNone/>
              <a:defRPr/>
            </a:pPr>
            <a:r>
              <a:rPr lang="en-US" sz="3800" dirty="0">
                <a:solidFill>
                  <a:schemeClr val="bg1"/>
                </a:solidFill>
              </a:rPr>
              <a:t>John Morris</a:t>
            </a:r>
          </a:p>
          <a:p>
            <a:pPr algn="l" eaLnBrk="1" fontAlgn="auto" hangingPunct="1">
              <a:spcAft>
                <a:spcPts val="0"/>
              </a:spcAft>
              <a:buFont typeface="Arial" pitchFamily="34" charset="0"/>
              <a:buNone/>
              <a:defRPr/>
            </a:pPr>
            <a:r>
              <a:rPr lang="en-US" sz="3800" dirty="0">
                <a:solidFill>
                  <a:schemeClr val="bg1"/>
                </a:solidFill>
              </a:rPr>
              <a:t>KRIS, King Mongkut’s Institute of Technology Ladkrabang</a:t>
            </a:r>
          </a:p>
          <a:p>
            <a:pPr algn="l" eaLnBrk="1" fontAlgn="auto" hangingPunct="1">
              <a:spcAft>
                <a:spcPts val="0"/>
              </a:spcAft>
              <a:buFont typeface="Arial" pitchFamily="34" charset="0"/>
              <a:buNone/>
              <a:defRPr/>
            </a:pPr>
            <a:r>
              <a:rPr lang="en-US" sz="2600" i="1" dirty="0">
                <a:solidFill>
                  <a:schemeClr val="bg1"/>
                </a:solidFill>
                <a:latin typeface="Times New Roman" panose="02020603050405020304" pitchFamily="18" charset="0"/>
                <a:cs typeface="Times New Roman" panose="02020603050405020304" pitchFamily="18" charset="0"/>
              </a:rPr>
              <a:t>previously</a:t>
            </a:r>
          </a:p>
          <a:p>
            <a:pPr algn="l" eaLnBrk="1" fontAlgn="auto" hangingPunct="1">
              <a:spcAft>
                <a:spcPts val="0"/>
              </a:spcAft>
              <a:buFont typeface="Arial" pitchFamily="34" charset="0"/>
              <a:buNone/>
              <a:defRPr/>
            </a:pPr>
            <a:r>
              <a:rPr lang="en-US" sz="2900" dirty="0">
                <a:solidFill>
                  <a:schemeClr val="bg1"/>
                </a:solidFill>
              </a:rPr>
              <a:t>Faculty of Engineering,</a:t>
            </a:r>
            <a:br>
              <a:rPr lang="en-US" sz="2900" dirty="0">
                <a:solidFill>
                  <a:schemeClr val="bg1"/>
                </a:solidFill>
              </a:rPr>
            </a:br>
            <a:r>
              <a:rPr lang="en-US" sz="2900" dirty="0" err="1">
                <a:solidFill>
                  <a:schemeClr val="bg1"/>
                </a:solidFill>
              </a:rPr>
              <a:t>Mahasarakham</a:t>
            </a:r>
            <a:r>
              <a:rPr lang="en-US" sz="2900" dirty="0">
                <a:solidFill>
                  <a:schemeClr val="bg1"/>
                </a:solidFill>
              </a:rPr>
              <a:t> University</a:t>
            </a:r>
            <a:br>
              <a:rPr lang="en-US" sz="2900" dirty="0">
                <a:solidFill>
                  <a:schemeClr val="bg1"/>
                </a:solidFill>
              </a:rPr>
            </a:br>
            <a:r>
              <a:rPr lang="en-US" sz="2600" dirty="0">
                <a:solidFill>
                  <a:schemeClr val="bg1"/>
                </a:solidFill>
              </a:rPr>
              <a:t>Computer Science/</a:t>
            </a:r>
            <a:br>
              <a:rPr lang="en-US" sz="2600" dirty="0">
                <a:solidFill>
                  <a:schemeClr val="bg1"/>
                </a:solidFill>
              </a:rPr>
            </a:br>
            <a:r>
              <a:rPr lang="en-US" sz="2600" dirty="0">
                <a:solidFill>
                  <a:schemeClr val="bg1"/>
                </a:solidFill>
              </a:rPr>
              <a:t>Electrical and Computer Engineering,</a:t>
            </a:r>
          </a:p>
          <a:p>
            <a:pPr algn="l" eaLnBrk="1" fontAlgn="auto" hangingPunct="1">
              <a:spcAft>
                <a:spcPts val="0"/>
              </a:spcAft>
              <a:buFont typeface="Arial" pitchFamily="34" charset="0"/>
              <a:buNone/>
              <a:defRPr/>
            </a:pPr>
            <a:r>
              <a:rPr lang="en-US" sz="2600" dirty="0">
                <a:solidFill>
                  <a:schemeClr val="bg1"/>
                </a:solidFill>
              </a:rPr>
              <a:t>The University of Auckland</a:t>
            </a:r>
            <a:endParaRPr lang="en-NZ" sz="2600" dirty="0">
              <a:solidFill>
                <a:schemeClr val="bg1"/>
              </a:solidFill>
            </a:endParaRPr>
          </a:p>
        </p:txBody>
      </p:sp>
      <p:sp>
        <p:nvSpPr>
          <p:cNvPr id="2053" name="Subtitle 2"/>
          <p:cNvSpPr txBox="1">
            <a:spLocks/>
          </p:cNvSpPr>
          <p:nvPr/>
        </p:nvSpPr>
        <p:spPr bwMode="auto">
          <a:xfrm>
            <a:off x="3200400" y="5867400"/>
            <a:ext cx="5943600" cy="838200"/>
          </a:xfrm>
          <a:prstGeom prst="rect">
            <a:avLst/>
          </a:prstGeom>
          <a:noFill/>
          <a:ln w="9525">
            <a:noFill/>
            <a:miter lim="800000"/>
            <a:headEnd/>
            <a:tailEnd/>
          </a:ln>
        </p:spPr>
        <p:txBody>
          <a:bodyPr/>
          <a:lstStyle/>
          <a:p>
            <a:pPr>
              <a:spcBef>
                <a:spcPct val="20000"/>
              </a:spcBef>
              <a:buFont typeface="Arial" charset="0"/>
              <a:buNone/>
            </a:pPr>
            <a:r>
              <a:rPr lang="en-US" sz="2000" b="1" i="1">
                <a:solidFill>
                  <a:schemeClr val="bg1"/>
                </a:solidFill>
                <a:latin typeface="Times New Roman" pitchFamily="18" charset="0"/>
                <a:cs typeface="Times New Roman" pitchFamily="18" charset="0"/>
              </a:rPr>
              <a:t>Iolanthe II  </a:t>
            </a:r>
            <a:r>
              <a:rPr lang="en-US" sz="2000" b="1">
                <a:solidFill>
                  <a:schemeClr val="bg1"/>
                </a:solidFill>
                <a:latin typeface="Times New Roman" pitchFamily="18" charset="0"/>
                <a:cs typeface="Times New Roman" pitchFamily="18" charset="0"/>
              </a:rPr>
              <a:t>leaves the Hauraki Gulf under full sail –</a:t>
            </a:r>
          </a:p>
          <a:p>
            <a:pPr>
              <a:spcBef>
                <a:spcPct val="20000"/>
              </a:spcBef>
              <a:buFont typeface="Arial" charset="0"/>
              <a:buNone/>
            </a:pPr>
            <a:r>
              <a:rPr lang="en-US" sz="2000" b="1">
                <a:solidFill>
                  <a:schemeClr val="bg1"/>
                </a:solidFill>
                <a:latin typeface="Times New Roman" pitchFamily="18" charset="0"/>
                <a:cs typeface="Times New Roman" pitchFamily="18" charset="0"/>
              </a:rPr>
              <a:t>Auckland-Tauranga Race, 2007</a:t>
            </a:r>
            <a:endParaRPr lang="en-NZ" sz="2000" b="1">
              <a:solidFill>
                <a:schemeClr val="bg1"/>
              </a:solidFill>
              <a:latin typeface="Times New Roman" pitchFamily="18" charset="0"/>
              <a:cs typeface="Times New Roman" pitchFamily="18" charset="0"/>
            </a:endParaRPr>
          </a:p>
        </p:txBody>
      </p:sp>
      <p:sp>
        <p:nvSpPr>
          <p:cNvPr id="6" name="Title 1">
            <a:extLst>
              <a:ext uri="{FF2B5EF4-FFF2-40B4-BE49-F238E27FC236}">
                <a16:creationId xmlns:a16="http://schemas.microsoft.com/office/drawing/2014/main" id="{2859A1B6-05E9-4529-BB85-39BCA5556A68}"/>
              </a:ext>
            </a:extLst>
          </p:cNvPr>
          <p:cNvSpPr txBox="1">
            <a:spLocks/>
          </p:cNvSpPr>
          <p:nvPr/>
        </p:nvSpPr>
        <p:spPr bwMode="auto">
          <a:xfrm>
            <a:off x="533400" y="2079625"/>
            <a:ext cx="6990928" cy="524064"/>
          </a:xfrm>
          <a:prstGeom prst="rect">
            <a:avLst/>
          </a:prstGeom>
          <a:noFill/>
          <a:ln w="9525">
            <a:solidFill>
              <a:schemeClr val="accent1"/>
            </a:solid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en-US" sz="3200" b="1" dirty="0">
                <a:solidFill>
                  <a:schemeClr val="bg1"/>
                </a:solidFill>
                <a:latin typeface="Arial" panose="020B0604020202020204" pitchFamily="34" charset="0"/>
                <a:cs typeface="Arial" panose="020B0604020202020204" pitchFamily="34" charset="0"/>
              </a:rPr>
              <a:t>Measurements and Errors</a:t>
            </a:r>
            <a:endParaRPr lang="en-NZ" sz="3200" b="1" i="1"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sp>
        <p:nvSpPr>
          <p:cNvPr id="8" name="TextBox 7"/>
          <p:cNvSpPr txBox="1"/>
          <p:nvPr/>
        </p:nvSpPr>
        <p:spPr>
          <a:xfrm>
            <a:off x="685799" y="1295400"/>
            <a:ext cx="7201459" cy="1200329"/>
          </a:xfrm>
          <a:prstGeom prst="rect">
            <a:avLst/>
          </a:prstGeom>
          <a:noFill/>
        </p:spPr>
        <p:txBody>
          <a:bodyPr wrap="none" rtlCol="0">
            <a:spAutoFit/>
          </a:bodyPr>
          <a:lstStyle/>
          <a:p>
            <a:r>
              <a:rPr lang="en-NZ" sz="2400" b="1" dirty="0"/>
              <a:t>Mechanical measuring devices have inertia</a:t>
            </a:r>
          </a:p>
          <a:p>
            <a:r>
              <a:rPr lang="en-NZ" sz="2400" b="1" dirty="0"/>
              <a:t>Usually won’t ‘start’ with small flows, </a:t>
            </a:r>
            <a:r>
              <a:rPr lang="en-NZ" sz="2400" b="1" i="1" dirty="0" err="1">
                <a:latin typeface="Times New Roman" pitchFamily="18" charset="0"/>
                <a:cs typeface="Times New Roman" pitchFamily="18" charset="0"/>
              </a:rPr>
              <a:t>etc</a:t>
            </a:r>
            <a:endParaRPr lang="en-NZ" sz="2400" b="1" i="1" dirty="0">
              <a:latin typeface="Times New Roman" pitchFamily="18" charset="0"/>
              <a:cs typeface="Times New Roman" pitchFamily="18" charset="0"/>
            </a:endParaRPr>
          </a:p>
          <a:p>
            <a:r>
              <a:rPr lang="en-NZ" sz="2400" b="1" dirty="0">
                <a:latin typeface="Arial" pitchFamily="34" charset="0"/>
                <a:cs typeface="Arial" pitchFamily="34" charset="0"/>
              </a:rPr>
              <a:t>Leading to </a:t>
            </a:r>
            <a:r>
              <a:rPr lang="en-NZ" sz="2400" b="1" dirty="0">
                <a:solidFill>
                  <a:srgbClr val="FF0000"/>
                </a:solidFill>
                <a:latin typeface="Arial" pitchFamily="34" charset="0"/>
                <a:cs typeface="Arial" pitchFamily="34" charset="0"/>
              </a:rPr>
              <a:t>zero offset</a:t>
            </a:r>
            <a:r>
              <a:rPr lang="en-NZ" sz="2400" b="1" dirty="0">
                <a:latin typeface="Arial" pitchFamily="34" charset="0"/>
                <a:cs typeface="Arial" pitchFamily="34" charset="0"/>
              </a:rPr>
              <a:t> error .. A </a:t>
            </a:r>
            <a:r>
              <a:rPr lang="en-NZ" sz="2400" b="1" dirty="0">
                <a:solidFill>
                  <a:srgbClr val="FF0000"/>
                </a:solidFill>
                <a:latin typeface="Arial" pitchFamily="34" charset="0"/>
                <a:cs typeface="Arial" pitchFamily="34" charset="0"/>
              </a:rPr>
              <a:t>systematic error</a:t>
            </a:r>
          </a:p>
        </p:txBody>
      </p:sp>
      <p:sp>
        <p:nvSpPr>
          <p:cNvPr id="11" name="TextBox 10"/>
          <p:cNvSpPr txBox="1"/>
          <p:nvPr/>
        </p:nvSpPr>
        <p:spPr>
          <a:xfrm>
            <a:off x="951794" y="5461337"/>
            <a:ext cx="3086806" cy="1015663"/>
          </a:xfrm>
          <a:prstGeom prst="rect">
            <a:avLst/>
          </a:prstGeom>
          <a:noFill/>
        </p:spPr>
        <p:txBody>
          <a:bodyPr wrap="square" rtlCol="0">
            <a:spAutoFit/>
          </a:bodyPr>
          <a:lstStyle/>
          <a:p>
            <a:r>
              <a:rPr lang="en-NZ" sz="2000" b="1" dirty="0"/>
              <a:t>Rotating paddle wheel</a:t>
            </a:r>
          </a:p>
          <a:p>
            <a:r>
              <a:rPr lang="en-NZ" sz="2000" b="1" dirty="0"/>
              <a:t>Usually with small magnet in one vane </a:t>
            </a:r>
          </a:p>
        </p:txBody>
      </p:sp>
      <p:pic>
        <p:nvPicPr>
          <p:cNvPr id="3074" name="Picture 2" descr="http://static.coleparmer.com/large_images/05618_1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780172"/>
            <a:ext cx="2356099" cy="235609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Paddlewheel Flow Sensor Ch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981325"/>
            <a:ext cx="2857500" cy="235267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2200967" y="3296503"/>
            <a:ext cx="3086806" cy="1323439"/>
          </a:xfrm>
          <a:prstGeom prst="rect">
            <a:avLst/>
          </a:prstGeom>
          <a:noFill/>
        </p:spPr>
        <p:txBody>
          <a:bodyPr wrap="square" rtlCol="0">
            <a:spAutoFit/>
          </a:bodyPr>
          <a:lstStyle/>
          <a:p>
            <a:r>
              <a:rPr lang="en-NZ" sz="2000" b="1" dirty="0"/>
              <a:t>Hall effect sensor here</a:t>
            </a:r>
          </a:p>
          <a:p>
            <a:r>
              <a:rPr lang="en-NZ" sz="2000" b="1" dirty="0"/>
              <a:t>Sends pulses to counter and timer circuit</a:t>
            </a:r>
          </a:p>
        </p:txBody>
      </p:sp>
      <p:cxnSp>
        <p:nvCxnSpPr>
          <p:cNvPr id="4" name="Straight Arrow Connector 3"/>
          <p:cNvCxnSpPr/>
          <p:nvPr/>
        </p:nvCxnSpPr>
        <p:spPr>
          <a:xfrm flipH="1">
            <a:off x="1752600" y="4343400"/>
            <a:ext cx="448368" cy="276542"/>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3074" idx="2"/>
          </p:cNvCxnSpPr>
          <p:nvPr/>
        </p:nvCxnSpPr>
        <p:spPr>
          <a:xfrm flipV="1">
            <a:off x="1559050" y="5136271"/>
            <a:ext cx="0" cy="310901"/>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350879" y="5462065"/>
            <a:ext cx="3086806" cy="707886"/>
          </a:xfrm>
          <a:prstGeom prst="rect">
            <a:avLst/>
          </a:prstGeom>
          <a:noFill/>
        </p:spPr>
        <p:txBody>
          <a:bodyPr wrap="square" rtlCol="0">
            <a:spAutoFit/>
          </a:bodyPr>
          <a:lstStyle/>
          <a:p>
            <a:r>
              <a:rPr lang="en-NZ" sz="2000" b="1" dirty="0"/>
              <a:t>Sensor built into pipe</a:t>
            </a:r>
          </a:p>
          <a:p>
            <a:r>
              <a:rPr lang="en-NZ" sz="2000" b="1" dirty="0"/>
              <a:t>to measure flow rate</a:t>
            </a:r>
          </a:p>
        </p:txBody>
      </p:sp>
    </p:spTree>
    <p:extLst>
      <p:ext uri="{BB962C8B-B14F-4D97-AF65-F5344CB8AC3E}">
        <p14:creationId xmlns:p14="http://schemas.microsoft.com/office/powerpoint/2010/main" val="2184981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sp>
        <p:nvSpPr>
          <p:cNvPr id="3" name="Content Placeholder 2"/>
          <p:cNvSpPr>
            <a:spLocks noGrp="1"/>
          </p:cNvSpPr>
          <p:nvPr>
            <p:ph idx="1"/>
          </p:nvPr>
        </p:nvSpPr>
        <p:spPr/>
        <p:txBody>
          <a:bodyPr/>
          <a:lstStyle/>
          <a:p>
            <a:r>
              <a:rPr lang="en-NZ" dirty="0">
                <a:solidFill>
                  <a:srgbClr val="FF0000"/>
                </a:solidFill>
              </a:rPr>
              <a:t>Systematic error or bias</a:t>
            </a:r>
          </a:p>
          <a:p>
            <a:r>
              <a:rPr lang="en-NZ" dirty="0"/>
              <a:t>Corrected by calibration</a:t>
            </a:r>
          </a:p>
          <a:p>
            <a:pPr lvl="1"/>
            <a:r>
              <a:rPr lang="en-NZ" dirty="0"/>
              <a:t>Simple ‘offset’ errors (end effects) are easily removed by careful calibration</a:t>
            </a:r>
          </a:p>
          <a:p>
            <a:pPr lvl="2"/>
            <a:r>
              <a:rPr lang="en-NZ" dirty="0"/>
              <a:t>Small deviation is added or subtracted from each measurement</a:t>
            </a:r>
          </a:p>
          <a:p>
            <a:pPr marL="895350" lvl="2" indent="-261938">
              <a:buNone/>
            </a:pPr>
            <a:r>
              <a:rPr lang="en-NZ" i="1" dirty="0" err="1">
                <a:latin typeface="Times New Roman" pitchFamily="18" charset="0"/>
                <a:cs typeface="Times New Roman" pitchFamily="18" charset="0"/>
              </a:rPr>
              <a:t>eg</a:t>
            </a:r>
            <a:r>
              <a:rPr lang="en-NZ" dirty="0"/>
              <a:t> a compass does not point to true North because of local deviations in the Earth’s magnetic field</a:t>
            </a:r>
          </a:p>
          <a:p>
            <a:pPr lvl="2"/>
            <a:r>
              <a:rPr lang="en-NZ" dirty="0"/>
              <a:t>These are available as corrections (called magnetic deviation) to a compass reading on maps</a:t>
            </a:r>
          </a:p>
          <a:p>
            <a:pPr lvl="3"/>
            <a:r>
              <a:rPr lang="en-NZ" dirty="0"/>
              <a:t>Especially marine charts!</a:t>
            </a:r>
          </a:p>
          <a:p>
            <a:pPr lvl="3"/>
            <a:r>
              <a:rPr lang="en-NZ" dirty="0"/>
              <a:t>Modern GPS systems may be making these corrections less obviously needed </a:t>
            </a:r>
            <a:r>
              <a:rPr lang="en-NZ" dirty="0">
                <a:sym typeface="Wingdings"/>
              </a:rPr>
              <a:t></a:t>
            </a:r>
            <a:endParaRPr lang="en-NZ" dirty="0"/>
          </a:p>
          <a:p>
            <a:pPr lvl="2"/>
            <a:r>
              <a:rPr lang="en-NZ" dirty="0"/>
              <a:t>Deviation is simply added or subtracted from the actual reading to get the true reading</a:t>
            </a:r>
          </a:p>
          <a:p>
            <a:pPr lvl="2"/>
            <a:endParaRPr lang="en-NZ" dirty="0">
              <a:latin typeface="Times New Roman" pitchFamily="18" charset="0"/>
              <a:cs typeface="Times New Roman" pitchFamily="18" charset="0"/>
            </a:endParaRPr>
          </a:p>
        </p:txBody>
      </p:sp>
    </p:spTree>
    <p:extLst>
      <p:ext uri="{BB962C8B-B14F-4D97-AF65-F5344CB8AC3E}">
        <p14:creationId xmlns:p14="http://schemas.microsoft.com/office/powerpoint/2010/main" val="2547606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sp>
        <p:nvSpPr>
          <p:cNvPr id="3" name="Content Placeholder 2"/>
          <p:cNvSpPr>
            <a:spLocks noGrp="1"/>
          </p:cNvSpPr>
          <p:nvPr>
            <p:ph idx="1"/>
          </p:nvPr>
        </p:nvSpPr>
        <p:spPr/>
        <p:txBody>
          <a:bodyPr/>
          <a:lstStyle/>
          <a:p>
            <a:r>
              <a:rPr lang="en-NZ" dirty="0">
                <a:solidFill>
                  <a:srgbClr val="FF0000"/>
                </a:solidFill>
              </a:rPr>
              <a:t>Systematic error or bias</a:t>
            </a:r>
          </a:p>
          <a:p>
            <a:r>
              <a:rPr lang="en-NZ" dirty="0"/>
              <a:t>Corrected by calibration</a:t>
            </a:r>
          </a:p>
          <a:p>
            <a:pPr lvl="1"/>
            <a:r>
              <a:rPr lang="en-NZ" dirty="0"/>
              <a:t>Incorrect or poor calibration also leads to systematic errors!</a:t>
            </a:r>
          </a:p>
          <a:p>
            <a:pPr marL="633413" lvl="1" indent="-273050">
              <a:buNone/>
            </a:pPr>
            <a:r>
              <a:rPr lang="en-NZ" i="1" dirty="0" err="1">
                <a:latin typeface="Times New Roman" pitchFamily="18" charset="0"/>
                <a:cs typeface="Times New Roman" pitchFamily="18" charset="0"/>
              </a:rPr>
              <a:t>eg</a:t>
            </a:r>
            <a:r>
              <a:rPr lang="en-NZ" dirty="0"/>
              <a:t> the flow rate of a liquid is determined by measuring the frequency of pulses emitted by a paddle wheel </a:t>
            </a:r>
          </a:p>
          <a:p>
            <a:pPr marL="360363" lvl="1" indent="0" algn="ctr">
              <a:buNone/>
            </a:pPr>
            <a:r>
              <a:rPr lang="en-NZ" sz="2400" i="1" dirty="0">
                <a:latin typeface="Times New Roman" pitchFamily="18" charset="0"/>
                <a:cs typeface="Times New Roman" pitchFamily="18" charset="0"/>
              </a:rPr>
              <a:t>flow = c f </a:t>
            </a:r>
          </a:p>
          <a:p>
            <a:pPr lvl="1">
              <a:buFont typeface="Arial" pitchFamily="34" charset="0"/>
              <a:buChar char="‪"/>
            </a:pPr>
            <a:r>
              <a:rPr lang="en-NZ" dirty="0"/>
              <a:t>where </a:t>
            </a:r>
            <a:r>
              <a:rPr lang="en-NZ" i="1" dirty="0">
                <a:latin typeface="Times New Roman" pitchFamily="18" charset="0"/>
                <a:cs typeface="Times New Roman" pitchFamily="18" charset="0"/>
              </a:rPr>
              <a:t>f</a:t>
            </a:r>
            <a:r>
              <a:rPr lang="en-NZ" dirty="0"/>
              <a:t> is the frequency in Hz and </a:t>
            </a:r>
            <a:r>
              <a:rPr lang="en-NZ" i="1" dirty="0">
                <a:latin typeface="Times New Roman" pitchFamily="18" charset="0"/>
                <a:cs typeface="Times New Roman" pitchFamily="18" charset="0"/>
              </a:rPr>
              <a:t>c</a:t>
            </a:r>
            <a:r>
              <a:rPr lang="en-NZ" dirty="0"/>
              <a:t> the calibration factor</a:t>
            </a:r>
          </a:p>
          <a:p>
            <a:pPr lvl="1"/>
            <a:r>
              <a:rPr lang="en-NZ" dirty="0"/>
              <a:t>A calibration procedure gives </a:t>
            </a:r>
          </a:p>
          <a:p>
            <a:pPr marL="360363" lvl="1" indent="0" algn="ctr">
              <a:buNone/>
            </a:pPr>
            <a:r>
              <a:rPr lang="en-NZ" sz="2400" dirty="0">
                <a:latin typeface="Times New Roman" pitchFamily="18" charset="0"/>
                <a:cs typeface="Times New Roman" pitchFamily="18" charset="0"/>
              </a:rPr>
              <a:t>c = 5.5 m</a:t>
            </a:r>
            <a:r>
              <a:rPr lang="en-NZ" sz="2400" baseline="30000" dirty="0">
                <a:latin typeface="Times New Roman" pitchFamily="18" charset="0"/>
                <a:cs typeface="Times New Roman" pitchFamily="18" charset="0"/>
              </a:rPr>
              <a:t>3</a:t>
            </a:r>
            <a:r>
              <a:rPr lang="en-NZ" sz="2400" dirty="0">
                <a:latin typeface="Times New Roman" pitchFamily="18" charset="0"/>
                <a:cs typeface="Times New Roman" pitchFamily="18" charset="0"/>
              </a:rPr>
              <a:t>/s/Hz</a:t>
            </a:r>
          </a:p>
          <a:p>
            <a:pPr lvl="1">
              <a:buFont typeface="Arial" pitchFamily="34" charset="0"/>
              <a:buChar char="‪"/>
            </a:pPr>
            <a:r>
              <a:rPr lang="en-NZ" dirty="0"/>
              <a:t>when the correct value is</a:t>
            </a:r>
          </a:p>
          <a:p>
            <a:pPr marL="360363" lvl="1" indent="0" algn="ctr">
              <a:buNone/>
            </a:pPr>
            <a:r>
              <a:rPr lang="en-NZ" sz="2400" dirty="0">
                <a:latin typeface="Times New Roman" pitchFamily="18" charset="0"/>
                <a:cs typeface="Times New Roman" pitchFamily="18" charset="0"/>
              </a:rPr>
              <a:t>c = 5.0 m</a:t>
            </a:r>
            <a:r>
              <a:rPr lang="en-NZ" sz="2400" baseline="30000" dirty="0">
                <a:latin typeface="Times New Roman" pitchFamily="18" charset="0"/>
                <a:cs typeface="Times New Roman" pitchFamily="18" charset="0"/>
              </a:rPr>
              <a:t>3</a:t>
            </a:r>
            <a:r>
              <a:rPr lang="en-NZ" sz="2400" dirty="0">
                <a:latin typeface="Times New Roman" pitchFamily="18" charset="0"/>
                <a:cs typeface="Times New Roman" pitchFamily="18" charset="0"/>
              </a:rPr>
              <a:t>/s/Hz</a:t>
            </a:r>
          </a:p>
          <a:p>
            <a:pPr lvl="1">
              <a:buFont typeface="Symbol" pitchFamily="18" charset="2"/>
              <a:buChar char="\"/>
            </a:pPr>
            <a:r>
              <a:rPr lang="en-NZ" dirty="0"/>
              <a:t>All measurements are </a:t>
            </a:r>
            <a:r>
              <a:rPr lang="en-NZ" dirty="0">
                <a:solidFill>
                  <a:srgbClr val="FF0000"/>
                </a:solidFill>
              </a:rPr>
              <a:t>systematically high </a:t>
            </a:r>
            <a:r>
              <a:rPr lang="en-NZ" dirty="0"/>
              <a:t>by </a:t>
            </a:r>
            <a:r>
              <a:rPr lang="en-NZ" dirty="0">
                <a:latin typeface="Times New Roman" pitchFamily="18" charset="0"/>
                <a:cs typeface="Times New Roman" pitchFamily="18" charset="0"/>
              </a:rPr>
              <a:t>10%</a:t>
            </a:r>
          </a:p>
          <a:p>
            <a:pPr lvl="2"/>
            <a:endParaRPr lang="en-NZ" dirty="0">
              <a:latin typeface="Times New Roman" pitchFamily="18" charset="0"/>
              <a:cs typeface="Times New Roman" pitchFamily="18" charset="0"/>
            </a:endParaRPr>
          </a:p>
        </p:txBody>
      </p:sp>
    </p:spTree>
    <p:extLst>
      <p:ext uri="{BB962C8B-B14F-4D97-AF65-F5344CB8AC3E}">
        <p14:creationId xmlns:p14="http://schemas.microsoft.com/office/powerpoint/2010/main" val="3541738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sp>
        <p:nvSpPr>
          <p:cNvPr id="3" name="Content Placeholder 2"/>
          <p:cNvSpPr>
            <a:spLocks noGrp="1"/>
          </p:cNvSpPr>
          <p:nvPr>
            <p:ph idx="1"/>
          </p:nvPr>
        </p:nvSpPr>
        <p:spPr>
          <a:xfrm>
            <a:off x="457199" y="1295400"/>
            <a:ext cx="4821153" cy="5105400"/>
          </a:xfrm>
        </p:spPr>
        <p:txBody>
          <a:bodyPr/>
          <a:lstStyle/>
          <a:p>
            <a:r>
              <a:rPr lang="en-NZ" dirty="0">
                <a:solidFill>
                  <a:srgbClr val="FF0000"/>
                </a:solidFill>
              </a:rPr>
              <a:t>Systematic error </a:t>
            </a:r>
          </a:p>
          <a:p>
            <a:r>
              <a:rPr lang="en-NZ" dirty="0"/>
              <a:t>Corrected by calibration</a:t>
            </a:r>
          </a:p>
          <a:p>
            <a:pPr lvl="1"/>
            <a:r>
              <a:rPr lang="en-NZ" dirty="0"/>
              <a:t>Incorrect models also lead to systematic errors!</a:t>
            </a:r>
          </a:p>
          <a:p>
            <a:pPr marL="633413" lvl="1" indent="-273050">
              <a:buNone/>
            </a:pPr>
            <a:r>
              <a:rPr lang="en-NZ" i="1" dirty="0" err="1">
                <a:latin typeface="Times New Roman" pitchFamily="18" charset="0"/>
                <a:cs typeface="Times New Roman" pitchFamily="18" charset="0"/>
              </a:rPr>
              <a:t>eg</a:t>
            </a:r>
            <a:r>
              <a:rPr lang="en-NZ" dirty="0"/>
              <a:t> for the paddle wheel flow meter, flow is assumed to be linear </a:t>
            </a:r>
            <a:br>
              <a:rPr lang="en-NZ" dirty="0"/>
            </a:br>
            <a:r>
              <a:rPr lang="en-NZ" dirty="0"/>
              <a:t>with frequency</a:t>
            </a:r>
          </a:p>
          <a:p>
            <a:pPr marL="360363" lvl="1" indent="0" algn="ctr">
              <a:buNone/>
            </a:pPr>
            <a:r>
              <a:rPr lang="en-NZ" sz="2400" i="1" dirty="0">
                <a:latin typeface="Times New Roman" pitchFamily="18" charset="0"/>
                <a:cs typeface="Times New Roman" pitchFamily="18" charset="0"/>
              </a:rPr>
              <a:t>flow = c f </a:t>
            </a:r>
          </a:p>
          <a:p>
            <a:pPr lvl="1"/>
            <a:r>
              <a:rPr lang="en-NZ" dirty="0"/>
              <a:t>Actually, the relationship is only approximately linear</a:t>
            </a:r>
          </a:p>
          <a:p>
            <a:pPr lvl="1">
              <a:buFont typeface="Arial" pitchFamily="34" charset="0"/>
              <a:buChar char="•"/>
            </a:pPr>
            <a:r>
              <a:rPr lang="en-NZ" dirty="0"/>
              <a:t>Deviations are </a:t>
            </a:r>
            <a:r>
              <a:rPr lang="en-NZ" dirty="0">
                <a:solidFill>
                  <a:srgbClr val="FF0000"/>
                </a:solidFill>
              </a:rPr>
              <a:t>systematic errors </a:t>
            </a:r>
            <a:endParaRPr lang="en-NZ" dirty="0">
              <a:latin typeface="Times New Roman" pitchFamily="18" charset="0"/>
              <a:cs typeface="Times New Roman" pitchFamily="18" charset="0"/>
            </a:endParaRPr>
          </a:p>
          <a:p>
            <a:pPr lvl="1"/>
            <a:r>
              <a:rPr lang="en-NZ" dirty="0"/>
              <a:t>In this case, accuracy can be improved by using an empirical model – the actual calibration points</a:t>
            </a:r>
          </a:p>
        </p:txBody>
      </p:sp>
      <p:grpSp>
        <p:nvGrpSpPr>
          <p:cNvPr id="4" name="Group 3"/>
          <p:cNvGrpSpPr/>
          <p:nvPr/>
        </p:nvGrpSpPr>
        <p:grpSpPr>
          <a:xfrm>
            <a:off x="5105400" y="2335768"/>
            <a:ext cx="3998871" cy="2617232"/>
            <a:chOff x="1840468" y="1600200"/>
            <a:chExt cx="3998871" cy="2617232"/>
          </a:xfrm>
        </p:grpSpPr>
        <p:cxnSp>
          <p:nvCxnSpPr>
            <p:cNvPr id="5" name="Straight Connector 4"/>
            <p:cNvCxnSpPr/>
            <p:nvPr/>
          </p:nvCxnSpPr>
          <p:spPr>
            <a:xfrm>
              <a:off x="2209800" y="1600200"/>
              <a:ext cx="0" cy="259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05000" y="3810000"/>
              <a:ext cx="3429000" cy="3810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20618" y="3848100"/>
              <a:ext cx="1197764" cy="369332"/>
            </a:xfrm>
            <a:prstGeom prst="rect">
              <a:avLst/>
            </a:prstGeom>
            <a:noFill/>
          </p:spPr>
          <p:txBody>
            <a:bodyPr wrap="none" rtlCol="0">
              <a:spAutoFit/>
            </a:bodyPr>
            <a:lstStyle/>
            <a:p>
              <a:r>
                <a:rPr lang="en-NZ" b="1" dirty="0"/>
                <a:t>Flow rate</a:t>
              </a:r>
            </a:p>
          </p:txBody>
        </p:sp>
        <p:sp>
          <p:nvSpPr>
            <p:cNvPr id="8" name="TextBox 7"/>
            <p:cNvSpPr txBox="1"/>
            <p:nvPr/>
          </p:nvSpPr>
          <p:spPr>
            <a:xfrm rot="16200000">
              <a:off x="1349308" y="2319960"/>
              <a:ext cx="1351652" cy="369332"/>
            </a:xfrm>
            <a:prstGeom prst="rect">
              <a:avLst/>
            </a:prstGeom>
            <a:noFill/>
          </p:spPr>
          <p:txBody>
            <a:bodyPr wrap="none" rtlCol="0">
              <a:spAutoFit/>
            </a:bodyPr>
            <a:lstStyle/>
            <a:p>
              <a:r>
                <a:rPr lang="en-NZ" b="1" dirty="0"/>
                <a:t>Frequency</a:t>
              </a:r>
            </a:p>
          </p:txBody>
        </p:sp>
        <p:cxnSp>
          <p:nvCxnSpPr>
            <p:cNvPr id="9" name="Straight Connector 8"/>
            <p:cNvCxnSpPr/>
            <p:nvPr/>
          </p:nvCxnSpPr>
          <p:spPr>
            <a:xfrm flipV="1">
              <a:off x="2209800" y="2057400"/>
              <a:ext cx="2895600" cy="1752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Arc 9"/>
            <p:cNvSpPr/>
            <p:nvPr/>
          </p:nvSpPr>
          <p:spPr>
            <a:xfrm rot="14649874">
              <a:off x="3497093" y="1479821"/>
              <a:ext cx="762000" cy="3266567"/>
            </a:xfrm>
            <a:prstGeom prst="arc">
              <a:avLst>
                <a:gd name="adj1" fmla="val 16200000"/>
                <a:gd name="adj2" fmla="val 5165079"/>
              </a:avLst>
            </a:pr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cxnSp>
          <p:nvCxnSpPr>
            <p:cNvPr id="11" name="Straight Connector 10"/>
            <p:cNvCxnSpPr/>
            <p:nvPr/>
          </p:nvCxnSpPr>
          <p:spPr>
            <a:xfrm>
              <a:off x="3761182" y="3206223"/>
              <a:ext cx="457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218382" y="3021557"/>
              <a:ext cx="1620957" cy="369332"/>
            </a:xfrm>
            <a:prstGeom prst="rect">
              <a:avLst/>
            </a:prstGeom>
            <a:noFill/>
          </p:spPr>
          <p:txBody>
            <a:bodyPr wrap="none" rtlCol="0">
              <a:spAutoFit/>
            </a:bodyPr>
            <a:lstStyle/>
            <a:p>
              <a:r>
                <a:rPr lang="en-NZ" b="1" dirty="0"/>
                <a:t>Linear model</a:t>
              </a:r>
            </a:p>
          </p:txBody>
        </p:sp>
        <p:cxnSp>
          <p:nvCxnSpPr>
            <p:cNvPr id="13" name="Straight Connector 12"/>
            <p:cNvCxnSpPr/>
            <p:nvPr/>
          </p:nvCxnSpPr>
          <p:spPr>
            <a:xfrm>
              <a:off x="3733800" y="3625334"/>
              <a:ext cx="45720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191000" y="3440668"/>
              <a:ext cx="1261884" cy="369332"/>
            </a:xfrm>
            <a:prstGeom prst="rect">
              <a:avLst/>
            </a:prstGeom>
            <a:noFill/>
          </p:spPr>
          <p:txBody>
            <a:bodyPr wrap="none" rtlCol="0">
              <a:spAutoFit/>
            </a:bodyPr>
            <a:lstStyle/>
            <a:p>
              <a:r>
                <a:rPr lang="en-NZ" b="1" dirty="0"/>
                <a:t>Measured</a:t>
              </a:r>
            </a:p>
          </p:txBody>
        </p:sp>
      </p:grpSp>
      <p:cxnSp>
        <p:nvCxnSpPr>
          <p:cNvPr id="16" name="Straight Arrow Connector 15"/>
          <p:cNvCxnSpPr/>
          <p:nvPr/>
        </p:nvCxnSpPr>
        <p:spPr>
          <a:xfrm>
            <a:off x="5638800" y="4583668"/>
            <a:ext cx="533400" cy="674132"/>
          </a:xfrm>
          <a:prstGeom prst="straightConnector1">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575149" y="5257800"/>
            <a:ext cx="3304365" cy="1200329"/>
          </a:xfrm>
          <a:prstGeom prst="rect">
            <a:avLst/>
          </a:prstGeom>
          <a:solidFill>
            <a:srgbClr val="FFFF00"/>
          </a:solidFill>
        </p:spPr>
        <p:txBody>
          <a:bodyPr wrap="square" rtlCol="0">
            <a:spAutoFit/>
          </a:bodyPr>
          <a:lstStyle/>
          <a:p>
            <a:r>
              <a:rPr lang="en-NZ" b="1" dirty="0"/>
              <a:t>Note the ‘end error’ here!</a:t>
            </a:r>
          </a:p>
          <a:p>
            <a:r>
              <a:rPr lang="en-NZ" b="1" dirty="0"/>
              <a:t>The paddle wheel doesn’t rotate at all until the flow reaches a minimum value</a:t>
            </a:r>
          </a:p>
        </p:txBody>
      </p:sp>
    </p:spTree>
    <p:extLst>
      <p:ext uri="{BB962C8B-B14F-4D97-AF65-F5344CB8AC3E}">
        <p14:creationId xmlns:p14="http://schemas.microsoft.com/office/powerpoint/2010/main" val="1744848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sp>
        <p:nvSpPr>
          <p:cNvPr id="3" name="Content Placeholder 2"/>
          <p:cNvSpPr>
            <a:spLocks noGrp="1"/>
          </p:cNvSpPr>
          <p:nvPr>
            <p:ph idx="1"/>
          </p:nvPr>
        </p:nvSpPr>
        <p:spPr>
          <a:xfrm>
            <a:off x="381000" y="1219200"/>
            <a:ext cx="4800601" cy="5105400"/>
          </a:xfrm>
        </p:spPr>
        <p:txBody>
          <a:bodyPr/>
          <a:lstStyle/>
          <a:p>
            <a:r>
              <a:rPr lang="en-NZ" dirty="0"/>
              <a:t>Quantum effects</a:t>
            </a:r>
          </a:p>
          <a:p>
            <a:pPr lvl="1"/>
            <a:r>
              <a:rPr lang="en-NZ" dirty="0"/>
              <a:t>Always remember: </a:t>
            </a:r>
            <a:br>
              <a:rPr lang="en-NZ" dirty="0"/>
            </a:br>
            <a:r>
              <a:rPr lang="en-NZ" dirty="0">
                <a:solidFill>
                  <a:srgbClr val="FF0000"/>
                </a:solidFill>
              </a:rPr>
              <a:t>measuring a system perturbs it!</a:t>
            </a:r>
          </a:p>
          <a:p>
            <a:r>
              <a:rPr lang="en-NZ" dirty="0"/>
              <a:t>Ammeters and voltmeters have internal resistance</a:t>
            </a:r>
          </a:p>
          <a:p>
            <a:pPr lvl="1"/>
            <a:r>
              <a:rPr lang="en-NZ" dirty="0"/>
              <a:t>Presence of the meter may drop the voltage across the device</a:t>
            </a:r>
          </a:p>
          <a:p>
            <a:pPr marL="360363" lvl="1" indent="0">
              <a:buNone/>
            </a:pPr>
            <a:r>
              <a:rPr lang="en-NZ" i="1" dirty="0">
                <a:latin typeface="Times New Roman" pitchFamily="18" charset="0"/>
                <a:cs typeface="Times New Roman" pitchFamily="18" charset="0"/>
              </a:rPr>
              <a:t>or</a:t>
            </a:r>
            <a:r>
              <a:rPr lang="en-NZ" dirty="0"/>
              <a:t> </a:t>
            </a:r>
          </a:p>
          <a:p>
            <a:pPr lvl="1"/>
            <a:r>
              <a:rPr lang="en-NZ" dirty="0"/>
              <a:t>reduce the current it draws</a:t>
            </a:r>
          </a:p>
          <a:p>
            <a:r>
              <a:rPr lang="en-NZ" dirty="0"/>
              <a:t>These are </a:t>
            </a:r>
            <a:r>
              <a:rPr lang="en-NZ" dirty="0">
                <a:solidFill>
                  <a:srgbClr val="FF0000"/>
                </a:solidFill>
              </a:rPr>
              <a:t>systematic errors</a:t>
            </a:r>
          </a:p>
          <a:p>
            <a:pPr lvl="1"/>
            <a:r>
              <a:rPr lang="en-NZ" dirty="0"/>
              <a:t>Correctable if source impedance and internal resistance of meter is known</a:t>
            </a:r>
          </a:p>
          <a:p>
            <a:endParaRPr lang="en-NZ" dirty="0"/>
          </a:p>
        </p:txBody>
      </p:sp>
      <p:grpSp>
        <p:nvGrpSpPr>
          <p:cNvPr id="17" name="Group 16"/>
          <p:cNvGrpSpPr/>
          <p:nvPr/>
        </p:nvGrpSpPr>
        <p:grpSpPr>
          <a:xfrm>
            <a:off x="5106666" y="1811446"/>
            <a:ext cx="3503934" cy="1922354"/>
            <a:chOff x="4953000" y="2429459"/>
            <a:chExt cx="3535391" cy="1707597"/>
          </a:xfrm>
        </p:grpSpPr>
        <p:sp>
          <p:nvSpPr>
            <p:cNvPr id="19" name="Oval 18"/>
            <p:cNvSpPr/>
            <p:nvPr/>
          </p:nvSpPr>
          <p:spPr>
            <a:xfrm>
              <a:off x="6972300" y="2540842"/>
              <a:ext cx="609600" cy="59209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b="1" dirty="0">
                  <a:solidFill>
                    <a:schemeClr val="tx1"/>
                  </a:solidFill>
                  <a:latin typeface="Arial" pitchFamily="34" charset="0"/>
                  <a:cs typeface="Arial" pitchFamily="34" charset="0"/>
                </a:rPr>
                <a:t>A</a:t>
              </a:r>
            </a:p>
          </p:txBody>
        </p:sp>
        <p:sp>
          <p:nvSpPr>
            <p:cNvPr id="20" name="Rectangle 19"/>
            <p:cNvSpPr/>
            <p:nvPr/>
          </p:nvSpPr>
          <p:spPr>
            <a:xfrm>
              <a:off x="6705600" y="3392558"/>
              <a:ext cx="1143000" cy="7444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b="1" dirty="0">
                  <a:solidFill>
                    <a:schemeClr val="tx1"/>
                  </a:solidFill>
                </a:rPr>
                <a:t>Device</a:t>
              </a:r>
            </a:p>
          </p:txBody>
        </p:sp>
        <p:sp>
          <p:nvSpPr>
            <p:cNvPr id="21" name="Rectangle 20"/>
            <p:cNvSpPr/>
            <p:nvPr/>
          </p:nvSpPr>
          <p:spPr>
            <a:xfrm>
              <a:off x="4953000" y="2918685"/>
              <a:ext cx="1600200" cy="7444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b="1" dirty="0">
                  <a:solidFill>
                    <a:schemeClr val="tx1"/>
                  </a:solidFill>
                </a:rPr>
                <a:t>Constant V</a:t>
              </a:r>
            </a:p>
            <a:p>
              <a:pPr algn="ctr"/>
              <a:r>
                <a:rPr lang="en-NZ" sz="2400" b="1" dirty="0">
                  <a:solidFill>
                    <a:schemeClr val="tx1"/>
                  </a:solidFill>
                </a:rPr>
                <a:t>source</a:t>
              </a:r>
            </a:p>
          </p:txBody>
        </p:sp>
        <p:cxnSp>
          <p:nvCxnSpPr>
            <p:cNvPr id="22" name="Elbow Connector 21"/>
            <p:cNvCxnSpPr>
              <a:stCxn id="21" idx="2"/>
              <a:endCxn id="20" idx="2"/>
            </p:cNvCxnSpPr>
            <p:nvPr/>
          </p:nvCxnSpPr>
          <p:spPr>
            <a:xfrm rot="16200000" flipH="1">
              <a:off x="6278164" y="3138119"/>
              <a:ext cx="473873" cy="1524000"/>
            </a:xfrm>
            <a:prstGeom prst="bentConnector3">
              <a:avLst>
                <a:gd name="adj1" fmla="val 142852"/>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21" idx="0"/>
              <a:endCxn id="19" idx="0"/>
            </p:cNvCxnSpPr>
            <p:nvPr/>
          </p:nvCxnSpPr>
          <p:spPr>
            <a:xfrm rot="5400000" flipH="1" flipV="1">
              <a:off x="6326179" y="1967764"/>
              <a:ext cx="377843" cy="1524000"/>
            </a:xfrm>
            <a:prstGeom prst="bentConnector3">
              <a:avLst>
                <a:gd name="adj1" fmla="val 153742"/>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9" idx="4"/>
              <a:endCxn id="20" idx="0"/>
            </p:cNvCxnSpPr>
            <p:nvPr/>
          </p:nvCxnSpPr>
          <p:spPr>
            <a:xfrm>
              <a:off x="7277100" y="3132940"/>
              <a:ext cx="0" cy="2596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8153400" y="2429459"/>
              <a:ext cx="0" cy="760631"/>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8153400" y="3352800"/>
              <a:ext cx="0" cy="784256"/>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902382" y="2678668"/>
              <a:ext cx="445956" cy="338554"/>
            </a:xfrm>
            <a:prstGeom prst="rect">
              <a:avLst/>
            </a:prstGeom>
            <a:solidFill>
              <a:schemeClr val="bg1"/>
            </a:solidFill>
          </p:spPr>
          <p:txBody>
            <a:bodyPr wrap="none" rtlCol="0">
              <a:spAutoFit/>
            </a:bodyPr>
            <a:lstStyle/>
            <a:p>
              <a:r>
                <a:rPr lang="en-NZ" sz="1600" b="1" dirty="0" err="1"/>
                <a:t>dV</a:t>
              </a:r>
              <a:endParaRPr lang="en-NZ" sz="1600" b="1" dirty="0"/>
            </a:p>
          </p:txBody>
        </p:sp>
        <p:sp>
          <p:nvSpPr>
            <p:cNvPr id="28" name="TextBox 27"/>
            <p:cNvSpPr txBox="1"/>
            <p:nvPr/>
          </p:nvSpPr>
          <p:spPr>
            <a:xfrm>
              <a:off x="7848600" y="3593068"/>
              <a:ext cx="639791" cy="338554"/>
            </a:xfrm>
            <a:prstGeom prst="rect">
              <a:avLst/>
            </a:prstGeom>
            <a:solidFill>
              <a:schemeClr val="bg1"/>
            </a:solidFill>
          </p:spPr>
          <p:txBody>
            <a:bodyPr wrap="none" rtlCol="0">
              <a:spAutoFit/>
            </a:bodyPr>
            <a:lstStyle/>
            <a:p>
              <a:r>
                <a:rPr lang="en-NZ" sz="1600" b="1" dirty="0"/>
                <a:t>V-</a:t>
              </a:r>
              <a:r>
                <a:rPr lang="en-NZ" sz="1600" b="1" dirty="0" err="1"/>
                <a:t>dV</a:t>
              </a:r>
              <a:endParaRPr lang="en-NZ" sz="1600" b="1" dirty="0"/>
            </a:p>
          </p:txBody>
        </p:sp>
      </p:grpSp>
      <p:grpSp>
        <p:nvGrpSpPr>
          <p:cNvPr id="29" name="Group 28"/>
          <p:cNvGrpSpPr/>
          <p:nvPr/>
        </p:nvGrpSpPr>
        <p:grpSpPr>
          <a:xfrm>
            <a:off x="5103190" y="4669358"/>
            <a:ext cx="3888410" cy="1499186"/>
            <a:chOff x="988366" y="4572000"/>
            <a:chExt cx="3888410" cy="1499186"/>
          </a:xfrm>
        </p:grpSpPr>
        <p:sp>
          <p:nvSpPr>
            <p:cNvPr id="30" name="Oval 29"/>
            <p:cNvSpPr/>
            <p:nvPr/>
          </p:nvSpPr>
          <p:spPr>
            <a:xfrm>
              <a:off x="4113712" y="5275302"/>
              <a:ext cx="610688" cy="59209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b="1" dirty="0">
                  <a:solidFill>
                    <a:schemeClr val="tx1"/>
                  </a:solidFill>
                  <a:latin typeface="Arial" pitchFamily="34" charset="0"/>
                  <a:cs typeface="Arial" pitchFamily="34" charset="0"/>
                </a:rPr>
                <a:t>V</a:t>
              </a:r>
            </a:p>
          </p:txBody>
        </p:sp>
        <p:sp>
          <p:nvSpPr>
            <p:cNvPr id="31" name="Rectangle 30"/>
            <p:cNvSpPr/>
            <p:nvPr/>
          </p:nvSpPr>
          <p:spPr>
            <a:xfrm>
              <a:off x="2819400" y="5046702"/>
              <a:ext cx="1145040" cy="7444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b="1" dirty="0">
                  <a:solidFill>
                    <a:schemeClr val="tx1"/>
                  </a:solidFill>
                </a:rPr>
                <a:t>Device</a:t>
              </a:r>
            </a:p>
          </p:txBody>
        </p:sp>
        <p:sp>
          <p:nvSpPr>
            <p:cNvPr id="32" name="Rectangle 31"/>
            <p:cNvSpPr/>
            <p:nvPr/>
          </p:nvSpPr>
          <p:spPr>
            <a:xfrm>
              <a:off x="988366" y="4759908"/>
              <a:ext cx="1664732" cy="10318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b="1" dirty="0">
                  <a:solidFill>
                    <a:schemeClr val="tx1"/>
                  </a:solidFill>
                </a:rPr>
                <a:t>Current limited</a:t>
              </a:r>
            </a:p>
            <a:p>
              <a:pPr algn="ctr"/>
              <a:r>
                <a:rPr lang="en-NZ" sz="2400" b="1" dirty="0">
                  <a:solidFill>
                    <a:schemeClr val="tx1"/>
                  </a:solidFill>
                </a:rPr>
                <a:t>source</a:t>
              </a:r>
            </a:p>
          </p:txBody>
        </p:sp>
        <p:cxnSp>
          <p:nvCxnSpPr>
            <p:cNvPr id="33" name="Straight Arrow Connector 32"/>
            <p:cNvCxnSpPr/>
            <p:nvPr/>
          </p:nvCxnSpPr>
          <p:spPr>
            <a:xfrm>
              <a:off x="3385570" y="4572000"/>
              <a:ext cx="6350" cy="274068"/>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4419600" y="4617880"/>
              <a:ext cx="457176" cy="338554"/>
            </a:xfrm>
            <a:prstGeom prst="rect">
              <a:avLst/>
            </a:prstGeom>
            <a:solidFill>
              <a:schemeClr val="bg1"/>
            </a:solidFill>
          </p:spPr>
          <p:txBody>
            <a:bodyPr wrap="none" rtlCol="0">
              <a:spAutoFit/>
            </a:bodyPr>
            <a:lstStyle/>
            <a:p>
              <a:r>
                <a:rPr lang="en-NZ" sz="1600" b="1" dirty="0" err="1"/>
                <a:t>dA</a:t>
              </a:r>
              <a:endParaRPr lang="en-NZ" sz="1600" b="1" dirty="0"/>
            </a:p>
          </p:txBody>
        </p:sp>
        <p:sp>
          <p:nvSpPr>
            <p:cNvPr id="35" name="TextBox 34"/>
            <p:cNvSpPr txBox="1"/>
            <p:nvPr/>
          </p:nvSpPr>
          <p:spPr>
            <a:xfrm>
              <a:off x="3429000" y="4572000"/>
              <a:ext cx="673582" cy="338554"/>
            </a:xfrm>
            <a:prstGeom prst="rect">
              <a:avLst/>
            </a:prstGeom>
            <a:solidFill>
              <a:schemeClr val="bg1"/>
            </a:solidFill>
          </p:spPr>
          <p:txBody>
            <a:bodyPr wrap="none" rtlCol="0">
              <a:spAutoFit/>
            </a:bodyPr>
            <a:lstStyle/>
            <a:p>
              <a:r>
                <a:rPr lang="en-NZ" sz="1600" b="1" dirty="0"/>
                <a:t>A-</a:t>
              </a:r>
              <a:r>
                <a:rPr lang="en-NZ" sz="1600" b="1" dirty="0" err="1"/>
                <a:t>dA</a:t>
              </a:r>
              <a:endParaRPr lang="en-NZ" sz="1600" b="1" dirty="0"/>
            </a:p>
          </p:txBody>
        </p:sp>
        <p:cxnSp>
          <p:nvCxnSpPr>
            <p:cNvPr id="36" name="Elbow Connector 35"/>
            <p:cNvCxnSpPr>
              <a:stCxn id="32" idx="0"/>
              <a:endCxn id="31" idx="0"/>
            </p:cNvCxnSpPr>
            <p:nvPr/>
          </p:nvCxnSpPr>
          <p:spPr>
            <a:xfrm rot="16200000" flipH="1">
              <a:off x="2462929" y="4117711"/>
              <a:ext cx="286794" cy="1571188"/>
            </a:xfrm>
            <a:prstGeom prst="bentConnector3">
              <a:avLst>
                <a:gd name="adj1" fmla="val -79709"/>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32" idx="0"/>
              <a:endCxn id="30" idx="0"/>
            </p:cNvCxnSpPr>
            <p:nvPr/>
          </p:nvCxnSpPr>
          <p:spPr>
            <a:xfrm rot="16200000" flipH="1">
              <a:off x="2862197" y="3718443"/>
              <a:ext cx="515394" cy="2598324"/>
            </a:xfrm>
            <a:prstGeom prst="bentConnector3">
              <a:avLst>
                <a:gd name="adj1" fmla="val -44354"/>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32" idx="2"/>
              <a:endCxn id="30" idx="4"/>
            </p:cNvCxnSpPr>
            <p:nvPr/>
          </p:nvCxnSpPr>
          <p:spPr>
            <a:xfrm rot="16200000" flipH="1">
              <a:off x="3082076" y="4530420"/>
              <a:ext cx="75636" cy="2598324"/>
            </a:xfrm>
            <a:prstGeom prst="bentConnector3">
              <a:avLst>
                <a:gd name="adj1" fmla="val 402237"/>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Elbow Connector 38"/>
            <p:cNvCxnSpPr>
              <a:endCxn id="32" idx="2"/>
            </p:cNvCxnSpPr>
            <p:nvPr/>
          </p:nvCxnSpPr>
          <p:spPr>
            <a:xfrm rot="16200000" flipV="1">
              <a:off x="1687373" y="5925123"/>
              <a:ext cx="273072" cy="6353"/>
            </a:xfrm>
            <a:prstGeom prst="bentConnector3">
              <a:avLst>
                <a:gd name="adj1" fmla="val 50000"/>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Elbow Connector 39"/>
            <p:cNvCxnSpPr>
              <a:endCxn id="31" idx="2"/>
            </p:cNvCxnSpPr>
            <p:nvPr/>
          </p:nvCxnSpPr>
          <p:spPr>
            <a:xfrm rot="5400000" flipH="1" flipV="1">
              <a:off x="3248752" y="5928018"/>
              <a:ext cx="279986" cy="6350"/>
            </a:xfrm>
            <a:prstGeom prst="bentConnector3">
              <a:avLst>
                <a:gd name="adj1" fmla="val 50000"/>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413250" y="4572000"/>
              <a:ext cx="6350" cy="274068"/>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97905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err="1"/>
              <a:t>RandOM</a:t>
            </a:r>
            <a:r>
              <a:rPr lang="en-NZ" dirty="0"/>
              <a:t> ERRORS</a:t>
            </a:r>
          </a:p>
        </p:txBody>
      </p:sp>
      <p:sp>
        <p:nvSpPr>
          <p:cNvPr id="3" name="Text Placeholder 2"/>
          <p:cNvSpPr>
            <a:spLocks noGrp="1"/>
          </p:cNvSpPr>
          <p:nvPr>
            <p:ph type="body" idx="1"/>
          </p:nvPr>
        </p:nvSpPr>
        <p:spPr/>
        <p:txBody>
          <a:bodyPr/>
          <a:lstStyle/>
          <a:p>
            <a:endParaRPr lang="en-NZ"/>
          </a:p>
        </p:txBody>
      </p:sp>
    </p:spTree>
    <p:extLst>
      <p:ext uri="{BB962C8B-B14F-4D97-AF65-F5344CB8AC3E}">
        <p14:creationId xmlns:p14="http://schemas.microsoft.com/office/powerpoint/2010/main" val="2227827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2"/>
          </a:xfrm>
        </p:spPr>
        <p:txBody>
          <a:bodyPr/>
          <a:lstStyle/>
          <a:p>
            <a:r>
              <a:rPr lang="en-NZ" dirty="0"/>
              <a:t>Random errors</a:t>
            </a:r>
          </a:p>
        </p:txBody>
      </p:sp>
      <p:sp>
        <p:nvSpPr>
          <p:cNvPr id="3" name="Content Placeholder 2"/>
          <p:cNvSpPr>
            <a:spLocks noGrp="1"/>
          </p:cNvSpPr>
          <p:nvPr>
            <p:ph idx="1"/>
          </p:nvPr>
        </p:nvSpPr>
        <p:spPr/>
        <p:txBody>
          <a:bodyPr/>
          <a:lstStyle/>
          <a:p>
            <a:r>
              <a:rPr lang="en-NZ" dirty="0"/>
              <a:t>Almost all measurements have random errors</a:t>
            </a:r>
          </a:p>
          <a:p>
            <a:pPr lvl="1"/>
            <a:r>
              <a:rPr lang="en-NZ" dirty="0"/>
              <a:t>Even ‘counting’ exercises such as </a:t>
            </a:r>
          </a:p>
          <a:p>
            <a:pPr lvl="2"/>
            <a:r>
              <a:rPr lang="en-NZ" dirty="0"/>
              <a:t>Census of population</a:t>
            </a:r>
          </a:p>
          <a:p>
            <a:pPr lvl="3"/>
            <a:r>
              <a:rPr lang="en-NZ" dirty="0"/>
              <a:t>On the census ‘day’</a:t>
            </a:r>
          </a:p>
          <a:p>
            <a:pPr lvl="4"/>
            <a:r>
              <a:rPr lang="en-NZ" dirty="0"/>
              <a:t>Some people are missed</a:t>
            </a:r>
          </a:p>
          <a:p>
            <a:pPr lvl="4"/>
            <a:r>
              <a:rPr lang="en-NZ" dirty="0"/>
              <a:t>Some are counted twice</a:t>
            </a:r>
          </a:p>
          <a:p>
            <a:pPr lvl="4"/>
            <a:r>
              <a:rPr lang="en-NZ" dirty="0"/>
              <a:t>Some more are born</a:t>
            </a:r>
          </a:p>
          <a:p>
            <a:pPr lvl="4"/>
            <a:r>
              <a:rPr lang="en-NZ" dirty="0"/>
              <a:t>Some die</a:t>
            </a:r>
          </a:p>
          <a:p>
            <a:pPr lvl="3">
              <a:buFont typeface="Wingdings" pitchFamily="2" charset="2"/>
              <a:buChar char="ð"/>
            </a:pPr>
            <a:r>
              <a:rPr lang="en-NZ" dirty="0"/>
              <a:t>Leading to some deviations from the ‘correct’ value</a:t>
            </a:r>
          </a:p>
          <a:p>
            <a:pPr lvl="3">
              <a:buFont typeface="Arial" pitchFamily="34" charset="0"/>
              <a:buChar char="•"/>
            </a:pPr>
            <a:r>
              <a:rPr lang="en-NZ" dirty="0"/>
              <a:t>Taking another census will involve a different set of ‘errors’</a:t>
            </a:r>
          </a:p>
          <a:p>
            <a:pPr lvl="3">
              <a:buFont typeface="Arial" pitchFamily="34" charset="0"/>
              <a:buChar char="•"/>
            </a:pPr>
            <a:r>
              <a:rPr lang="en-NZ" dirty="0"/>
              <a:t>Every time we count, we will get a new value</a:t>
            </a:r>
          </a:p>
          <a:p>
            <a:pPr lvl="4">
              <a:buFont typeface="Arial" pitchFamily="34" charset="0"/>
              <a:buChar char="•"/>
            </a:pPr>
            <a:r>
              <a:rPr lang="en-NZ" dirty="0"/>
              <a:t>Sometimes larger, sometimes smaller ..</a:t>
            </a:r>
          </a:p>
          <a:p>
            <a:pPr>
              <a:buFont typeface="Arial" pitchFamily="34" charset="0"/>
              <a:buChar char="•"/>
            </a:pPr>
            <a:r>
              <a:rPr lang="en-NZ" dirty="0"/>
              <a:t>The deviations are </a:t>
            </a:r>
            <a:r>
              <a:rPr lang="en-NZ" dirty="0">
                <a:solidFill>
                  <a:srgbClr val="FF0000"/>
                </a:solidFill>
              </a:rPr>
              <a:t>random errors</a:t>
            </a:r>
          </a:p>
          <a:p>
            <a:pPr lvl="3">
              <a:buFont typeface="Arial" pitchFamily="34" charset="0"/>
              <a:buChar char="•"/>
            </a:pPr>
            <a:endParaRPr lang="en-NZ" dirty="0"/>
          </a:p>
        </p:txBody>
      </p:sp>
    </p:spTree>
    <p:extLst>
      <p:ext uri="{BB962C8B-B14F-4D97-AF65-F5344CB8AC3E}">
        <p14:creationId xmlns:p14="http://schemas.microsoft.com/office/powerpoint/2010/main" val="3262409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2"/>
          </a:xfrm>
        </p:spPr>
        <p:txBody>
          <a:bodyPr/>
          <a:lstStyle/>
          <a:p>
            <a:r>
              <a:rPr lang="en-NZ" dirty="0"/>
              <a:t>Quick Test</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NZ" dirty="0"/>
                  <a:t>You do an experiment on students in a class</a:t>
                </a:r>
              </a:p>
              <a:p>
                <a:pPr lvl="3"/>
                <a:r>
                  <a:rPr lang="en-NZ" dirty="0"/>
                  <a:t>You want to measure % of students</a:t>
                </a:r>
                <a:br>
                  <a:rPr lang="en-NZ" dirty="0"/>
                </a:br>
                <a:r>
                  <a:rPr lang="en-NZ" dirty="0"/>
                  <a:t>who remembered yesterday’s class</a:t>
                </a:r>
              </a:p>
              <a:p>
                <a:pPr lvl="3"/>
                <a:r>
                  <a:rPr lang="en-NZ" dirty="0"/>
                  <a:t>So far, 23 students in a class of 31 showed good memory (or paid attention)</a:t>
                </a:r>
              </a:p>
              <a:p>
                <a:pPr lvl="3"/>
                <a:r>
                  <a:rPr lang="en-NZ" dirty="0"/>
                  <a:t>Today, it is raining, so some students miss the class</a:t>
                </a:r>
              </a:p>
              <a:p>
                <a:pPr lvl="3"/>
                <a:r>
                  <a:rPr lang="en-NZ" dirty="0"/>
                  <a:t>Next 3 days are expected to rain too</a:t>
                </a:r>
              </a:p>
              <a:p>
                <a:pPr lvl="3"/>
                <a:r>
                  <a:rPr lang="en-NZ" dirty="0"/>
                  <a:t>Will this introduce a random? Or a systematic error?</a:t>
                </a:r>
              </a:p>
              <a:p>
                <a:pPr lvl="1"/>
                <a:r>
                  <a:rPr lang="en-NZ" dirty="0"/>
                  <a:t>Reporting your experiment</a:t>
                </a:r>
              </a:p>
              <a:p>
                <a:pPr lvl="2"/>
                <a:r>
                  <a:rPr lang="en-NZ" dirty="0"/>
                  <a:t>% of students with good memories is   </a:t>
                </a:r>
                <a14:m>
                  <m:oMath xmlns:m="http://schemas.openxmlformats.org/officeDocument/2006/math">
                    <m:f>
                      <m:fPr>
                        <m:ctrlPr>
                          <a:rPr lang="en-NZ" i="1" dirty="0" smtClean="0">
                            <a:latin typeface="Cambria Math" panose="02040503050406030204" pitchFamily="18" charset="0"/>
                          </a:rPr>
                        </m:ctrlPr>
                      </m:fPr>
                      <m:num>
                        <m:r>
                          <a:rPr lang="en-US" b="1" i="1" dirty="0" smtClean="0">
                            <a:latin typeface="Cambria Math" panose="02040503050406030204" pitchFamily="18" charset="0"/>
                          </a:rPr>
                          <m:t>𝟐𝟑</m:t>
                        </m:r>
                      </m:num>
                      <m:den>
                        <m:r>
                          <a:rPr lang="en-US" b="1" i="1" dirty="0" smtClean="0">
                            <a:latin typeface="Cambria Math" panose="02040503050406030204" pitchFamily="18" charset="0"/>
                          </a:rPr>
                          <m:t>𝟑𝟏</m:t>
                        </m:r>
                      </m:den>
                    </m:f>
                    <m:r>
                      <a:rPr lang="en-NZ" i="1" dirty="0" smtClean="0">
                        <a:latin typeface="Cambria Math" panose="02040503050406030204" pitchFamily="18" charset="0"/>
                        <a:ea typeface="Cambria Math" panose="02040503050406030204" pitchFamily="18" charset="0"/>
                      </a:rPr>
                      <m:t>×</m:t>
                    </m:r>
                    <m:r>
                      <a:rPr lang="en-US" b="1" i="1" dirty="0" smtClean="0">
                        <a:latin typeface="Cambria Math" panose="02040503050406030204" pitchFamily="18" charset="0"/>
                      </a:rPr>
                      <m:t>𝟏𝟎𝟎</m:t>
                    </m:r>
                    <m:r>
                      <a:rPr lang="en-US" b="1" i="1" dirty="0" smtClean="0">
                        <a:latin typeface="Cambria Math" panose="02040503050406030204" pitchFamily="18" charset="0"/>
                      </a:rPr>
                      <m:t>=</m:t>
                    </m:r>
                    <m:r>
                      <a:rPr lang="en-US" b="1" i="1" dirty="0" smtClean="0">
                        <a:latin typeface="Cambria Math" panose="02040503050406030204" pitchFamily="18" charset="0"/>
                      </a:rPr>
                      <m:t>𝟕𝟒</m:t>
                    </m:r>
                    <m:r>
                      <a:rPr lang="en-US" b="1" i="1" dirty="0" smtClean="0">
                        <a:latin typeface="Cambria Math" panose="02040503050406030204" pitchFamily="18" charset="0"/>
                      </a:rPr>
                      <m:t>.</m:t>
                    </m:r>
                    <m:r>
                      <a:rPr lang="en-US" b="1" i="1" dirty="0" smtClean="0">
                        <a:latin typeface="Cambria Math" panose="02040503050406030204" pitchFamily="18" charset="0"/>
                      </a:rPr>
                      <m:t>𝟏𝟗𝟑</m:t>
                    </m:r>
                    <m:r>
                      <a:rPr lang="en-US" b="1" i="1" dirty="0" smtClean="0">
                        <a:latin typeface="Cambria Math" panose="02040503050406030204" pitchFamily="18" charset="0"/>
                      </a:rPr>
                      <m:t>%</m:t>
                    </m:r>
                  </m:oMath>
                </a14:m>
                <a:endParaRPr lang="en-NZ" dirty="0"/>
              </a:p>
              <a:p>
                <a:pPr lvl="3">
                  <a:buFont typeface="Arial" pitchFamily="34" charset="0"/>
                  <a:buChar char="•"/>
                </a:pPr>
                <a:r>
                  <a:rPr lang="en-NZ" dirty="0"/>
                  <a:t>So you report 74.193% have good memories</a:t>
                </a:r>
              </a:p>
              <a:p>
                <a:pPr lvl="3">
                  <a:buFont typeface="Arial" pitchFamily="34" charset="0"/>
                  <a:buChar char="•"/>
                </a:pPr>
                <a:r>
                  <a:rPr lang="en-NZ" dirty="0"/>
                  <a:t>Correct or not?</a:t>
                </a:r>
              </a:p>
              <a:p>
                <a:pPr lvl="3">
                  <a:buFont typeface="Arial" pitchFamily="34" charset="0"/>
                  <a:buChar char="•"/>
                </a:pPr>
                <a:r>
                  <a:rPr lang="en-NZ" dirty="0"/>
                  <a:t>Next day, a new student (with a good memory) enrols</a:t>
                </a:r>
              </a:p>
              <a:p>
                <a:pPr lvl="3">
                  <a:buFont typeface="Arial" pitchFamily="34" charset="0"/>
                  <a:buChar char="•"/>
                </a:pPr>
                <a:r>
                  <a:rPr lang="en-NZ" dirty="0"/>
                  <a:t>Now good memory % is </a:t>
                </a:r>
                <a14:m>
                  <m:oMath xmlns:m="http://schemas.openxmlformats.org/officeDocument/2006/math">
                    <m:f>
                      <m:fPr>
                        <m:ctrlPr>
                          <a:rPr lang="en-NZ" i="1" dirty="0">
                            <a:latin typeface="Cambria Math" panose="02040503050406030204" pitchFamily="18" charset="0"/>
                          </a:rPr>
                        </m:ctrlPr>
                      </m:fPr>
                      <m:num>
                        <m:r>
                          <a:rPr lang="en-US" i="1" dirty="0">
                            <a:latin typeface="Cambria Math" panose="02040503050406030204" pitchFamily="18" charset="0"/>
                          </a:rPr>
                          <m:t>𝟐</m:t>
                        </m:r>
                        <m:r>
                          <a:rPr lang="en-US" b="1" i="1" dirty="0" smtClean="0">
                            <a:latin typeface="Cambria Math" panose="02040503050406030204" pitchFamily="18" charset="0"/>
                          </a:rPr>
                          <m:t>𝟒</m:t>
                        </m:r>
                      </m:num>
                      <m:den>
                        <m:r>
                          <a:rPr lang="en-US" i="1" dirty="0">
                            <a:latin typeface="Cambria Math" panose="02040503050406030204" pitchFamily="18" charset="0"/>
                          </a:rPr>
                          <m:t>𝟑</m:t>
                        </m:r>
                        <m:r>
                          <a:rPr lang="en-US" b="1" i="1" dirty="0" smtClean="0">
                            <a:latin typeface="Cambria Math" panose="02040503050406030204" pitchFamily="18" charset="0"/>
                          </a:rPr>
                          <m:t>𝟏</m:t>
                        </m:r>
                      </m:den>
                    </m:f>
                    <m:r>
                      <a:rPr lang="en-NZ" i="1" dirty="0">
                        <a:latin typeface="Cambria Math" panose="02040503050406030204" pitchFamily="18" charset="0"/>
                        <a:ea typeface="Cambria Math" panose="02040503050406030204" pitchFamily="18" charset="0"/>
                      </a:rPr>
                      <m:t>×</m:t>
                    </m:r>
                    <m:r>
                      <a:rPr lang="en-US" i="1" dirty="0">
                        <a:latin typeface="Cambria Math" panose="02040503050406030204" pitchFamily="18" charset="0"/>
                      </a:rPr>
                      <m:t>𝟏𝟎𝟎</m:t>
                    </m:r>
                    <m:r>
                      <a:rPr lang="en-US" i="1" dirty="0">
                        <a:latin typeface="Cambria Math" panose="02040503050406030204" pitchFamily="18" charset="0"/>
                      </a:rPr>
                      <m:t>=</m:t>
                    </m:r>
                    <m:r>
                      <a:rPr lang="en-US" i="1" dirty="0">
                        <a:latin typeface="Cambria Math" panose="02040503050406030204" pitchFamily="18" charset="0"/>
                      </a:rPr>
                      <m:t>𝟕</m:t>
                    </m:r>
                    <m:r>
                      <a:rPr lang="en-US" b="1" i="1" dirty="0" smtClean="0">
                        <a:latin typeface="Cambria Math" panose="02040503050406030204" pitchFamily="18" charset="0"/>
                      </a:rPr>
                      <m:t>𝟕</m:t>
                    </m:r>
                    <m:r>
                      <a:rPr lang="en-US" i="1" dirty="0">
                        <a:latin typeface="Cambria Math" panose="02040503050406030204" pitchFamily="18" charset="0"/>
                      </a:rPr>
                      <m:t>.</m:t>
                    </m:r>
                    <m:r>
                      <a:rPr lang="en-US" b="1" i="1" dirty="0" smtClean="0">
                        <a:latin typeface="Cambria Math" panose="02040503050406030204" pitchFamily="18" charset="0"/>
                      </a:rPr>
                      <m:t>𝟒</m:t>
                    </m:r>
                    <m:r>
                      <a:rPr lang="en-US" i="1" dirty="0">
                        <a:latin typeface="Cambria Math" panose="02040503050406030204" pitchFamily="18" charset="0"/>
                      </a:rPr>
                      <m:t>𝟏𝟗</m:t>
                    </m:r>
                    <m:r>
                      <a:rPr lang="en-US" i="1" dirty="0">
                        <a:latin typeface="Cambria Math" panose="02040503050406030204" pitchFamily="18" charset="0"/>
                      </a:rPr>
                      <m:t>%</m:t>
                    </m:r>
                  </m:oMath>
                </a14:m>
                <a:endParaRPr lang="en-NZ" dirty="0"/>
              </a:p>
              <a:p>
                <a:pPr lvl="3">
                  <a:buFont typeface="Arial" pitchFamily="34" charset="0"/>
                  <a:buChar char="•"/>
                </a:pPr>
                <a:endParaRPr lang="en-NZ"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63" t="-836" b="-6810"/>
                </a:stretch>
              </a:blipFill>
            </p:spPr>
            <p:txBody>
              <a:bodyPr/>
              <a:lstStyle/>
              <a:p>
                <a:r>
                  <a:rPr lang="en-US">
                    <a:noFill/>
                  </a:rPr>
                  <a:t> </a:t>
                </a:r>
              </a:p>
            </p:txBody>
          </p:sp>
        </mc:Fallback>
      </mc:AlternateContent>
    </p:spTree>
    <p:extLst>
      <p:ext uri="{BB962C8B-B14F-4D97-AF65-F5344CB8AC3E}">
        <p14:creationId xmlns:p14="http://schemas.microsoft.com/office/powerpoint/2010/main" val="24770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2"/>
          </a:xfrm>
        </p:spPr>
        <p:txBody>
          <a:bodyPr/>
          <a:lstStyle/>
          <a:p>
            <a:r>
              <a:rPr lang="en-NZ" dirty="0"/>
              <a:t>Quick Test</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r>
                  <a:rPr lang="en-NZ" dirty="0"/>
                  <a:t>You do an experiment on students in a class</a:t>
                </a:r>
              </a:p>
              <a:p>
                <a:pPr lvl="3"/>
                <a:r>
                  <a:rPr lang="en-NZ" sz="900" dirty="0"/>
                  <a:t>You want to measure % of students</a:t>
                </a:r>
                <a:br>
                  <a:rPr lang="en-NZ" sz="900" dirty="0"/>
                </a:br>
                <a:r>
                  <a:rPr lang="en-NZ" sz="900" dirty="0"/>
                  <a:t>who remembered yesterday’s class</a:t>
                </a:r>
              </a:p>
              <a:p>
                <a:pPr lvl="3"/>
                <a:r>
                  <a:rPr lang="en-NZ" sz="900" dirty="0"/>
                  <a:t>So far, 23 students in a class of 31 showed good memory (or paid attention)</a:t>
                </a:r>
              </a:p>
              <a:p>
                <a:pPr lvl="3"/>
                <a:r>
                  <a:rPr lang="en-NZ" sz="900" dirty="0"/>
                  <a:t>Today, it is raining, so some students miss the class</a:t>
                </a:r>
              </a:p>
              <a:p>
                <a:pPr lvl="3"/>
                <a:r>
                  <a:rPr lang="en-NZ" sz="900" dirty="0"/>
                  <a:t>Next 3 days are expected to rain too</a:t>
                </a:r>
              </a:p>
              <a:p>
                <a:pPr lvl="3"/>
                <a:r>
                  <a:rPr lang="en-NZ" sz="900" dirty="0"/>
                  <a:t>Will this introduce a random? Or a systematic error?</a:t>
                </a:r>
              </a:p>
              <a:p>
                <a:pPr lvl="1"/>
                <a:r>
                  <a:rPr lang="en-NZ" dirty="0"/>
                  <a:t>Reporting your experiment</a:t>
                </a:r>
              </a:p>
              <a:p>
                <a:pPr lvl="2"/>
                <a:r>
                  <a:rPr lang="en-NZ" dirty="0"/>
                  <a:t>% of students with good memories is   </a:t>
                </a:r>
                <a14:m>
                  <m:oMath xmlns:m="http://schemas.openxmlformats.org/officeDocument/2006/math">
                    <m:f>
                      <m:fPr>
                        <m:ctrlPr>
                          <a:rPr lang="en-NZ" i="1" dirty="0" smtClean="0">
                            <a:latin typeface="Cambria Math" panose="02040503050406030204" pitchFamily="18" charset="0"/>
                          </a:rPr>
                        </m:ctrlPr>
                      </m:fPr>
                      <m:num>
                        <m:r>
                          <a:rPr lang="en-US" b="1" i="1" dirty="0" smtClean="0">
                            <a:latin typeface="Cambria Math" panose="02040503050406030204" pitchFamily="18" charset="0"/>
                          </a:rPr>
                          <m:t>𝟐𝟑</m:t>
                        </m:r>
                      </m:num>
                      <m:den>
                        <m:r>
                          <a:rPr lang="en-US" b="1" i="1" dirty="0" smtClean="0">
                            <a:latin typeface="Cambria Math" panose="02040503050406030204" pitchFamily="18" charset="0"/>
                          </a:rPr>
                          <m:t>𝟑𝟏</m:t>
                        </m:r>
                      </m:den>
                    </m:f>
                    <m:r>
                      <a:rPr lang="en-NZ" i="1" dirty="0" smtClean="0">
                        <a:latin typeface="Cambria Math" panose="02040503050406030204" pitchFamily="18" charset="0"/>
                        <a:ea typeface="Cambria Math" panose="02040503050406030204" pitchFamily="18" charset="0"/>
                      </a:rPr>
                      <m:t>×</m:t>
                    </m:r>
                    <m:r>
                      <a:rPr lang="en-US" b="1" i="1" dirty="0" smtClean="0">
                        <a:latin typeface="Cambria Math" panose="02040503050406030204" pitchFamily="18" charset="0"/>
                      </a:rPr>
                      <m:t>𝟏𝟎𝟎</m:t>
                    </m:r>
                    <m:r>
                      <a:rPr lang="en-US" b="1" i="1" dirty="0" smtClean="0">
                        <a:latin typeface="Cambria Math" panose="02040503050406030204" pitchFamily="18" charset="0"/>
                      </a:rPr>
                      <m:t>=</m:t>
                    </m:r>
                    <m:r>
                      <a:rPr lang="en-US" b="1" i="1" dirty="0" smtClean="0">
                        <a:latin typeface="Cambria Math" panose="02040503050406030204" pitchFamily="18" charset="0"/>
                      </a:rPr>
                      <m:t>𝟕𝟒</m:t>
                    </m:r>
                    <m:r>
                      <a:rPr lang="en-US" b="1" i="1" dirty="0" smtClean="0">
                        <a:latin typeface="Cambria Math" panose="02040503050406030204" pitchFamily="18" charset="0"/>
                      </a:rPr>
                      <m:t>.</m:t>
                    </m:r>
                    <m:r>
                      <a:rPr lang="en-US" b="1" i="1" dirty="0" smtClean="0">
                        <a:latin typeface="Cambria Math" panose="02040503050406030204" pitchFamily="18" charset="0"/>
                      </a:rPr>
                      <m:t>𝟏𝟗𝟑</m:t>
                    </m:r>
                    <m:r>
                      <a:rPr lang="en-US" b="1" i="1" dirty="0" smtClean="0">
                        <a:latin typeface="Cambria Math" panose="02040503050406030204" pitchFamily="18" charset="0"/>
                      </a:rPr>
                      <m:t>%</m:t>
                    </m:r>
                  </m:oMath>
                </a14:m>
                <a:endParaRPr lang="en-NZ" dirty="0"/>
              </a:p>
              <a:p>
                <a:pPr lvl="3">
                  <a:buFont typeface="Arial" pitchFamily="34" charset="0"/>
                  <a:buChar char="•"/>
                </a:pPr>
                <a:r>
                  <a:rPr lang="en-NZ" dirty="0"/>
                  <a:t>So you report 74.193% have good memories</a:t>
                </a:r>
              </a:p>
              <a:p>
                <a:pPr lvl="3">
                  <a:buFont typeface="Arial" pitchFamily="34" charset="0"/>
                  <a:buChar char="•"/>
                </a:pPr>
                <a:r>
                  <a:rPr lang="en-NZ" dirty="0"/>
                  <a:t>Correct or not?</a:t>
                </a:r>
              </a:p>
              <a:p>
                <a:pPr lvl="3">
                  <a:buFont typeface="Arial" pitchFamily="34" charset="0"/>
                  <a:buChar char="•"/>
                </a:pPr>
                <a:r>
                  <a:rPr lang="en-NZ" dirty="0"/>
                  <a:t>Next day, a new student (with a good memory) enrols</a:t>
                </a:r>
              </a:p>
              <a:p>
                <a:pPr lvl="3">
                  <a:buFont typeface="Arial" pitchFamily="34" charset="0"/>
                  <a:buChar char="•"/>
                </a:pPr>
                <a:r>
                  <a:rPr lang="en-NZ" dirty="0"/>
                  <a:t>Now good memory % is </a:t>
                </a:r>
                <a14:m>
                  <m:oMath xmlns:m="http://schemas.openxmlformats.org/officeDocument/2006/math">
                    <m:f>
                      <m:fPr>
                        <m:ctrlPr>
                          <a:rPr lang="en-NZ" i="1" dirty="0">
                            <a:latin typeface="Cambria Math" panose="02040503050406030204" pitchFamily="18" charset="0"/>
                          </a:rPr>
                        </m:ctrlPr>
                      </m:fPr>
                      <m:num>
                        <m:r>
                          <a:rPr lang="en-US" i="1" dirty="0">
                            <a:latin typeface="Cambria Math" panose="02040503050406030204" pitchFamily="18" charset="0"/>
                          </a:rPr>
                          <m:t>𝟐</m:t>
                        </m:r>
                        <m:r>
                          <a:rPr lang="en-US" b="1" i="1" dirty="0" smtClean="0">
                            <a:latin typeface="Cambria Math" panose="02040503050406030204" pitchFamily="18" charset="0"/>
                          </a:rPr>
                          <m:t>𝟒</m:t>
                        </m:r>
                      </m:num>
                      <m:den>
                        <m:r>
                          <a:rPr lang="en-US" i="1" dirty="0">
                            <a:latin typeface="Cambria Math" panose="02040503050406030204" pitchFamily="18" charset="0"/>
                          </a:rPr>
                          <m:t>𝟑</m:t>
                        </m:r>
                        <m:r>
                          <a:rPr lang="en-US" b="1" i="1" dirty="0" smtClean="0">
                            <a:latin typeface="Cambria Math" panose="02040503050406030204" pitchFamily="18" charset="0"/>
                          </a:rPr>
                          <m:t>𝟏</m:t>
                        </m:r>
                      </m:den>
                    </m:f>
                    <m:r>
                      <a:rPr lang="en-NZ" i="1" dirty="0">
                        <a:latin typeface="Cambria Math" panose="02040503050406030204" pitchFamily="18" charset="0"/>
                        <a:ea typeface="Cambria Math" panose="02040503050406030204" pitchFamily="18" charset="0"/>
                      </a:rPr>
                      <m:t>×</m:t>
                    </m:r>
                    <m:r>
                      <a:rPr lang="en-US" i="1" dirty="0">
                        <a:latin typeface="Cambria Math" panose="02040503050406030204" pitchFamily="18" charset="0"/>
                      </a:rPr>
                      <m:t>𝟏𝟎𝟎</m:t>
                    </m:r>
                    <m:r>
                      <a:rPr lang="en-US" i="1" dirty="0">
                        <a:latin typeface="Cambria Math" panose="02040503050406030204" pitchFamily="18" charset="0"/>
                      </a:rPr>
                      <m:t>=</m:t>
                    </m:r>
                    <m:r>
                      <a:rPr lang="en-US" i="1" dirty="0">
                        <a:latin typeface="Cambria Math" panose="02040503050406030204" pitchFamily="18" charset="0"/>
                      </a:rPr>
                      <m:t>𝟕</m:t>
                    </m:r>
                    <m:r>
                      <a:rPr lang="en-US" b="1" i="1" dirty="0" smtClean="0">
                        <a:latin typeface="Cambria Math" panose="02040503050406030204" pitchFamily="18" charset="0"/>
                      </a:rPr>
                      <m:t>𝟕</m:t>
                    </m:r>
                    <m:r>
                      <a:rPr lang="en-US" i="1" dirty="0">
                        <a:latin typeface="Cambria Math" panose="02040503050406030204" pitchFamily="18" charset="0"/>
                      </a:rPr>
                      <m:t>.</m:t>
                    </m:r>
                    <m:r>
                      <a:rPr lang="en-US" b="1" i="1" dirty="0" smtClean="0">
                        <a:latin typeface="Cambria Math" panose="02040503050406030204" pitchFamily="18" charset="0"/>
                      </a:rPr>
                      <m:t>𝟒</m:t>
                    </m:r>
                    <m:r>
                      <a:rPr lang="en-US" i="1" dirty="0">
                        <a:latin typeface="Cambria Math" panose="02040503050406030204" pitchFamily="18" charset="0"/>
                      </a:rPr>
                      <m:t>𝟏𝟗</m:t>
                    </m:r>
                    <m:r>
                      <a:rPr lang="en-US" i="1" dirty="0">
                        <a:latin typeface="Cambria Math" panose="02040503050406030204" pitchFamily="18" charset="0"/>
                      </a:rPr>
                      <m:t>%</m:t>
                    </m:r>
                  </m:oMath>
                </a14:m>
                <a:endParaRPr lang="en-NZ" dirty="0"/>
              </a:p>
              <a:p>
                <a:pPr lvl="3">
                  <a:buFont typeface="Arial" pitchFamily="34" charset="0"/>
                  <a:buChar char="•"/>
                </a:pPr>
                <a:r>
                  <a:rPr lang="en-NZ" dirty="0"/>
                  <a:t>Now you report 77.419% have good memories ?</a:t>
                </a:r>
              </a:p>
              <a:p>
                <a:pPr lvl="3">
                  <a:buFont typeface="Arial" pitchFamily="34" charset="0"/>
                  <a:buChar char="•"/>
                </a:pPr>
                <a:r>
                  <a:rPr lang="en-NZ" dirty="0"/>
                  <a:t>Comment?</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63" t="-836"/>
                </a:stretch>
              </a:blipFill>
            </p:spPr>
            <p:txBody>
              <a:bodyPr/>
              <a:lstStyle/>
              <a:p>
                <a:r>
                  <a:rPr lang="en-US">
                    <a:noFill/>
                  </a:rPr>
                  <a:t> </a:t>
                </a:r>
              </a:p>
            </p:txBody>
          </p:sp>
        </mc:Fallback>
      </mc:AlternateContent>
    </p:spTree>
    <p:extLst>
      <p:ext uri="{BB962C8B-B14F-4D97-AF65-F5344CB8AC3E}">
        <p14:creationId xmlns:p14="http://schemas.microsoft.com/office/powerpoint/2010/main" val="978752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Random errors</a:t>
            </a:r>
          </a:p>
        </p:txBody>
      </p:sp>
      <p:sp>
        <p:nvSpPr>
          <p:cNvPr id="3" name="Content Placeholder 2"/>
          <p:cNvSpPr>
            <a:spLocks noGrp="1"/>
          </p:cNvSpPr>
          <p:nvPr>
            <p:ph idx="1"/>
          </p:nvPr>
        </p:nvSpPr>
        <p:spPr>
          <a:xfrm>
            <a:off x="457200" y="999586"/>
            <a:ext cx="5105400" cy="5105400"/>
          </a:xfrm>
        </p:spPr>
        <p:txBody>
          <a:bodyPr/>
          <a:lstStyle/>
          <a:p>
            <a:r>
              <a:rPr lang="en-NZ" dirty="0"/>
              <a:t>Parallax error reading a ruler</a:t>
            </a:r>
          </a:p>
          <a:p>
            <a:pPr lvl="1"/>
            <a:r>
              <a:rPr lang="en-NZ" dirty="0"/>
              <a:t>Minor changes in the observer</a:t>
            </a:r>
            <a:br>
              <a:rPr lang="en-NZ" dirty="0"/>
            </a:br>
            <a:r>
              <a:rPr lang="en-NZ" dirty="0"/>
              <a:t>location</a:t>
            </a:r>
          </a:p>
          <a:p>
            <a:pPr lvl="1">
              <a:buFont typeface="Wingdings" pitchFamily="2" charset="2"/>
              <a:buChar char="ð"/>
            </a:pPr>
            <a:r>
              <a:rPr lang="en-NZ" dirty="0"/>
              <a:t>Different readings</a:t>
            </a:r>
          </a:p>
          <a:p>
            <a:r>
              <a:rPr lang="en-NZ" dirty="0"/>
              <a:t>Note</a:t>
            </a:r>
          </a:p>
          <a:p>
            <a:r>
              <a:rPr lang="en-NZ" dirty="0"/>
              <a:t>Good experimental design will </a:t>
            </a:r>
            <a:r>
              <a:rPr lang="en-NZ" dirty="0">
                <a:solidFill>
                  <a:srgbClr val="FF0000"/>
                </a:solidFill>
              </a:rPr>
              <a:t>minimize</a:t>
            </a:r>
            <a:r>
              <a:rPr lang="en-NZ" dirty="0"/>
              <a:t> these errors </a:t>
            </a:r>
            <a:br>
              <a:rPr lang="en-NZ" dirty="0"/>
            </a:br>
            <a:r>
              <a:rPr lang="en-NZ" dirty="0"/>
              <a:t>but </a:t>
            </a:r>
            <a:r>
              <a:rPr lang="en-NZ" dirty="0">
                <a:solidFill>
                  <a:srgbClr val="FF0000"/>
                </a:solidFill>
              </a:rPr>
              <a:t>never eliminate </a:t>
            </a:r>
            <a:r>
              <a:rPr lang="en-NZ" dirty="0"/>
              <a:t>them!</a:t>
            </a:r>
          </a:p>
          <a:p>
            <a:pPr marL="360363" lvl="1" indent="0">
              <a:buNone/>
            </a:pPr>
            <a:r>
              <a:rPr lang="en-NZ" dirty="0"/>
              <a:t>In this case, </a:t>
            </a:r>
          </a:p>
          <a:p>
            <a:pPr lvl="1"/>
            <a:r>
              <a:rPr lang="en-NZ" dirty="0"/>
              <a:t>Place the ruler closer to the pointer</a:t>
            </a:r>
          </a:p>
          <a:p>
            <a:pPr marL="360363" lvl="1" indent="0">
              <a:buNone/>
            </a:pPr>
            <a:r>
              <a:rPr lang="en-NZ" i="1" dirty="0">
                <a:latin typeface="Times New Roman" pitchFamily="18" charset="0"/>
                <a:cs typeface="Times New Roman" pitchFamily="18" charset="0"/>
              </a:rPr>
              <a:t>or </a:t>
            </a:r>
          </a:p>
          <a:p>
            <a:pPr lvl="1"/>
            <a:r>
              <a:rPr lang="en-NZ" dirty="0"/>
              <a:t>Fix the observer’s position with an aperture</a:t>
            </a:r>
          </a:p>
          <a:p>
            <a:pPr marL="360363" lvl="1" indent="0">
              <a:buNone/>
            </a:pPr>
            <a:r>
              <a:rPr lang="en-NZ" i="1" dirty="0">
                <a:latin typeface="Times New Roman" pitchFamily="18" charset="0"/>
                <a:cs typeface="Times New Roman" pitchFamily="18" charset="0"/>
              </a:rPr>
              <a:t>or </a:t>
            </a:r>
            <a:endParaRPr lang="en-NZ" dirty="0"/>
          </a:p>
          <a:p>
            <a:pPr lvl="1"/>
            <a:r>
              <a:rPr lang="en-NZ" dirty="0"/>
              <a:t>Place a mirror behind the pointer</a:t>
            </a:r>
            <a:br>
              <a:rPr lang="en-NZ" dirty="0"/>
            </a:br>
            <a:endParaRPr lang="en-NZ" dirty="0"/>
          </a:p>
          <a:p>
            <a:endParaRPr lang="en-NZ" dirty="0"/>
          </a:p>
        </p:txBody>
      </p:sp>
      <p:pic>
        <p:nvPicPr>
          <p:cNvPr id="6146" name="Picture 2" descr="http://www.antonine-education.co.uk/Image_library/Physics_3/paralla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143000"/>
            <a:ext cx="3810000" cy="313266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8534400" y="2286000"/>
            <a:ext cx="533400" cy="25325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 name="Right Brace 4"/>
          <p:cNvSpPr/>
          <p:nvPr/>
        </p:nvSpPr>
        <p:spPr>
          <a:xfrm>
            <a:off x="5638800" y="4495800"/>
            <a:ext cx="304800" cy="20574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6" name="TextBox 5"/>
          <p:cNvSpPr txBox="1"/>
          <p:nvPr/>
        </p:nvSpPr>
        <p:spPr>
          <a:xfrm>
            <a:off x="6096001" y="4816424"/>
            <a:ext cx="2705100" cy="1631216"/>
          </a:xfrm>
          <a:prstGeom prst="rect">
            <a:avLst/>
          </a:prstGeom>
          <a:noFill/>
        </p:spPr>
        <p:txBody>
          <a:bodyPr wrap="square" rtlCol="0">
            <a:spAutoFit/>
          </a:bodyPr>
          <a:lstStyle/>
          <a:p>
            <a:r>
              <a:rPr lang="en-NZ" sz="2000" b="1" dirty="0"/>
              <a:t>All  of these will reduce random errors,</a:t>
            </a:r>
          </a:p>
          <a:p>
            <a:r>
              <a:rPr lang="en-NZ" sz="2000" b="1" i="1" dirty="0">
                <a:latin typeface="Times New Roman" pitchFamily="18" charset="0"/>
                <a:cs typeface="Times New Roman" pitchFamily="18" charset="0"/>
              </a:rPr>
              <a:t>but </a:t>
            </a:r>
          </a:p>
          <a:p>
            <a:r>
              <a:rPr lang="en-NZ" sz="2000" b="1" dirty="0"/>
              <a:t>some will remain!</a:t>
            </a:r>
          </a:p>
        </p:txBody>
      </p:sp>
    </p:spTree>
    <p:extLst>
      <p:ext uri="{BB962C8B-B14F-4D97-AF65-F5344CB8AC3E}">
        <p14:creationId xmlns:p14="http://schemas.microsoft.com/office/powerpoint/2010/main" val="240145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MEASUREMENTS and ERRORS</a:t>
            </a:r>
          </a:p>
        </p:txBody>
      </p:sp>
      <p:sp>
        <p:nvSpPr>
          <p:cNvPr id="3" name="Text Placeholder 2"/>
          <p:cNvSpPr>
            <a:spLocks noGrp="1"/>
          </p:cNvSpPr>
          <p:nvPr>
            <p:ph type="body" idx="1"/>
          </p:nvPr>
        </p:nvSpPr>
        <p:spPr/>
        <p:txBody>
          <a:bodyPr/>
          <a:lstStyle/>
          <a:p>
            <a:endParaRPr lang="en-NZ"/>
          </a:p>
        </p:txBody>
      </p:sp>
    </p:spTree>
    <p:extLst>
      <p:ext uri="{BB962C8B-B14F-4D97-AF65-F5344CB8AC3E}">
        <p14:creationId xmlns:p14="http://schemas.microsoft.com/office/powerpoint/2010/main" val="2168864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Random errors</a:t>
            </a:r>
          </a:p>
        </p:txBody>
      </p:sp>
      <p:sp>
        <p:nvSpPr>
          <p:cNvPr id="3" name="Content Placeholder 2"/>
          <p:cNvSpPr>
            <a:spLocks noGrp="1"/>
          </p:cNvSpPr>
          <p:nvPr>
            <p:ph idx="1"/>
          </p:nvPr>
        </p:nvSpPr>
        <p:spPr/>
        <p:txBody>
          <a:bodyPr/>
          <a:lstStyle/>
          <a:p>
            <a:r>
              <a:rPr lang="en-NZ" dirty="0"/>
              <a:t>Key property of random errors is their distribution</a:t>
            </a:r>
          </a:p>
          <a:p>
            <a:r>
              <a:rPr lang="en-NZ" dirty="0"/>
              <a:t>If you can model processes causing errors, then </a:t>
            </a:r>
          </a:p>
          <a:p>
            <a:pPr lvl="1"/>
            <a:r>
              <a:rPr lang="en-NZ" dirty="0"/>
              <a:t>you can estimate how errors will be distributed and </a:t>
            </a:r>
          </a:p>
          <a:p>
            <a:pPr lvl="1"/>
            <a:r>
              <a:rPr lang="en-NZ" dirty="0"/>
              <a:t>how to best estimate the true value of the variable you are measuring</a:t>
            </a:r>
          </a:p>
          <a:p>
            <a:r>
              <a:rPr lang="en-NZ" dirty="0"/>
              <a:t>However, this is often hard or impractical</a:t>
            </a:r>
          </a:p>
          <a:p>
            <a:pPr lvl="1"/>
            <a:r>
              <a:rPr lang="en-NZ" dirty="0"/>
              <a:t>Real physical systems are complex and have many variables</a:t>
            </a:r>
          </a:p>
          <a:p>
            <a:r>
              <a:rPr lang="en-NZ" dirty="0"/>
              <a:t>So we commonly assume that random errors will be </a:t>
            </a:r>
            <a:r>
              <a:rPr lang="en-NZ" dirty="0">
                <a:solidFill>
                  <a:srgbClr val="FF0000"/>
                </a:solidFill>
              </a:rPr>
              <a:t>normally distributed</a:t>
            </a:r>
          </a:p>
          <a:p>
            <a:r>
              <a:rPr lang="en-NZ" dirty="0"/>
              <a:t>This is empirically justified </a:t>
            </a:r>
            <a:r>
              <a:rPr lang="en-NZ" i="1" dirty="0"/>
              <a:t>in many situations</a:t>
            </a:r>
          </a:p>
          <a:p>
            <a:pPr lvl="1"/>
            <a:r>
              <a:rPr lang="en-NZ" dirty="0"/>
              <a:t>But there are some exceptions .. See later </a:t>
            </a:r>
          </a:p>
          <a:p>
            <a:r>
              <a:rPr lang="en-NZ" dirty="0"/>
              <a:t>Theoretical support comes from the </a:t>
            </a:r>
            <a:r>
              <a:rPr lang="en-NZ" dirty="0">
                <a:solidFill>
                  <a:srgbClr val="FF0000"/>
                </a:solidFill>
              </a:rPr>
              <a:t>central limit theorem</a:t>
            </a:r>
          </a:p>
        </p:txBody>
      </p:sp>
    </p:spTree>
    <p:extLst>
      <p:ext uri="{BB962C8B-B14F-4D97-AF65-F5344CB8AC3E}">
        <p14:creationId xmlns:p14="http://schemas.microsoft.com/office/powerpoint/2010/main" val="2936328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Normal distribution</a:t>
            </a:r>
          </a:p>
        </p:txBody>
      </p:sp>
      <p:sp>
        <p:nvSpPr>
          <p:cNvPr id="3" name="Content Placeholder 2"/>
          <p:cNvSpPr>
            <a:spLocks noGrp="1"/>
          </p:cNvSpPr>
          <p:nvPr>
            <p:ph idx="1"/>
          </p:nvPr>
        </p:nvSpPr>
        <p:spPr>
          <a:xfrm>
            <a:off x="457200" y="1295400"/>
            <a:ext cx="7315200" cy="5105400"/>
          </a:xfrm>
        </p:spPr>
        <p:txBody>
          <a:bodyPr/>
          <a:lstStyle/>
          <a:p>
            <a:pPr marL="61912"/>
            <a:r>
              <a:rPr lang="en-NZ" dirty="0"/>
              <a:t>We have a measurement, </a:t>
            </a:r>
            <a:r>
              <a:rPr lang="en-NZ" i="1" dirty="0" err="1">
                <a:latin typeface="Times New Roman" pitchFamily="18" charset="0"/>
                <a:cs typeface="Times New Roman" pitchFamily="18" charset="0"/>
              </a:rPr>
              <a:t>x</a:t>
            </a:r>
            <a:r>
              <a:rPr lang="en-NZ" i="1" baseline="-25000" dirty="0" err="1">
                <a:latin typeface="Times New Roman" pitchFamily="18" charset="0"/>
                <a:cs typeface="Times New Roman" pitchFamily="18" charset="0"/>
              </a:rPr>
              <a:t>measured</a:t>
            </a:r>
            <a:r>
              <a:rPr lang="en-NZ" i="1" dirty="0">
                <a:latin typeface="Times New Roman" pitchFamily="18" charset="0"/>
                <a:cs typeface="Times New Roman" pitchFamily="18" charset="0"/>
              </a:rPr>
              <a:t> = </a:t>
            </a:r>
            <a:r>
              <a:rPr lang="en-NZ" i="1" dirty="0" err="1">
                <a:latin typeface="Times New Roman" pitchFamily="18" charset="0"/>
                <a:cs typeface="Times New Roman" pitchFamily="18" charset="0"/>
              </a:rPr>
              <a:t>x</a:t>
            </a:r>
            <a:r>
              <a:rPr lang="en-NZ" i="1" baseline="-25000" dirty="0" err="1">
                <a:latin typeface="Times New Roman" pitchFamily="18" charset="0"/>
                <a:cs typeface="Times New Roman" pitchFamily="18" charset="0"/>
              </a:rPr>
              <a:t>true</a:t>
            </a:r>
            <a:r>
              <a:rPr lang="en-NZ" i="1" dirty="0">
                <a:latin typeface="Times New Roman" pitchFamily="18" charset="0"/>
                <a:cs typeface="Times New Roman" pitchFamily="18" charset="0"/>
              </a:rPr>
              <a:t> </a:t>
            </a:r>
            <a:r>
              <a:rPr lang="en-NZ" dirty="0">
                <a:latin typeface="Times New Roman" pitchFamily="18" charset="0"/>
                <a:cs typeface="Times New Roman" pitchFamily="18" charset="0"/>
              </a:rPr>
              <a:t>+ </a:t>
            </a:r>
            <a:r>
              <a:rPr lang="en-NZ" dirty="0">
                <a:latin typeface="Symbol" pitchFamily="18" charset="2"/>
                <a:cs typeface="Times New Roman" pitchFamily="18" charset="0"/>
              </a:rPr>
              <a:t>e</a:t>
            </a:r>
          </a:p>
          <a:p>
            <a:pPr marL="61912"/>
            <a:r>
              <a:rPr lang="en-NZ" sz="2000" dirty="0"/>
              <a:t>We’ll assume that </a:t>
            </a:r>
          </a:p>
          <a:p>
            <a:pPr marL="522287" lvl="2"/>
            <a:r>
              <a:rPr lang="en-NZ" sz="1800" dirty="0"/>
              <a:t>systematic errors have been removed from </a:t>
            </a:r>
            <a:r>
              <a:rPr lang="en-NZ" sz="1800" i="1" dirty="0" err="1">
                <a:latin typeface="Times New Roman" pitchFamily="18" charset="0"/>
                <a:cs typeface="Times New Roman" pitchFamily="18" charset="0"/>
              </a:rPr>
              <a:t>x</a:t>
            </a:r>
            <a:r>
              <a:rPr lang="en-NZ" sz="1800" i="1" baseline="-25000" dirty="0" err="1">
                <a:latin typeface="Times New Roman" pitchFamily="18" charset="0"/>
                <a:cs typeface="Times New Roman" pitchFamily="18" charset="0"/>
              </a:rPr>
              <a:t>measured</a:t>
            </a:r>
            <a:r>
              <a:rPr lang="en-NZ" sz="1800" dirty="0"/>
              <a:t> by calibration and </a:t>
            </a:r>
          </a:p>
          <a:p>
            <a:pPr marL="522287" lvl="2"/>
            <a:r>
              <a:rPr lang="en-NZ" sz="1800" dirty="0"/>
              <a:t> </a:t>
            </a:r>
            <a:r>
              <a:rPr lang="en-NZ" sz="1800" dirty="0">
                <a:latin typeface="Symbol" pitchFamily="18" charset="2"/>
                <a:cs typeface="Times New Roman" pitchFamily="18" charset="0"/>
              </a:rPr>
              <a:t>e </a:t>
            </a:r>
            <a:r>
              <a:rPr lang="en-NZ" sz="1800" dirty="0"/>
              <a:t>represents random errors only. </a:t>
            </a:r>
          </a:p>
          <a:p>
            <a:r>
              <a:rPr lang="en-NZ" sz="2000" dirty="0"/>
              <a:t>If we know how </a:t>
            </a:r>
            <a:r>
              <a:rPr lang="en-NZ" dirty="0">
                <a:latin typeface="Symbol" pitchFamily="18" charset="2"/>
              </a:rPr>
              <a:t>e</a:t>
            </a:r>
            <a:r>
              <a:rPr lang="en-NZ" sz="2000" dirty="0"/>
              <a:t> is distributed, </a:t>
            </a:r>
            <a:br>
              <a:rPr lang="en-NZ" sz="2000" dirty="0"/>
            </a:br>
            <a:r>
              <a:rPr lang="en-NZ" sz="2000" dirty="0"/>
              <a:t>we can infer a value for </a:t>
            </a:r>
            <a:r>
              <a:rPr lang="en-NZ" sz="2000" i="1" dirty="0" err="1">
                <a:latin typeface="Times New Roman" pitchFamily="18" charset="0"/>
                <a:cs typeface="Times New Roman" pitchFamily="18" charset="0"/>
              </a:rPr>
              <a:t>x</a:t>
            </a:r>
            <a:r>
              <a:rPr lang="en-NZ" sz="2000" i="1" baseline="-25000" dirty="0" err="1">
                <a:latin typeface="Times New Roman" pitchFamily="18" charset="0"/>
                <a:cs typeface="Times New Roman" pitchFamily="18" charset="0"/>
              </a:rPr>
              <a:t>true</a:t>
            </a:r>
            <a:r>
              <a:rPr lang="en-NZ" sz="2000" dirty="0"/>
              <a:t> and its likely error</a:t>
            </a:r>
          </a:p>
        </p:txBody>
      </p:sp>
    </p:spTree>
    <p:extLst>
      <p:ext uri="{BB962C8B-B14F-4D97-AF65-F5344CB8AC3E}">
        <p14:creationId xmlns:p14="http://schemas.microsoft.com/office/powerpoint/2010/main" val="1003369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Error Distribution</a:t>
            </a:r>
          </a:p>
        </p:txBody>
      </p:sp>
      <p:sp>
        <p:nvSpPr>
          <p:cNvPr id="3" name="Content Placeholder 2"/>
          <p:cNvSpPr>
            <a:spLocks noGrp="1"/>
          </p:cNvSpPr>
          <p:nvPr>
            <p:ph idx="1"/>
          </p:nvPr>
        </p:nvSpPr>
        <p:spPr/>
        <p:txBody>
          <a:bodyPr/>
          <a:lstStyle/>
          <a:p>
            <a:pPr marL="369888" indent="-369888"/>
            <a:r>
              <a:rPr lang="en-NZ" dirty="0"/>
              <a:t>We have a measurement, </a:t>
            </a:r>
            <a:r>
              <a:rPr lang="en-NZ" i="1" dirty="0" err="1">
                <a:latin typeface="Times New Roman" pitchFamily="18" charset="0"/>
                <a:cs typeface="Times New Roman" pitchFamily="18" charset="0"/>
              </a:rPr>
              <a:t>x</a:t>
            </a:r>
            <a:r>
              <a:rPr lang="en-NZ" i="1" baseline="-25000" dirty="0" err="1">
                <a:latin typeface="Times New Roman" pitchFamily="18" charset="0"/>
                <a:cs typeface="Times New Roman" pitchFamily="18" charset="0"/>
              </a:rPr>
              <a:t>measured</a:t>
            </a:r>
            <a:r>
              <a:rPr lang="en-NZ" i="1" dirty="0">
                <a:latin typeface="Times New Roman" pitchFamily="18" charset="0"/>
                <a:cs typeface="Times New Roman" pitchFamily="18" charset="0"/>
              </a:rPr>
              <a:t> = </a:t>
            </a:r>
            <a:r>
              <a:rPr lang="en-NZ" i="1" dirty="0" err="1">
                <a:latin typeface="Times New Roman" pitchFamily="18" charset="0"/>
                <a:cs typeface="Times New Roman" pitchFamily="18" charset="0"/>
              </a:rPr>
              <a:t>x</a:t>
            </a:r>
            <a:r>
              <a:rPr lang="en-NZ" i="1" baseline="-25000" dirty="0" err="1">
                <a:latin typeface="Times New Roman" pitchFamily="18" charset="0"/>
                <a:cs typeface="Times New Roman" pitchFamily="18" charset="0"/>
              </a:rPr>
              <a:t>true</a:t>
            </a:r>
            <a:r>
              <a:rPr lang="en-NZ" i="1" dirty="0">
                <a:latin typeface="Times New Roman" pitchFamily="18" charset="0"/>
                <a:cs typeface="Times New Roman" pitchFamily="18" charset="0"/>
              </a:rPr>
              <a:t> </a:t>
            </a:r>
            <a:r>
              <a:rPr lang="en-NZ" dirty="0">
                <a:latin typeface="Times New Roman" pitchFamily="18" charset="0"/>
                <a:cs typeface="Times New Roman" pitchFamily="18" charset="0"/>
              </a:rPr>
              <a:t>+ </a:t>
            </a:r>
            <a:r>
              <a:rPr lang="en-NZ" dirty="0">
                <a:latin typeface="Symbol" pitchFamily="18" charset="2"/>
                <a:cs typeface="Times New Roman" pitchFamily="18" charset="0"/>
              </a:rPr>
              <a:t>e</a:t>
            </a:r>
          </a:p>
          <a:p>
            <a:pPr marL="369888" indent="-369888"/>
            <a:r>
              <a:rPr lang="en-NZ" dirty="0"/>
              <a:t>We’ll assume that systematic errors have been removed from </a:t>
            </a:r>
            <a:r>
              <a:rPr lang="en-NZ" i="1" dirty="0" err="1">
                <a:latin typeface="Times New Roman" pitchFamily="18" charset="0"/>
                <a:cs typeface="Times New Roman" pitchFamily="18" charset="0"/>
              </a:rPr>
              <a:t>x</a:t>
            </a:r>
            <a:r>
              <a:rPr lang="en-NZ" i="1" baseline="-25000" dirty="0" err="1">
                <a:latin typeface="Times New Roman" pitchFamily="18" charset="0"/>
                <a:cs typeface="Times New Roman" pitchFamily="18" charset="0"/>
              </a:rPr>
              <a:t>measured</a:t>
            </a:r>
            <a:r>
              <a:rPr lang="en-NZ" dirty="0"/>
              <a:t> by calibration and that </a:t>
            </a:r>
            <a:r>
              <a:rPr lang="en-NZ" dirty="0">
                <a:latin typeface="Symbol" pitchFamily="18" charset="2"/>
                <a:cs typeface="Times New Roman" pitchFamily="18" charset="0"/>
              </a:rPr>
              <a:t>e </a:t>
            </a:r>
            <a:r>
              <a:rPr lang="en-NZ" dirty="0"/>
              <a:t>represents random errors only </a:t>
            </a:r>
          </a:p>
          <a:p>
            <a:pPr marL="369888" indent="-369888"/>
            <a:r>
              <a:rPr lang="en-NZ" dirty="0"/>
              <a:t>If we know how </a:t>
            </a:r>
            <a:r>
              <a:rPr lang="en-NZ" dirty="0">
                <a:latin typeface="Symbol" pitchFamily="18" charset="2"/>
              </a:rPr>
              <a:t>e</a:t>
            </a:r>
            <a:r>
              <a:rPr lang="en-NZ" dirty="0"/>
              <a:t> is distributed, we can infer a value for </a:t>
            </a:r>
            <a:r>
              <a:rPr lang="en-NZ" i="1" dirty="0" err="1">
                <a:latin typeface="Times New Roman" pitchFamily="18" charset="0"/>
                <a:cs typeface="Times New Roman" pitchFamily="18" charset="0"/>
              </a:rPr>
              <a:t>x</a:t>
            </a:r>
            <a:r>
              <a:rPr lang="en-NZ" i="1" baseline="-25000" dirty="0" err="1">
                <a:latin typeface="Times New Roman" pitchFamily="18" charset="0"/>
                <a:cs typeface="Times New Roman" pitchFamily="18" charset="0"/>
              </a:rPr>
              <a:t>true</a:t>
            </a:r>
            <a:r>
              <a:rPr lang="en-NZ" dirty="0"/>
              <a:t> and its likely error</a:t>
            </a:r>
          </a:p>
          <a:p>
            <a:pPr marL="369888" indent="-369888"/>
            <a:r>
              <a:rPr lang="en-NZ" dirty="0"/>
              <a:t>Normally distributed errors have a probability function</a:t>
            </a:r>
          </a:p>
          <a:p>
            <a:pPr marL="369888" indent="-369888"/>
            <a:endParaRPr lang="en-NZ" dirty="0"/>
          </a:p>
          <a:p>
            <a:pPr marL="369888" indent="-369888"/>
            <a:endParaRPr lang="en-NZ" dirty="0"/>
          </a:p>
          <a:p>
            <a:pPr>
              <a:buFont typeface="Arial" pitchFamily="34" charset="0"/>
              <a:buChar char="‪"/>
            </a:pPr>
            <a:r>
              <a:rPr lang="en-NZ" dirty="0"/>
              <a:t>where </a:t>
            </a:r>
            <a:r>
              <a:rPr lang="en-NZ" dirty="0">
                <a:latin typeface="Symbol" pitchFamily="18" charset="2"/>
              </a:rPr>
              <a:t>m</a:t>
            </a:r>
            <a:r>
              <a:rPr lang="en-NZ" dirty="0"/>
              <a:t> is the mean (usually </a:t>
            </a:r>
            <a:r>
              <a:rPr lang="en-NZ" dirty="0">
                <a:latin typeface="Symbol" pitchFamily="18" charset="2"/>
              </a:rPr>
              <a:t>m=0</a:t>
            </a:r>
            <a:r>
              <a:rPr lang="en-NZ" dirty="0"/>
              <a:t>) and </a:t>
            </a:r>
            <a:r>
              <a:rPr lang="en-NZ" dirty="0">
                <a:latin typeface="Symbol" pitchFamily="18" charset="2"/>
              </a:rPr>
              <a:t>s</a:t>
            </a:r>
            <a:r>
              <a:rPr lang="en-NZ" dirty="0"/>
              <a:t> the standard deviation</a:t>
            </a:r>
          </a:p>
          <a:p>
            <a:pPr marL="369888" indent="-369888"/>
            <a:endParaRPr lang="en-NZ" dirty="0"/>
          </a:p>
          <a:p>
            <a:endParaRPr lang="en-NZ" dirty="0"/>
          </a:p>
        </p:txBody>
      </p:sp>
      <p:pic>
        <p:nvPicPr>
          <p:cNvPr id="8202" name="Picture 10" descr="&#10;f(x) = \frac{1}{\sigma\sqrt{2\pi}} e^{ -\frac{(x-\mu)^2}{2\sigma^2}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3231" y="4205669"/>
            <a:ext cx="3276600" cy="823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931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Random Errors – Normal distribution</a:t>
            </a:r>
          </a:p>
        </p:txBody>
      </p:sp>
      <p:sp>
        <p:nvSpPr>
          <p:cNvPr id="3" name="Content Placeholder 2"/>
          <p:cNvSpPr>
            <a:spLocks noGrp="1"/>
          </p:cNvSpPr>
          <p:nvPr>
            <p:ph idx="1"/>
          </p:nvPr>
        </p:nvSpPr>
        <p:spPr/>
        <p:txBody>
          <a:bodyPr/>
          <a:lstStyle/>
          <a:p>
            <a:pPr marL="369888" indent="-369888"/>
            <a:r>
              <a:rPr lang="en-NZ" dirty="0"/>
              <a:t>We have a measurement, </a:t>
            </a:r>
            <a:r>
              <a:rPr lang="en-NZ" i="1" dirty="0" err="1">
                <a:latin typeface="Times New Roman" pitchFamily="18" charset="0"/>
                <a:cs typeface="Times New Roman" pitchFamily="18" charset="0"/>
              </a:rPr>
              <a:t>x</a:t>
            </a:r>
            <a:r>
              <a:rPr lang="en-NZ" i="1" baseline="-25000" dirty="0" err="1">
                <a:latin typeface="Times New Roman" pitchFamily="18" charset="0"/>
                <a:cs typeface="Times New Roman" pitchFamily="18" charset="0"/>
              </a:rPr>
              <a:t>measured</a:t>
            </a:r>
            <a:r>
              <a:rPr lang="en-NZ" i="1" dirty="0">
                <a:latin typeface="Times New Roman" pitchFamily="18" charset="0"/>
                <a:cs typeface="Times New Roman" pitchFamily="18" charset="0"/>
              </a:rPr>
              <a:t> = </a:t>
            </a:r>
            <a:r>
              <a:rPr lang="en-NZ" i="1" dirty="0" err="1">
                <a:latin typeface="Times New Roman" pitchFamily="18" charset="0"/>
                <a:cs typeface="Times New Roman" pitchFamily="18" charset="0"/>
              </a:rPr>
              <a:t>x</a:t>
            </a:r>
            <a:r>
              <a:rPr lang="en-NZ" i="1" baseline="-25000" dirty="0" err="1">
                <a:latin typeface="Times New Roman" pitchFamily="18" charset="0"/>
                <a:cs typeface="Times New Roman" pitchFamily="18" charset="0"/>
              </a:rPr>
              <a:t>true</a:t>
            </a:r>
            <a:r>
              <a:rPr lang="en-NZ" i="1" dirty="0">
                <a:latin typeface="Times New Roman" pitchFamily="18" charset="0"/>
                <a:cs typeface="Times New Roman" pitchFamily="18" charset="0"/>
              </a:rPr>
              <a:t> </a:t>
            </a:r>
            <a:r>
              <a:rPr lang="en-NZ" dirty="0">
                <a:latin typeface="Times New Roman" pitchFamily="18" charset="0"/>
                <a:cs typeface="Times New Roman" pitchFamily="18" charset="0"/>
              </a:rPr>
              <a:t>+ </a:t>
            </a:r>
            <a:r>
              <a:rPr lang="en-NZ" dirty="0">
                <a:latin typeface="Symbol" pitchFamily="18" charset="2"/>
                <a:cs typeface="Times New Roman" pitchFamily="18" charset="0"/>
              </a:rPr>
              <a:t>e</a:t>
            </a:r>
          </a:p>
          <a:p>
            <a:pPr marL="369888" indent="-369888"/>
            <a:r>
              <a:rPr lang="en-NZ" dirty="0"/>
              <a:t>We’ll assume that systematic errors have been removed from </a:t>
            </a:r>
            <a:r>
              <a:rPr lang="en-NZ" i="1" dirty="0" err="1">
                <a:latin typeface="Times New Roman" pitchFamily="18" charset="0"/>
                <a:cs typeface="Times New Roman" pitchFamily="18" charset="0"/>
              </a:rPr>
              <a:t>x</a:t>
            </a:r>
            <a:r>
              <a:rPr lang="en-NZ" i="1" baseline="-25000" dirty="0" err="1">
                <a:latin typeface="Times New Roman" pitchFamily="18" charset="0"/>
                <a:cs typeface="Times New Roman" pitchFamily="18" charset="0"/>
              </a:rPr>
              <a:t>measured</a:t>
            </a:r>
            <a:r>
              <a:rPr lang="en-NZ" dirty="0"/>
              <a:t> by calibration and that </a:t>
            </a:r>
            <a:r>
              <a:rPr lang="en-NZ" dirty="0">
                <a:latin typeface="Symbol" pitchFamily="18" charset="2"/>
                <a:cs typeface="Times New Roman" pitchFamily="18" charset="0"/>
              </a:rPr>
              <a:t>e </a:t>
            </a:r>
            <a:r>
              <a:rPr lang="en-NZ" dirty="0"/>
              <a:t>represents random errors only </a:t>
            </a:r>
          </a:p>
          <a:p>
            <a:pPr marL="369888" indent="-369888"/>
            <a:r>
              <a:rPr lang="en-NZ" dirty="0"/>
              <a:t>If we know how </a:t>
            </a:r>
            <a:r>
              <a:rPr lang="en-NZ" dirty="0">
                <a:latin typeface="Symbol" pitchFamily="18" charset="2"/>
              </a:rPr>
              <a:t>e</a:t>
            </a:r>
            <a:r>
              <a:rPr lang="en-NZ" dirty="0"/>
              <a:t> is distributed, we can infer a value for </a:t>
            </a:r>
            <a:r>
              <a:rPr lang="en-NZ" i="1" dirty="0" err="1">
                <a:latin typeface="Times New Roman" pitchFamily="18" charset="0"/>
                <a:cs typeface="Times New Roman" pitchFamily="18" charset="0"/>
              </a:rPr>
              <a:t>x</a:t>
            </a:r>
            <a:r>
              <a:rPr lang="en-NZ" i="1" baseline="-25000" dirty="0" err="1">
                <a:latin typeface="Times New Roman" pitchFamily="18" charset="0"/>
                <a:cs typeface="Times New Roman" pitchFamily="18" charset="0"/>
              </a:rPr>
              <a:t>true</a:t>
            </a:r>
            <a:r>
              <a:rPr lang="en-NZ" dirty="0"/>
              <a:t> and its likely error</a:t>
            </a:r>
          </a:p>
          <a:p>
            <a:pPr marL="369888" indent="-369888"/>
            <a:r>
              <a:rPr lang="en-NZ" dirty="0"/>
              <a:t>Normally distributed errors have a probability function</a:t>
            </a:r>
          </a:p>
          <a:p>
            <a:pPr marL="369888" indent="-369888"/>
            <a:endParaRPr lang="en-NZ" dirty="0"/>
          </a:p>
          <a:p>
            <a:pPr marL="369888" indent="-369888"/>
            <a:endParaRPr lang="en-NZ" dirty="0"/>
          </a:p>
          <a:p>
            <a:pPr>
              <a:buFont typeface="Arial" pitchFamily="34" charset="0"/>
              <a:buChar char="‪"/>
            </a:pPr>
            <a:r>
              <a:rPr lang="en-NZ" dirty="0"/>
              <a:t>where </a:t>
            </a:r>
            <a:r>
              <a:rPr lang="en-NZ" dirty="0">
                <a:latin typeface="Symbol" pitchFamily="18" charset="2"/>
              </a:rPr>
              <a:t>m</a:t>
            </a:r>
            <a:r>
              <a:rPr lang="en-NZ" dirty="0"/>
              <a:t> is the mean and </a:t>
            </a:r>
            <a:r>
              <a:rPr lang="en-NZ" dirty="0">
                <a:latin typeface="Symbol" pitchFamily="18" charset="2"/>
              </a:rPr>
              <a:t>s</a:t>
            </a:r>
            <a:r>
              <a:rPr lang="en-NZ" dirty="0"/>
              <a:t> the standard deviation</a:t>
            </a:r>
          </a:p>
          <a:p>
            <a:pPr marL="369888" indent="-369888"/>
            <a:endParaRPr lang="en-NZ" dirty="0"/>
          </a:p>
          <a:p>
            <a:endParaRPr lang="en-NZ" dirty="0"/>
          </a:p>
        </p:txBody>
      </p:sp>
      <p:pic>
        <p:nvPicPr>
          <p:cNvPr id="8202" name="Picture 10" descr="&#10;f(x) = \frac{1}{\sigma\sqrt{2\pi}} e^{ -\frac{(x-\mu)^2}{2\sigma^2}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3231" y="4205669"/>
            <a:ext cx="3276600" cy="823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174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Normal distribution</a:t>
            </a:r>
          </a:p>
        </p:txBody>
      </p:sp>
      <p:pic>
        <p:nvPicPr>
          <p:cNvPr id="7170" name="Picture 2" descr="http://upload.wikimedia.org/wikipedia/commons/thumb/7/74/Normal_Distribution_PDF.svg/1000px-Normal_Distribution_PDF.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4700" y="1295400"/>
            <a:ext cx="5485446" cy="350520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
          </p:nvPr>
        </p:nvSpPr>
        <p:spPr>
          <a:xfrm>
            <a:off x="722946" y="4876800"/>
            <a:ext cx="7392354" cy="914400"/>
          </a:xfrm>
        </p:spPr>
        <p:txBody>
          <a:bodyPr/>
          <a:lstStyle/>
          <a:p>
            <a:r>
              <a:rPr lang="en-NZ" dirty="0"/>
              <a:t>A single parameter, </a:t>
            </a:r>
            <a:r>
              <a:rPr lang="en-NZ" dirty="0">
                <a:latin typeface="Symbol" pitchFamily="18" charset="2"/>
              </a:rPr>
              <a:t>s</a:t>
            </a:r>
            <a:r>
              <a:rPr lang="en-NZ" dirty="0"/>
              <a:t>, describes the error distribution so measurements are commonly reported as</a:t>
            </a:r>
          </a:p>
          <a:p>
            <a:pPr marL="0" indent="0" algn="ctr">
              <a:buNone/>
            </a:pPr>
            <a:r>
              <a:rPr lang="en-NZ" sz="2800" i="1" dirty="0">
                <a:latin typeface="Symbol" pitchFamily="18" charset="2"/>
                <a:cs typeface="Times New Roman" pitchFamily="18" charset="0"/>
              </a:rPr>
              <a:t>m</a:t>
            </a:r>
            <a:r>
              <a:rPr lang="en-NZ" sz="2800" dirty="0"/>
              <a:t> </a:t>
            </a:r>
            <a:r>
              <a:rPr lang="en-NZ" sz="2800" dirty="0">
                <a:sym typeface="Symbol"/>
              </a:rPr>
              <a:t></a:t>
            </a:r>
            <a:r>
              <a:rPr lang="en-NZ" sz="2800" dirty="0"/>
              <a:t> </a:t>
            </a:r>
          </a:p>
        </p:txBody>
      </p:sp>
      <p:pic>
        <p:nvPicPr>
          <p:cNvPr id="6" name="Picture 10" descr="&#10;f(x) = \frac{1}{\sigma\sqrt{2\pi}} e^{ -\frac{(x-\mu)^2}{2\sigma^2}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 y="1547447"/>
            <a:ext cx="2819400" cy="708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4189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Significance of standard deviation, </a:t>
            </a:r>
            <a:r>
              <a:rPr lang="en-NZ" sz="3200" dirty="0">
                <a:latin typeface="Symbol" pitchFamily="18" charset="2"/>
              </a:rPr>
              <a:t>s</a:t>
            </a:r>
          </a:p>
        </p:txBody>
      </p:sp>
      <p:sp>
        <p:nvSpPr>
          <p:cNvPr id="3" name="Content Placeholder 2"/>
          <p:cNvSpPr>
            <a:spLocks noGrp="1"/>
          </p:cNvSpPr>
          <p:nvPr>
            <p:ph idx="1"/>
          </p:nvPr>
        </p:nvSpPr>
        <p:spPr/>
        <p:txBody>
          <a:bodyPr/>
          <a:lstStyle/>
          <a:p>
            <a:endParaRPr lang="en-NZ" dirty="0"/>
          </a:p>
          <a:p>
            <a:endParaRPr lang="en-NZ" dirty="0"/>
          </a:p>
          <a:p>
            <a:endParaRPr lang="en-NZ" dirty="0"/>
          </a:p>
          <a:p>
            <a:endParaRPr lang="en-NZ" dirty="0"/>
          </a:p>
          <a:p>
            <a:endParaRPr lang="en-NZ" dirty="0"/>
          </a:p>
          <a:p>
            <a:endParaRPr lang="en-NZ" dirty="0"/>
          </a:p>
          <a:p>
            <a:r>
              <a:rPr lang="en-NZ" sz="2000" dirty="0"/>
              <a:t>Note that </a:t>
            </a:r>
          </a:p>
          <a:p>
            <a:pPr lvl="1"/>
            <a:r>
              <a:rPr lang="en-NZ" sz="1800" dirty="0"/>
              <a:t>68.2% of measurements should fall in the range </a:t>
            </a:r>
            <a:r>
              <a:rPr lang="en-NZ" sz="1800" i="1" dirty="0">
                <a:latin typeface="Times New Roman" pitchFamily="18" charset="0"/>
                <a:cs typeface="Times New Roman" pitchFamily="18" charset="0"/>
              </a:rPr>
              <a:t>x</a:t>
            </a:r>
            <a:r>
              <a:rPr lang="en-NZ" sz="1800" dirty="0"/>
              <a:t> </a:t>
            </a:r>
            <a:r>
              <a:rPr lang="en-NZ" sz="1800" dirty="0">
                <a:sym typeface="Symbol"/>
              </a:rPr>
              <a:t></a:t>
            </a:r>
            <a:r>
              <a:rPr lang="en-NZ" sz="1800" dirty="0"/>
              <a:t> </a:t>
            </a:r>
          </a:p>
          <a:p>
            <a:pPr lvl="1"/>
            <a:r>
              <a:rPr lang="en-NZ" sz="1800" dirty="0"/>
              <a:t>95.4% lie in range  </a:t>
            </a:r>
            <a:r>
              <a:rPr lang="en-NZ" sz="1800" i="1" dirty="0">
                <a:latin typeface="Times New Roman" pitchFamily="18" charset="0"/>
                <a:cs typeface="Times New Roman" pitchFamily="18" charset="0"/>
              </a:rPr>
              <a:t>x</a:t>
            </a:r>
            <a:r>
              <a:rPr lang="en-NZ" sz="1800" dirty="0"/>
              <a:t> </a:t>
            </a:r>
            <a:r>
              <a:rPr lang="en-NZ" sz="1800" dirty="0">
                <a:sym typeface="Symbol"/>
              </a:rPr>
              <a:t>2</a:t>
            </a:r>
          </a:p>
          <a:p>
            <a:pPr lvl="1"/>
            <a:r>
              <a:rPr lang="en-NZ" sz="1800" dirty="0">
                <a:sym typeface="Symbol"/>
              </a:rPr>
              <a:t>99.7%                      </a:t>
            </a:r>
            <a:r>
              <a:rPr lang="en-NZ" sz="1800" i="1" dirty="0">
                <a:latin typeface="Times New Roman" pitchFamily="18" charset="0"/>
                <a:cs typeface="Times New Roman" pitchFamily="18" charset="0"/>
              </a:rPr>
              <a:t>x</a:t>
            </a:r>
            <a:r>
              <a:rPr lang="en-NZ" sz="1800" dirty="0"/>
              <a:t> </a:t>
            </a:r>
            <a:r>
              <a:rPr lang="en-NZ" sz="1800" dirty="0">
                <a:sym typeface="Symbol"/>
              </a:rPr>
              <a:t>3</a:t>
            </a:r>
          </a:p>
          <a:p>
            <a:pPr lvl="1"/>
            <a:r>
              <a:rPr lang="en-NZ" sz="1800" dirty="0">
                <a:sym typeface="Symbol"/>
              </a:rPr>
              <a:t>&lt;0.3% have </a:t>
            </a:r>
            <a:r>
              <a:rPr lang="en-NZ" sz="1600" dirty="0">
                <a:sym typeface="Symbol"/>
              </a:rPr>
              <a:t>errors greater than 3</a:t>
            </a:r>
          </a:p>
          <a:p>
            <a:r>
              <a:rPr lang="en-NZ" sz="2000" dirty="0">
                <a:sym typeface="Symbol"/>
              </a:rPr>
              <a:t>So in systems where error is critical (</a:t>
            </a:r>
            <a:r>
              <a:rPr lang="en-NZ" sz="2000" i="1" dirty="0" err="1">
                <a:latin typeface="Times New Roman" pitchFamily="18" charset="0"/>
                <a:cs typeface="Times New Roman" pitchFamily="18" charset="0"/>
                <a:sym typeface="Symbol"/>
              </a:rPr>
              <a:t>eg</a:t>
            </a:r>
            <a:r>
              <a:rPr lang="en-NZ" sz="2000" dirty="0">
                <a:sym typeface="Symbol"/>
              </a:rPr>
              <a:t> safety systems) , </a:t>
            </a:r>
            <a:br>
              <a:rPr lang="en-NZ" sz="2000" dirty="0">
                <a:sym typeface="Symbol"/>
              </a:rPr>
            </a:br>
            <a:r>
              <a:rPr lang="en-NZ" sz="2000" dirty="0">
                <a:sym typeface="Symbol"/>
              </a:rPr>
              <a:t>you will see references to “3” errors </a:t>
            </a:r>
          </a:p>
          <a:p>
            <a:pPr lvl="1"/>
            <a:r>
              <a:rPr lang="en-NZ" sz="1600" dirty="0">
                <a:sym typeface="Symbol"/>
              </a:rPr>
              <a:t>Only 0.3% of cases will fall outside the </a:t>
            </a:r>
            <a:r>
              <a:rPr lang="en-NZ" sz="1600" i="1" dirty="0">
                <a:latin typeface="Times New Roman" pitchFamily="18" charset="0"/>
                <a:cs typeface="Times New Roman" pitchFamily="18" charset="0"/>
              </a:rPr>
              <a:t>x</a:t>
            </a:r>
            <a:r>
              <a:rPr lang="en-NZ" sz="1600" dirty="0"/>
              <a:t> </a:t>
            </a:r>
            <a:r>
              <a:rPr lang="en-NZ" sz="1600" dirty="0">
                <a:sym typeface="Symbol"/>
              </a:rPr>
              <a:t>3 range</a:t>
            </a:r>
            <a:endParaRPr lang="en-NZ" sz="1600" dirty="0"/>
          </a:p>
        </p:txBody>
      </p:sp>
      <p:pic>
        <p:nvPicPr>
          <p:cNvPr id="10242" name="Picture 2" descr="http://upload.wikimedia.org/wikipedia/commons/thumb/8/8c/Standard_deviation_diagram.svg/1000px-Standard_deviation_diagram.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066800"/>
            <a:ext cx="57912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346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Non-standard distributions</a:t>
            </a:r>
          </a:p>
        </p:txBody>
      </p:sp>
      <p:sp>
        <p:nvSpPr>
          <p:cNvPr id="3" name="Content Placeholder 2"/>
          <p:cNvSpPr>
            <a:spLocks noGrp="1"/>
          </p:cNvSpPr>
          <p:nvPr>
            <p:ph idx="1"/>
          </p:nvPr>
        </p:nvSpPr>
        <p:spPr/>
        <p:txBody>
          <a:bodyPr/>
          <a:lstStyle/>
          <a:p>
            <a:r>
              <a:rPr lang="en-NZ" dirty="0"/>
              <a:t>Although normally distributed random errors are common …</a:t>
            </a:r>
          </a:p>
          <a:p>
            <a:r>
              <a:rPr lang="en-NZ" dirty="0"/>
              <a:t>Some situations lead to skewed distributions</a:t>
            </a:r>
          </a:p>
          <a:p>
            <a:pPr lvl="1"/>
            <a:r>
              <a:rPr lang="en-NZ" dirty="0"/>
              <a:t>Timing computer programs on a PC</a:t>
            </a:r>
          </a:p>
          <a:p>
            <a:pPr lvl="2"/>
            <a:r>
              <a:rPr lang="en-NZ" dirty="0"/>
              <a:t>It’s multi-tasking, so the OS gives some time to housekeeping and other tasks</a:t>
            </a:r>
          </a:p>
          <a:p>
            <a:pPr lvl="2"/>
            <a:r>
              <a:rPr lang="en-NZ" dirty="0"/>
              <a:t>These times are sometimes bounded, but generally random and unpredictable</a:t>
            </a:r>
          </a:p>
          <a:p>
            <a:pPr lvl="2"/>
            <a:r>
              <a:rPr lang="en-NZ" dirty="0"/>
              <a:t>Thus the measured time is always lengthened by time taken for these tasks</a:t>
            </a:r>
          </a:p>
          <a:p>
            <a:pPr lvl="1"/>
            <a:r>
              <a:rPr lang="en-NZ" dirty="0"/>
              <a:t>Weight of a person – skewed</a:t>
            </a:r>
          </a:p>
          <a:p>
            <a:pPr lvl="1"/>
            <a:r>
              <a:rPr lang="en-NZ" dirty="0"/>
              <a:t>Price of a share on the stock market</a:t>
            </a:r>
          </a:p>
          <a:p>
            <a:pPr lvl="2"/>
            <a:r>
              <a:rPr lang="en-NZ" dirty="0"/>
              <a:t>Chaotic!</a:t>
            </a:r>
          </a:p>
        </p:txBody>
      </p:sp>
    </p:spTree>
    <p:extLst>
      <p:ext uri="{BB962C8B-B14F-4D97-AF65-F5344CB8AC3E}">
        <p14:creationId xmlns:p14="http://schemas.microsoft.com/office/powerpoint/2010/main" val="4919911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Non-standard distributions</a:t>
            </a:r>
          </a:p>
        </p:txBody>
      </p:sp>
      <p:sp>
        <p:nvSpPr>
          <p:cNvPr id="3" name="Content Placeholder 2"/>
          <p:cNvSpPr>
            <a:spLocks noGrp="1"/>
          </p:cNvSpPr>
          <p:nvPr>
            <p:ph idx="1"/>
          </p:nvPr>
        </p:nvSpPr>
        <p:spPr/>
        <p:txBody>
          <a:bodyPr/>
          <a:lstStyle/>
          <a:p>
            <a:r>
              <a:rPr lang="en-NZ" dirty="0"/>
              <a:t>Although normally distributed random errors are common …</a:t>
            </a:r>
          </a:p>
          <a:p>
            <a:r>
              <a:rPr lang="en-NZ" dirty="0"/>
              <a:t>Some situations lead to skewed distributions</a:t>
            </a:r>
          </a:p>
          <a:p>
            <a:pPr lvl="1"/>
            <a:r>
              <a:rPr lang="en-NZ" dirty="0"/>
              <a:t>The normal distribution is practically zero for values </a:t>
            </a:r>
            <a:r>
              <a:rPr lang="en-NZ" i="1" dirty="0">
                <a:latin typeface="Times New Roman" pitchFamily="18" charset="0"/>
                <a:cs typeface="Times New Roman" pitchFamily="18" charset="0"/>
              </a:rPr>
              <a:t>x</a:t>
            </a:r>
            <a:r>
              <a:rPr lang="en-NZ" dirty="0"/>
              <a:t> lying more than a few standard deviations away from the mean</a:t>
            </a:r>
          </a:p>
          <a:p>
            <a:pPr marL="628650" lvl="2" indent="0">
              <a:buNone/>
            </a:pPr>
            <a:r>
              <a:rPr lang="en-NZ" i="1" dirty="0" err="1">
                <a:latin typeface="Times New Roman" pitchFamily="18" charset="0"/>
                <a:cs typeface="Times New Roman" pitchFamily="18" charset="0"/>
              </a:rPr>
              <a:t>ie</a:t>
            </a:r>
            <a:r>
              <a:rPr lang="en-NZ" i="1" dirty="0">
                <a:latin typeface="Times New Roman" pitchFamily="18" charset="0"/>
                <a:cs typeface="Times New Roman" pitchFamily="18" charset="0"/>
              </a:rPr>
              <a:t>          x</a:t>
            </a:r>
            <a:r>
              <a:rPr lang="en-NZ" dirty="0">
                <a:latin typeface="Times New Roman" pitchFamily="18" charset="0"/>
                <a:cs typeface="Times New Roman" pitchFamily="18" charset="0"/>
              </a:rPr>
              <a:t> &lt; </a:t>
            </a:r>
            <a:r>
              <a:rPr lang="en-NZ" dirty="0">
                <a:latin typeface="Symbol" pitchFamily="18" charset="2"/>
                <a:cs typeface="Times New Roman" pitchFamily="18" charset="0"/>
              </a:rPr>
              <a:t>m</a:t>
            </a:r>
            <a:r>
              <a:rPr lang="en-NZ" dirty="0">
                <a:latin typeface="Times New Roman" pitchFamily="18" charset="0"/>
                <a:cs typeface="Times New Roman" pitchFamily="18" charset="0"/>
              </a:rPr>
              <a:t> – 3</a:t>
            </a:r>
            <a:r>
              <a:rPr lang="en-NZ" dirty="0">
                <a:latin typeface="Symbol" pitchFamily="18" charset="2"/>
                <a:cs typeface="Times New Roman" pitchFamily="18" charset="0"/>
              </a:rPr>
              <a:t>s</a:t>
            </a:r>
            <a:r>
              <a:rPr lang="en-NZ" dirty="0">
                <a:latin typeface="Times New Roman" pitchFamily="18" charset="0"/>
                <a:cs typeface="Times New Roman" pitchFamily="18" charset="0"/>
              </a:rPr>
              <a:t>           </a:t>
            </a:r>
            <a:r>
              <a:rPr lang="en-NZ" dirty="0"/>
              <a:t>or</a:t>
            </a:r>
            <a:r>
              <a:rPr lang="en-NZ" dirty="0">
                <a:latin typeface="Times New Roman" pitchFamily="18" charset="0"/>
                <a:cs typeface="Times New Roman" pitchFamily="18" charset="0"/>
              </a:rPr>
              <a:t>                </a:t>
            </a:r>
            <a:r>
              <a:rPr lang="en-NZ" i="1" dirty="0">
                <a:latin typeface="Times New Roman" pitchFamily="18" charset="0"/>
                <a:cs typeface="Times New Roman" pitchFamily="18" charset="0"/>
              </a:rPr>
              <a:t>x</a:t>
            </a:r>
            <a:r>
              <a:rPr lang="en-NZ" dirty="0">
                <a:latin typeface="Times New Roman" pitchFamily="18" charset="0"/>
                <a:cs typeface="Times New Roman" pitchFamily="18" charset="0"/>
              </a:rPr>
              <a:t> &gt; </a:t>
            </a:r>
            <a:r>
              <a:rPr lang="en-NZ" dirty="0">
                <a:latin typeface="Symbol" pitchFamily="18" charset="2"/>
                <a:cs typeface="Times New Roman" pitchFamily="18" charset="0"/>
              </a:rPr>
              <a:t>m</a:t>
            </a:r>
            <a:r>
              <a:rPr lang="en-NZ" dirty="0">
                <a:latin typeface="Times New Roman" pitchFamily="18" charset="0"/>
                <a:cs typeface="Times New Roman" pitchFamily="18" charset="0"/>
              </a:rPr>
              <a:t> + 3</a:t>
            </a:r>
            <a:r>
              <a:rPr lang="en-NZ" dirty="0">
                <a:latin typeface="Symbol" pitchFamily="18" charset="2"/>
                <a:cs typeface="Times New Roman" pitchFamily="18" charset="0"/>
              </a:rPr>
              <a:t>s</a:t>
            </a:r>
          </a:p>
          <a:p>
            <a:pPr lvl="1"/>
            <a:r>
              <a:rPr lang="en-NZ" dirty="0"/>
              <a:t>Therefore, it is generally not appropriate when there are many </a:t>
            </a:r>
            <a:r>
              <a:rPr lang="en-NZ" dirty="0">
                <a:solidFill>
                  <a:srgbClr val="FF0000"/>
                </a:solidFill>
              </a:rPr>
              <a:t>outliers</a:t>
            </a:r>
            <a:r>
              <a:rPr lang="en-NZ" dirty="0"/>
              <a:t>, values that lie many standard deviations away from the mean</a:t>
            </a:r>
          </a:p>
        </p:txBody>
      </p:sp>
    </p:spTree>
    <p:extLst>
      <p:ext uri="{BB962C8B-B14F-4D97-AF65-F5344CB8AC3E}">
        <p14:creationId xmlns:p14="http://schemas.microsoft.com/office/powerpoint/2010/main" val="2349587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Skewed distributions </a:t>
            </a:r>
          </a:p>
        </p:txBody>
      </p:sp>
      <p:sp>
        <p:nvSpPr>
          <p:cNvPr id="3" name="Content Placeholder 2"/>
          <p:cNvSpPr>
            <a:spLocks noGrp="1"/>
          </p:cNvSpPr>
          <p:nvPr>
            <p:ph idx="1"/>
          </p:nvPr>
        </p:nvSpPr>
        <p:spPr>
          <a:xfrm>
            <a:off x="457200" y="1295400"/>
            <a:ext cx="4330824" cy="5105400"/>
          </a:xfrm>
        </p:spPr>
        <p:txBody>
          <a:bodyPr/>
          <a:lstStyle/>
          <a:p>
            <a:r>
              <a:rPr lang="en-NZ" dirty="0"/>
              <a:t>Mode</a:t>
            </a:r>
          </a:p>
          <a:p>
            <a:pPr lvl="1"/>
            <a:r>
              <a:rPr lang="en-NZ" dirty="0"/>
              <a:t>Most common value</a:t>
            </a:r>
          </a:p>
          <a:p>
            <a:r>
              <a:rPr lang="en-NZ" dirty="0"/>
              <a:t>Median</a:t>
            </a:r>
          </a:p>
          <a:p>
            <a:pPr lvl="1"/>
            <a:r>
              <a:rPr lang="en-NZ" dirty="0"/>
              <a:t>50% of values lie below</a:t>
            </a:r>
          </a:p>
          <a:p>
            <a:pPr lvl="1"/>
            <a:r>
              <a:rPr lang="en-NZ" dirty="0"/>
              <a:t>50% of value lie above</a:t>
            </a:r>
          </a:p>
          <a:p>
            <a:r>
              <a:rPr lang="en-NZ" dirty="0"/>
              <a:t>Mean</a:t>
            </a:r>
          </a:p>
          <a:p>
            <a:pPr lvl="1"/>
            <a:r>
              <a:rPr lang="en-NZ" dirty="0"/>
              <a:t>Arithmetic mean</a:t>
            </a:r>
          </a:p>
          <a:p>
            <a:pPr lvl="1"/>
            <a:r>
              <a:rPr lang="en-NZ" i="1" dirty="0"/>
              <a:t>Note that there are also other means, </a:t>
            </a:r>
            <a:r>
              <a:rPr lang="en-NZ" i="1" dirty="0" err="1">
                <a:latin typeface="Times New Roman" pitchFamily="18" charset="0"/>
                <a:cs typeface="Times New Roman" pitchFamily="18" charset="0"/>
              </a:rPr>
              <a:t>eg</a:t>
            </a:r>
            <a:r>
              <a:rPr lang="en-NZ" i="1" dirty="0"/>
              <a:t> geometric mean </a:t>
            </a:r>
          </a:p>
          <a:p>
            <a:r>
              <a:rPr lang="en-NZ" dirty="0"/>
              <a:t>Normal distributions</a:t>
            </a:r>
          </a:p>
          <a:p>
            <a:pPr marL="360363" lvl="1" indent="0">
              <a:buNone/>
            </a:pPr>
            <a:r>
              <a:rPr lang="en-NZ" dirty="0"/>
              <a:t>Mode = median = mean </a:t>
            </a:r>
          </a:p>
          <a:p>
            <a:pPr lvl="1"/>
            <a:endParaRPr lang="en-NZ" dirty="0"/>
          </a:p>
        </p:txBody>
      </p:sp>
      <p:pic>
        <p:nvPicPr>
          <p:cNvPr id="1026" name="Picture 2" descr="Skew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1484784"/>
            <a:ext cx="4284128"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17233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cimms.ou.edu/%7Edoswell/Normals/skew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3708" y="368660"/>
            <a:ext cx="6898047" cy="421156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NZ" dirty="0"/>
              <a:t>Skewed distributions </a:t>
            </a:r>
          </a:p>
        </p:txBody>
      </p:sp>
      <p:sp>
        <p:nvSpPr>
          <p:cNvPr id="3" name="Content Placeholder 2"/>
          <p:cNvSpPr>
            <a:spLocks noGrp="1"/>
          </p:cNvSpPr>
          <p:nvPr>
            <p:ph idx="1"/>
          </p:nvPr>
        </p:nvSpPr>
        <p:spPr>
          <a:xfrm>
            <a:off x="431540" y="4437112"/>
            <a:ext cx="8147248" cy="1800200"/>
          </a:xfrm>
        </p:spPr>
        <p:txBody>
          <a:bodyPr/>
          <a:lstStyle/>
          <a:p>
            <a:r>
              <a:rPr lang="en-NZ" dirty="0"/>
              <a:t>‘Slightly skewed’ distribution</a:t>
            </a:r>
          </a:p>
          <a:p>
            <a:pPr marL="360363" lvl="1" indent="0">
              <a:buNone/>
            </a:pPr>
            <a:r>
              <a:rPr lang="en-NZ" dirty="0"/>
              <a:t>mode </a:t>
            </a:r>
            <a:r>
              <a:rPr lang="en-NZ" dirty="0">
                <a:sym typeface="Symbol"/>
              </a:rPr>
              <a:t> median </a:t>
            </a:r>
            <a:r>
              <a:rPr lang="en-NZ" dirty="0"/>
              <a:t> mean</a:t>
            </a:r>
          </a:p>
          <a:p>
            <a:r>
              <a:rPr lang="en-NZ" dirty="0"/>
              <a:t>Is the standard deviation meaningful or useful?</a:t>
            </a:r>
          </a:p>
          <a:p>
            <a:pPr lvl="1"/>
            <a:r>
              <a:rPr lang="en-NZ" dirty="0"/>
              <a:t>With care!!</a:t>
            </a:r>
          </a:p>
          <a:p>
            <a:pPr lvl="1"/>
            <a:r>
              <a:rPr lang="en-NZ" dirty="0"/>
              <a:t>Distribution of values is ‘almost’ normal</a:t>
            </a:r>
          </a:p>
          <a:p>
            <a:pPr lvl="1"/>
            <a:r>
              <a:rPr lang="en-NZ" dirty="0"/>
              <a:t>Outliers ( &gt;3</a:t>
            </a:r>
            <a:r>
              <a:rPr lang="en-NZ" dirty="0">
                <a:sym typeface="Symbol"/>
              </a:rPr>
              <a:t></a:t>
            </a:r>
            <a:r>
              <a:rPr lang="en-NZ" dirty="0"/>
              <a:t> ) are few</a:t>
            </a:r>
          </a:p>
        </p:txBody>
      </p:sp>
    </p:spTree>
    <p:extLst>
      <p:ext uri="{BB962C8B-B14F-4D97-AF65-F5344CB8AC3E}">
        <p14:creationId xmlns:p14="http://schemas.microsoft.com/office/powerpoint/2010/main" val="135361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a:t>
            </a:r>
          </a:p>
        </p:txBody>
      </p:sp>
      <p:sp>
        <p:nvSpPr>
          <p:cNvPr id="3" name="Content Placeholder 2"/>
          <p:cNvSpPr>
            <a:spLocks noGrp="1"/>
          </p:cNvSpPr>
          <p:nvPr>
            <p:ph idx="1"/>
          </p:nvPr>
        </p:nvSpPr>
        <p:spPr/>
        <p:txBody>
          <a:bodyPr/>
          <a:lstStyle/>
          <a:p>
            <a:r>
              <a:rPr lang="en-NZ" dirty="0"/>
              <a:t>Any measurement of a value, </a:t>
            </a:r>
            <a:r>
              <a:rPr lang="en-NZ" i="1" dirty="0">
                <a:latin typeface="Times New Roman" pitchFamily="18" charset="0"/>
                <a:cs typeface="Times New Roman" pitchFamily="18" charset="0"/>
              </a:rPr>
              <a:t>x</a:t>
            </a:r>
            <a:r>
              <a:rPr lang="en-NZ" dirty="0"/>
              <a:t>, has two components</a:t>
            </a:r>
          </a:p>
          <a:p>
            <a:pPr marL="0" lvl="1" indent="0" algn="ctr">
              <a:buNone/>
              <a:tabLst/>
            </a:pPr>
            <a:r>
              <a:rPr lang="en-NZ" sz="2800" i="1" dirty="0" err="1">
                <a:latin typeface="Times New Roman" pitchFamily="18" charset="0"/>
                <a:cs typeface="Times New Roman" pitchFamily="18" charset="0"/>
              </a:rPr>
              <a:t>x</a:t>
            </a:r>
            <a:r>
              <a:rPr lang="en-NZ" sz="2800" i="1" baseline="-25000" dirty="0" err="1">
                <a:latin typeface="Times New Roman" pitchFamily="18" charset="0"/>
                <a:cs typeface="Times New Roman" pitchFamily="18" charset="0"/>
              </a:rPr>
              <a:t>measured</a:t>
            </a:r>
            <a:r>
              <a:rPr lang="en-NZ" sz="2800" i="1" dirty="0">
                <a:latin typeface="Times New Roman" pitchFamily="18" charset="0"/>
                <a:cs typeface="Times New Roman" pitchFamily="18" charset="0"/>
              </a:rPr>
              <a:t> = </a:t>
            </a:r>
            <a:r>
              <a:rPr lang="en-NZ" sz="2800" i="1" dirty="0" err="1">
                <a:latin typeface="Times New Roman" pitchFamily="18" charset="0"/>
                <a:cs typeface="Times New Roman" pitchFamily="18" charset="0"/>
              </a:rPr>
              <a:t>x</a:t>
            </a:r>
            <a:r>
              <a:rPr lang="en-NZ" sz="2800" i="1" baseline="-25000" dirty="0" err="1">
                <a:latin typeface="Times New Roman" pitchFamily="18" charset="0"/>
                <a:cs typeface="Times New Roman" pitchFamily="18" charset="0"/>
              </a:rPr>
              <a:t>true</a:t>
            </a:r>
            <a:r>
              <a:rPr lang="en-NZ" sz="2800" i="1" dirty="0">
                <a:latin typeface="Times New Roman" pitchFamily="18" charset="0"/>
                <a:cs typeface="Times New Roman" pitchFamily="18" charset="0"/>
              </a:rPr>
              <a:t> </a:t>
            </a:r>
            <a:r>
              <a:rPr lang="en-NZ" sz="2800" dirty="0">
                <a:latin typeface="Times New Roman" pitchFamily="18" charset="0"/>
                <a:cs typeface="Times New Roman" pitchFamily="18" charset="0"/>
              </a:rPr>
              <a:t>+ </a:t>
            </a:r>
            <a:r>
              <a:rPr lang="en-NZ" sz="2800" dirty="0">
                <a:latin typeface="Symbol" pitchFamily="18" charset="2"/>
                <a:cs typeface="Times New Roman" pitchFamily="18" charset="0"/>
              </a:rPr>
              <a:t>e</a:t>
            </a:r>
          </a:p>
          <a:p>
            <a:pPr lvl="1"/>
            <a:r>
              <a:rPr lang="en-NZ" sz="2400" i="1" dirty="0" err="1">
                <a:latin typeface="Times New Roman" pitchFamily="18" charset="0"/>
                <a:cs typeface="Times New Roman" pitchFamily="18" charset="0"/>
              </a:rPr>
              <a:t>x</a:t>
            </a:r>
            <a:r>
              <a:rPr lang="en-NZ" sz="2400" i="1" baseline="-25000" dirty="0" err="1">
                <a:latin typeface="Times New Roman" pitchFamily="18" charset="0"/>
                <a:cs typeface="Times New Roman" pitchFamily="18" charset="0"/>
              </a:rPr>
              <a:t>true</a:t>
            </a:r>
            <a:r>
              <a:rPr lang="en-NZ" baseline="-25000" dirty="0">
                <a:latin typeface="Times New Roman" pitchFamily="18" charset="0"/>
                <a:cs typeface="Times New Roman" pitchFamily="18" charset="0"/>
              </a:rPr>
              <a:t>  </a:t>
            </a:r>
            <a:r>
              <a:rPr lang="en-NZ" dirty="0"/>
              <a:t>- true value of the quantity measured</a:t>
            </a:r>
          </a:p>
          <a:p>
            <a:pPr lvl="1"/>
            <a:r>
              <a:rPr lang="en-NZ" sz="2400" dirty="0">
                <a:latin typeface="Symbol" pitchFamily="18" charset="2"/>
                <a:cs typeface="Times New Roman" pitchFamily="18" charset="0"/>
              </a:rPr>
              <a:t>e</a:t>
            </a:r>
            <a:r>
              <a:rPr lang="en-NZ" dirty="0">
                <a:latin typeface="Symbol" pitchFamily="18" charset="2"/>
                <a:cs typeface="Times New Roman" pitchFamily="18" charset="0"/>
              </a:rPr>
              <a:t> </a:t>
            </a:r>
            <a:r>
              <a:rPr lang="en-NZ" dirty="0"/>
              <a:t>- measurement error</a:t>
            </a:r>
          </a:p>
          <a:p>
            <a:r>
              <a:rPr lang="en-NZ" dirty="0"/>
              <a:t>Measurement error has two components</a:t>
            </a:r>
          </a:p>
          <a:p>
            <a:pPr lvl="1"/>
            <a:r>
              <a:rPr lang="en-NZ" dirty="0"/>
              <a:t>Systematic error, </a:t>
            </a:r>
            <a:r>
              <a:rPr lang="en-NZ" sz="2400" dirty="0" err="1">
                <a:latin typeface="Symbol" pitchFamily="18" charset="2"/>
                <a:cs typeface="Times New Roman" pitchFamily="18" charset="0"/>
              </a:rPr>
              <a:t>e</a:t>
            </a:r>
            <a:r>
              <a:rPr lang="en-NZ" sz="2400" baseline="-25000" dirty="0" err="1">
                <a:latin typeface="Times New Roman" pitchFamily="18" charset="0"/>
                <a:cs typeface="Times New Roman" pitchFamily="18" charset="0"/>
              </a:rPr>
              <a:t>s</a:t>
            </a:r>
            <a:r>
              <a:rPr lang="en-NZ" sz="2400" baseline="-25000" dirty="0">
                <a:latin typeface="Times New Roman" pitchFamily="18" charset="0"/>
                <a:cs typeface="Times New Roman" pitchFamily="18" charset="0"/>
              </a:rPr>
              <a:t> </a:t>
            </a:r>
          </a:p>
          <a:p>
            <a:pPr marL="360363" lvl="1" indent="0">
              <a:buNone/>
            </a:pPr>
            <a:r>
              <a:rPr lang="en-NZ" i="1" dirty="0">
                <a:latin typeface="Times New Roman" pitchFamily="18" charset="0"/>
                <a:cs typeface="Times New Roman" pitchFamily="18" charset="0"/>
              </a:rPr>
              <a:t>and</a:t>
            </a:r>
          </a:p>
          <a:p>
            <a:pPr lvl="1"/>
            <a:r>
              <a:rPr lang="en-NZ" dirty="0"/>
              <a:t>Random error, </a:t>
            </a:r>
            <a:r>
              <a:rPr lang="en-NZ" baseline="-25000" dirty="0">
                <a:latin typeface="Times New Roman" pitchFamily="18" charset="0"/>
                <a:cs typeface="Times New Roman" pitchFamily="18" charset="0"/>
              </a:rPr>
              <a:t> </a:t>
            </a:r>
            <a:r>
              <a:rPr lang="en-NZ" dirty="0" err="1">
                <a:latin typeface="Symbol" pitchFamily="18" charset="2"/>
                <a:cs typeface="Times New Roman" pitchFamily="18" charset="0"/>
              </a:rPr>
              <a:t>e</a:t>
            </a:r>
            <a:r>
              <a:rPr lang="en-NZ" baseline="-25000" dirty="0" err="1">
                <a:latin typeface="Times New Roman" pitchFamily="18" charset="0"/>
                <a:cs typeface="Times New Roman" pitchFamily="18" charset="0"/>
              </a:rPr>
              <a:t>r</a:t>
            </a:r>
            <a:endParaRPr lang="en-NZ" baseline="-25000" dirty="0">
              <a:latin typeface="Times New Roman" pitchFamily="18" charset="0"/>
              <a:cs typeface="Times New Roman" pitchFamily="18" charset="0"/>
            </a:endParaRPr>
          </a:p>
          <a:p>
            <a:pPr marL="0" lvl="1" indent="360363" algn="ctr">
              <a:buNone/>
            </a:pPr>
            <a:r>
              <a:rPr lang="en-NZ" sz="2800" dirty="0">
                <a:latin typeface="Symbol" pitchFamily="18" charset="2"/>
                <a:cs typeface="Times New Roman" pitchFamily="18" charset="0"/>
              </a:rPr>
              <a:t>e = </a:t>
            </a:r>
            <a:r>
              <a:rPr lang="en-NZ" sz="2800" dirty="0" err="1">
                <a:latin typeface="Symbol" pitchFamily="18" charset="2"/>
                <a:cs typeface="Times New Roman" pitchFamily="18" charset="0"/>
              </a:rPr>
              <a:t>e</a:t>
            </a:r>
            <a:r>
              <a:rPr lang="en-NZ" sz="2800" baseline="-25000" dirty="0" err="1">
                <a:latin typeface="Times New Roman" pitchFamily="18" charset="0"/>
                <a:cs typeface="Times New Roman" pitchFamily="18" charset="0"/>
              </a:rPr>
              <a:t>s</a:t>
            </a:r>
            <a:r>
              <a:rPr lang="en-NZ" sz="2800" dirty="0">
                <a:latin typeface="Symbol" pitchFamily="18" charset="2"/>
                <a:cs typeface="Times New Roman" pitchFamily="18" charset="0"/>
              </a:rPr>
              <a:t> + </a:t>
            </a:r>
            <a:r>
              <a:rPr lang="en-NZ" sz="2800" dirty="0" err="1">
                <a:latin typeface="Symbol" pitchFamily="18" charset="2"/>
                <a:cs typeface="Times New Roman" pitchFamily="18" charset="0"/>
              </a:rPr>
              <a:t>e</a:t>
            </a:r>
            <a:r>
              <a:rPr lang="en-NZ" sz="2800" baseline="-25000" dirty="0" err="1">
                <a:latin typeface="Times New Roman" pitchFamily="18" charset="0"/>
                <a:cs typeface="Times New Roman" pitchFamily="18" charset="0"/>
              </a:rPr>
              <a:t>r</a:t>
            </a:r>
            <a:endParaRPr lang="en-NZ" sz="2800" baseline="-25000" dirty="0">
              <a:latin typeface="Times New Roman" pitchFamily="18" charset="0"/>
              <a:cs typeface="Times New Roman" pitchFamily="18" charset="0"/>
            </a:endParaRPr>
          </a:p>
          <a:p>
            <a:endParaRPr lang="en-NZ" dirty="0"/>
          </a:p>
        </p:txBody>
      </p:sp>
    </p:spTree>
    <p:extLst>
      <p:ext uri="{BB962C8B-B14F-4D97-AF65-F5344CB8AC3E}">
        <p14:creationId xmlns:p14="http://schemas.microsoft.com/office/powerpoint/2010/main" val="4093259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education-portal.com/cimages/multimages/16/positive_ske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3668" y="836712"/>
            <a:ext cx="5693754" cy="340316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NZ" dirty="0"/>
              <a:t>Skewed distributions </a:t>
            </a:r>
          </a:p>
        </p:txBody>
      </p:sp>
      <p:sp>
        <p:nvSpPr>
          <p:cNvPr id="3" name="Content Placeholder 2"/>
          <p:cNvSpPr>
            <a:spLocks noGrp="1"/>
          </p:cNvSpPr>
          <p:nvPr>
            <p:ph idx="1"/>
          </p:nvPr>
        </p:nvSpPr>
        <p:spPr>
          <a:xfrm>
            <a:off x="431540" y="4239876"/>
            <a:ext cx="8147248" cy="2393480"/>
          </a:xfrm>
        </p:spPr>
        <p:txBody>
          <a:bodyPr/>
          <a:lstStyle/>
          <a:p>
            <a:r>
              <a:rPr lang="en-NZ" dirty="0"/>
              <a:t>Very skewed distribution</a:t>
            </a:r>
          </a:p>
          <a:p>
            <a:pPr marL="360363" lvl="1" indent="0">
              <a:buNone/>
            </a:pPr>
            <a:r>
              <a:rPr lang="en-NZ" dirty="0"/>
              <a:t>mode </a:t>
            </a:r>
            <a:r>
              <a:rPr lang="en-NZ" dirty="0">
                <a:sym typeface="Symbol"/>
              </a:rPr>
              <a:t> median </a:t>
            </a:r>
            <a:r>
              <a:rPr lang="en-NZ" dirty="0"/>
              <a:t> mean</a:t>
            </a:r>
          </a:p>
          <a:p>
            <a:r>
              <a:rPr lang="en-NZ" dirty="0"/>
              <a:t>Is the standard deviation meaningful or useful?</a:t>
            </a:r>
          </a:p>
          <a:p>
            <a:pPr lvl="1"/>
            <a:r>
              <a:rPr lang="en-NZ" dirty="0"/>
              <a:t>No!  Outliers ( &gt;3</a:t>
            </a:r>
            <a:r>
              <a:rPr lang="en-NZ" dirty="0">
                <a:sym typeface="Symbol"/>
              </a:rPr>
              <a:t></a:t>
            </a:r>
            <a:r>
              <a:rPr lang="en-NZ" dirty="0"/>
              <a:t> ) are significant</a:t>
            </a:r>
          </a:p>
          <a:p>
            <a:pPr lvl="1"/>
            <a:r>
              <a:rPr lang="en-NZ" dirty="0" err="1"/>
              <a:t>Skewness</a:t>
            </a:r>
            <a:r>
              <a:rPr lang="en-NZ" dirty="0"/>
              <a:t> measures, </a:t>
            </a:r>
            <a:r>
              <a:rPr lang="en-NZ" i="1" dirty="0" err="1">
                <a:latin typeface="Times New Roman" pitchFamily="18" charset="0"/>
                <a:cs typeface="Times New Roman" pitchFamily="18" charset="0"/>
              </a:rPr>
              <a:t>eg</a:t>
            </a:r>
            <a:r>
              <a:rPr lang="en-NZ" dirty="0"/>
              <a:t> kurtosis, Pearson moments, can be used – </a:t>
            </a:r>
            <a:r>
              <a:rPr lang="en-NZ" i="1" dirty="0"/>
              <a:t>see your statistics text</a:t>
            </a:r>
          </a:p>
        </p:txBody>
      </p:sp>
    </p:spTree>
    <p:extLst>
      <p:ext uri="{BB962C8B-B14F-4D97-AF65-F5344CB8AC3E}">
        <p14:creationId xmlns:p14="http://schemas.microsoft.com/office/powerpoint/2010/main" val="1536004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cap="none" dirty="0">
                <a:latin typeface="Arial" pitchFamily="34" charset="0"/>
                <a:cs typeface="Arial" pitchFamily="34" charset="0"/>
              </a:rPr>
              <a:t>ACCURACY, </a:t>
            </a:r>
            <a:br>
              <a:rPr lang="en-NZ" cap="none" dirty="0">
                <a:latin typeface="Arial" pitchFamily="34" charset="0"/>
                <a:cs typeface="Arial" pitchFamily="34" charset="0"/>
              </a:rPr>
            </a:br>
            <a:r>
              <a:rPr lang="en-NZ" cap="none" dirty="0">
                <a:latin typeface="Arial" pitchFamily="34" charset="0"/>
                <a:cs typeface="Arial" pitchFamily="34" charset="0"/>
              </a:rPr>
              <a:t>PRECISION </a:t>
            </a:r>
            <a:r>
              <a:rPr lang="en-NZ" sz="2800" i="1" cap="none" dirty="0">
                <a:latin typeface="Times New Roman" pitchFamily="18" charset="0"/>
                <a:cs typeface="Times New Roman" pitchFamily="18" charset="0"/>
              </a:rPr>
              <a:t>and</a:t>
            </a:r>
            <a:r>
              <a:rPr lang="en-NZ" cap="none" dirty="0">
                <a:latin typeface="Arial" pitchFamily="34" charset="0"/>
                <a:cs typeface="Arial" pitchFamily="34" charset="0"/>
              </a:rPr>
              <a:t> </a:t>
            </a:r>
            <a:br>
              <a:rPr lang="en-NZ" cap="none" dirty="0">
                <a:latin typeface="Arial" pitchFamily="34" charset="0"/>
                <a:cs typeface="Arial" pitchFamily="34" charset="0"/>
              </a:rPr>
            </a:br>
            <a:r>
              <a:rPr lang="en-NZ" cap="none" dirty="0">
                <a:latin typeface="Arial" pitchFamily="34" charset="0"/>
                <a:cs typeface="Arial" pitchFamily="34" charset="0"/>
              </a:rPr>
              <a:t>RESOLUTION</a:t>
            </a:r>
          </a:p>
        </p:txBody>
      </p:sp>
      <p:sp>
        <p:nvSpPr>
          <p:cNvPr id="3" name="Text Placeholder 2"/>
          <p:cNvSpPr>
            <a:spLocks noGrp="1"/>
          </p:cNvSpPr>
          <p:nvPr>
            <p:ph type="body" idx="1"/>
          </p:nvPr>
        </p:nvSpPr>
        <p:spPr/>
        <p:txBody>
          <a:bodyPr/>
          <a:lstStyle/>
          <a:p>
            <a:endParaRPr lang="en-NZ"/>
          </a:p>
        </p:txBody>
      </p:sp>
    </p:spTree>
    <p:extLst>
      <p:ext uri="{BB962C8B-B14F-4D97-AF65-F5344CB8AC3E}">
        <p14:creationId xmlns:p14="http://schemas.microsoft.com/office/powerpoint/2010/main" val="40287652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Terms .. Do not confuse them!</a:t>
            </a:r>
          </a:p>
        </p:txBody>
      </p:sp>
      <p:sp>
        <p:nvSpPr>
          <p:cNvPr id="3" name="Content Placeholder 2"/>
          <p:cNvSpPr>
            <a:spLocks noGrp="1"/>
          </p:cNvSpPr>
          <p:nvPr>
            <p:ph idx="1"/>
          </p:nvPr>
        </p:nvSpPr>
        <p:spPr>
          <a:xfrm>
            <a:off x="457200" y="1066800"/>
            <a:ext cx="8229600" cy="5105400"/>
          </a:xfrm>
        </p:spPr>
        <p:txBody>
          <a:bodyPr/>
          <a:lstStyle/>
          <a:p>
            <a:pPr marL="0" indent="0">
              <a:buNone/>
            </a:pPr>
            <a:r>
              <a:rPr lang="en-NZ" sz="2000" dirty="0"/>
              <a:t>ACCURACY   </a:t>
            </a:r>
            <a:r>
              <a:rPr lang="th-TH" sz="2000" dirty="0"/>
              <a:t>ความแม่นยำ</a:t>
            </a:r>
            <a:endParaRPr lang="en-NZ" sz="2000" dirty="0"/>
          </a:p>
          <a:p>
            <a:r>
              <a:rPr lang="en-NZ" sz="2000" dirty="0"/>
              <a:t>How close the actual measurement is to the true one</a:t>
            </a:r>
          </a:p>
          <a:p>
            <a:pPr lvl="1"/>
            <a:r>
              <a:rPr lang="en-NZ" dirty="0"/>
              <a:t>If voltmeter reads 5.0V when true voltage is 5.5V, then </a:t>
            </a:r>
            <a:br>
              <a:rPr lang="en-NZ" dirty="0"/>
            </a:br>
            <a:r>
              <a:rPr lang="en-NZ" dirty="0">
                <a:solidFill>
                  <a:srgbClr val="FF0000"/>
                </a:solidFill>
              </a:rPr>
              <a:t>accuracy is </a:t>
            </a:r>
            <a:r>
              <a:rPr lang="en-NZ" dirty="0">
                <a:solidFill>
                  <a:srgbClr val="FF0000"/>
                </a:solidFill>
                <a:sym typeface="Symbol"/>
              </a:rPr>
              <a:t>0.5V or 10%</a:t>
            </a:r>
            <a:endParaRPr lang="en-NZ" dirty="0">
              <a:solidFill>
                <a:srgbClr val="FF0000"/>
              </a:solidFill>
            </a:endParaRPr>
          </a:p>
          <a:p>
            <a:pPr marL="0" indent="0">
              <a:buNone/>
            </a:pPr>
            <a:r>
              <a:rPr lang="en-NZ" sz="2000" dirty="0"/>
              <a:t>PRECISION (</a:t>
            </a:r>
            <a:r>
              <a:rPr lang="en-NZ" sz="2000" i="1" dirty="0">
                <a:latin typeface="Times New Roman" pitchFamily="18" charset="0"/>
                <a:cs typeface="Times New Roman" pitchFamily="18" charset="0"/>
              </a:rPr>
              <a:t>also</a:t>
            </a:r>
            <a:r>
              <a:rPr lang="en-NZ" sz="2000" dirty="0"/>
              <a:t> REPRODUCIBILITY </a:t>
            </a:r>
            <a:r>
              <a:rPr lang="en-NZ" sz="2000" i="1" dirty="0">
                <a:latin typeface="Times New Roman" pitchFamily="18" charset="0"/>
                <a:cs typeface="Times New Roman" pitchFamily="18" charset="0"/>
              </a:rPr>
              <a:t>or </a:t>
            </a:r>
            <a:r>
              <a:rPr lang="en-NZ" sz="2000" dirty="0"/>
              <a:t>REPEATABILITY)</a:t>
            </a:r>
            <a:br>
              <a:rPr lang="th-TH" sz="2000" dirty="0"/>
            </a:br>
            <a:r>
              <a:rPr lang="th-TH" sz="2000" dirty="0"/>
              <a:t>ความถูกต้อง				ความสามารถในการทำซ้ำ</a:t>
            </a:r>
            <a:endParaRPr lang="en-NZ" sz="2000" dirty="0"/>
          </a:p>
          <a:p>
            <a:r>
              <a:rPr lang="en-NZ" sz="2000" dirty="0"/>
              <a:t>Repeatability or variation in measurement</a:t>
            </a:r>
          </a:p>
          <a:p>
            <a:pPr lvl="1"/>
            <a:r>
              <a:rPr lang="en-NZ" dirty="0"/>
              <a:t>If readings vary from 4.5V to 5.5V, then</a:t>
            </a:r>
            <a:br>
              <a:rPr lang="en-NZ" dirty="0"/>
            </a:br>
            <a:r>
              <a:rPr lang="en-NZ" dirty="0">
                <a:solidFill>
                  <a:srgbClr val="FF0000"/>
                </a:solidFill>
              </a:rPr>
              <a:t>precision is 1V or 20%</a:t>
            </a:r>
          </a:p>
          <a:p>
            <a:pPr marL="0" indent="0">
              <a:buNone/>
            </a:pPr>
            <a:r>
              <a:rPr lang="en-NZ" sz="2000" dirty="0"/>
              <a:t>RESOLUTION</a:t>
            </a:r>
            <a:r>
              <a:rPr lang="th-TH" sz="2000" dirty="0"/>
              <a:t> </a:t>
            </a:r>
            <a:r>
              <a:rPr lang="en-NZ" sz="2000" dirty="0"/>
              <a:t>  </a:t>
            </a:r>
            <a:r>
              <a:rPr lang="th-TH" sz="2000" dirty="0"/>
              <a:t>ความละเอียด</a:t>
            </a:r>
            <a:endParaRPr lang="en-NZ" sz="2000" dirty="0"/>
          </a:p>
          <a:p>
            <a:r>
              <a:rPr lang="en-NZ" sz="2000" dirty="0"/>
              <a:t>Smallest </a:t>
            </a:r>
            <a:r>
              <a:rPr lang="en-NZ" sz="2000" dirty="0">
                <a:solidFill>
                  <a:srgbClr val="FF0000"/>
                </a:solidFill>
              </a:rPr>
              <a:t>change</a:t>
            </a:r>
            <a:r>
              <a:rPr lang="en-NZ" sz="2000" dirty="0"/>
              <a:t> in value </a:t>
            </a:r>
            <a:r>
              <a:rPr lang="en-NZ" sz="2000" dirty="0" err="1"/>
              <a:t>tha</a:t>
            </a:r>
            <a:r>
              <a:rPr lang="en-US" sz="2000" dirty="0"/>
              <a:t>t</a:t>
            </a:r>
            <a:r>
              <a:rPr lang="en-NZ" sz="2000" dirty="0"/>
              <a:t> an instrument can measure</a:t>
            </a:r>
          </a:p>
          <a:p>
            <a:pPr lvl="1"/>
            <a:r>
              <a:rPr lang="en-NZ" dirty="0"/>
              <a:t>If the voltmeter displays 5.00, then the </a:t>
            </a:r>
            <a:br>
              <a:rPr lang="en-NZ" dirty="0"/>
            </a:br>
            <a:r>
              <a:rPr lang="en-NZ" dirty="0">
                <a:solidFill>
                  <a:srgbClr val="FF0000"/>
                </a:solidFill>
              </a:rPr>
              <a:t>resolution is 0.01V or 0.2%</a:t>
            </a:r>
          </a:p>
          <a:p>
            <a:r>
              <a:rPr lang="en-NZ" dirty="0">
                <a:solidFill>
                  <a:schemeClr val="tx2">
                    <a:lumMod val="75000"/>
                  </a:schemeClr>
                </a:solidFill>
              </a:rPr>
              <a:t>But note that the accuracy may be much worse!!</a:t>
            </a:r>
          </a:p>
        </p:txBody>
      </p:sp>
    </p:spTree>
    <p:extLst>
      <p:ext uri="{BB962C8B-B14F-4D97-AF65-F5344CB8AC3E}">
        <p14:creationId xmlns:p14="http://schemas.microsoft.com/office/powerpoint/2010/main" val="2368228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Terms .. Do not confuse them!</a:t>
            </a:r>
          </a:p>
        </p:txBody>
      </p:sp>
      <p:sp>
        <p:nvSpPr>
          <p:cNvPr id="3" name="Content Placeholder 2"/>
          <p:cNvSpPr>
            <a:spLocks noGrp="1"/>
          </p:cNvSpPr>
          <p:nvPr>
            <p:ph idx="1"/>
          </p:nvPr>
        </p:nvSpPr>
        <p:spPr>
          <a:xfrm>
            <a:off x="467544" y="3966257"/>
            <a:ext cx="8471284" cy="2902260"/>
          </a:xfrm>
        </p:spPr>
        <p:txBody>
          <a:bodyPr/>
          <a:lstStyle/>
          <a:p>
            <a:pPr marL="0" indent="0">
              <a:buNone/>
            </a:pPr>
            <a:r>
              <a:rPr lang="en-NZ" sz="2000" dirty="0"/>
              <a:t>ACCURACY</a:t>
            </a:r>
          </a:p>
          <a:p>
            <a:r>
              <a:rPr lang="en-NZ" sz="2000" dirty="0"/>
              <a:t>How close the actual measurement is to the true one</a:t>
            </a:r>
          </a:p>
          <a:p>
            <a:pPr marL="0" indent="0">
              <a:buNone/>
            </a:pPr>
            <a:r>
              <a:rPr lang="en-NZ" sz="2000" dirty="0"/>
              <a:t>PRECISION</a:t>
            </a:r>
          </a:p>
          <a:p>
            <a:r>
              <a:rPr lang="en-NZ" sz="2000" dirty="0"/>
              <a:t>Repeatability or variation in measurement</a:t>
            </a:r>
            <a:endParaRPr lang="en-NZ" sz="2000" dirty="0">
              <a:solidFill>
                <a:srgbClr val="FF0000"/>
              </a:solidFill>
            </a:endParaRPr>
          </a:p>
          <a:p>
            <a:pPr marL="0" indent="0">
              <a:buNone/>
            </a:pPr>
            <a:r>
              <a:rPr lang="en-NZ" sz="2000" dirty="0"/>
              <a:t>RESOLUTION</a:t>
            </a:r>
          </a:p>
          <a:p>
            <a:r>
              <a:rPr lang="en-NZ" sz="2000" dirty="0"/>
              <a:t>Smallest change than an instrument can measure</a:t>
            </a:r>
          </a:p>
          <a:p>
            <a:r>
              <a:rPr lang="en-NZ" dirty="0">
                <a:solidFill>
                  <a:schemeClr val="tx2">
                    <a:lumMod val="75000"/>
                  </a:schemeClr>
                </a:solidFill>
              </a:rPr>
              <a:t>But note that the accuracy may be much worse!!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944724"/>
            <a:ext cx="7848872" cy="3420380"/>
          </a:xfrm>
          <a:prstGeom prst="rect">
            <a:avLst/>
          </a:prstGeom>
        </p:spPr>
      </p:pic>
      <p:grpSp>
        <p:nvGrpSpPr>
          <p:cNvPr id="13" name="Group 12"/>
          <p:cNvGrpSpPr/>
          <p:nvPr/>
        </p:nvGrpSpPr>
        <p:grpSpPr>
          <a:xfrm>
            <a:off x="5184068" y="2771636"/>
            <a:ext cx="1377300" cy="765376"/>
            <a:chOff x="4863756" y="2663624"/>
            <a:chExt cx="1377300" cy="765376"/>
          </a:xfrm>
        </p:grpSpPr>
        <p:cxnSp>
          <p:nvCxnSpPr>
            <p:cNvPr id="6" name="Straight Connector 5"/>
            <p:cNvCxnSpPr/>
            <p:nvPr/>
          </p:nvCxnSpPr>
          <p:spPr>
            <a:xfrm>
              <a:off x="5940152" y="3032956"/>
              <a:ext cx="0" cy="39604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228184" y="3032956"/>
              <a:ext cx="0" cy="39604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940152" y="3212976"/>
              <a:ext cx="288032" cy="0"/>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63756" y="2663624"/>
              <a:ext cx="1377300" cy="369332"/>
            </a:xfrm>
            <a:prstGeom prst="rect">
              <a:avLst/>
            </a:prstGeom>
            <a:noFill/>
          </p:spPr>
          <p:txBody>
            <a:bodyPr wrap="none" rtlCol="0">
              <a:spAutoFit/>
            </a:bodyPr>
            <a:lstStyle/>
            <a:p>
              <a:r>
                <a:rPr lang="en-NZ" b="1" dirty="0"/>
                <a:t>Resolution</a:t>
              </a:r>
            </a:p>
          </p:txBody>
        </p:sp>
      </p:grpSp>
      <p:grpSp>
        <p:nvGrpSpPr>
          <p:cNvPr id="18" name="Group 17"/>
          <p:cNvGrpSpPr/>
          <p:nvPr/>
        </p:nvGrpSpPr>
        <p:grpSpPr>
          <a:xfrm>
            <a:off x="2123728" y="2641379"/>
            <a:ext cx="5796644" cy="2227781"/>
            <a:chOff x="2123728" y="2641379"/>
            <a:chExt cx="5796644" cy="2227781"/>
          </a:xfrm>
        </p:grpSpPr>
        <p:sp>
          <p:nvSpPr>
            <p:cNvPr id="5" name="TextBox 4"/>
            <p:cNvSpPr txBox="1"/>
            <p:nvPr/>
          </p:nvSpPr>
          <p:spPr>
            <a:xfrm>
              <a:off x="3599892" y="2641379"/>
              <a:ext cx="4320480" cy="1477328"/>
            </a:xfrm>
            <a:prstGeom prst="rect">
              <a:avLst/>
            </a:prstGeom>
            <a:solidFill>
              <a:srgbClr val="FFFF00"/>
            </a:solidFill>
            <a:ln w="57150">
              <a:solidFill>
                <a:srgbClr val="FF0000"/>
              </a:solidFill>
            </a:ln>
          </p:spPr>
          <p:txBody>
            <a:bodyPr wrap="square" rtlCol="0">
              <a:spAutoFit/>
            </a:bodyPr>
            <a:lstStyle/>
            <a:p>
              <a:r>
                <a:rPr lang="en-NZ" b="1" dirty="0"/>
                <a:t>These two are commonly used loosely in English for the same thing!</a:t>
              </a:r>
            </a:p>
            <a:p>
              <a:r>
                <a:rPr lang="en-NZ" b="1" dirty="0"/>
                <a:t>However, </a:t>
              </a:r>
              <a:r>
                <a:rPr lang="en-NZ" b="1" dirty="0">
                  <a:solidFill>
                    <a:srgbClr val="FF0000"/>
                  </a:solidFill>
                </a:rPr>
                <a:t>precision</a:t>
              </a:r>
              <a:r>
                <a:rPr lang="en-NZ" b="1" dirty="0"/>
                <a:t> has a very specific meaning when talking about scientific measurements</a:t>
              </a:r>
            </a:p>
          </p:txBody>
        </p:sp>
        <p:cxnSp>
          <p:nvCxnSpPr>
            <p:cNvPr id="10" name="Straight Arrow Connector 9"/>
            <p:cNvCxnSpPr>
              <a:stCxn id="5" idx="1"/>
            </p:cNvCxnSpPr>
            <p:nvPr/>
          </p:nvCxnSpPr>
          <p:spPr>
            <a:xfrm flipH="1">
              <a:off x="2231740" y="3380043"/>
              <a:ext cx="1368152" cy="738664"/>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5" idx="1"/>
            </p:cNvCxnSpPr>
            <p:nvPr/>
          </p:nvCxnSpPr>
          <p:spPr>
            <a:xfrm flipH="1">
              <a:off x="2123728" y="3380043"/>
              <a:ext cx="1476164" cy="1489117"/>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689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54013" indent="-354013"/>
            <a:r>
              <a:rPr lang="en-NZ" dirty="0"/>
              <a:t>Some observations</a:t>
            </a:r>
          </a:p>
        </p:txBody>
      </p:sp>
      <p:sp>
        <p:nvSpPr>
          <p:cNvPr id="3" name="Content Placeholder 2"/>
          <p:cNvSpPr>
            <a:spLocks noGrp="1"/>
          </p:cNvSpPr>
          <p:nvPr>
            <p:ph idx="1"/>
          </p:nvPr>
        </p:nvSpPr>
        <p:spPr>
          <a:xfrm>
            <a:off x="457200" y="1066800"/>
            <a:ext cx="8229600" cy="5105400"/>
          </a:xfrm>
        </p:spPr>
        <p:txBody>
          <a:bodyPr/>
          <a:lstStyle/>
          <a:p>
            <a:r>
              <a:rPr lang="en-NZ" sz="2000" dirty="0"/>
              <a:t>A measurement system can be accurate but not precise, precise but not accurate, neither or both. </a:t>
            </a:r>
          </a:p>
          <a:p>
            <a:pPr marL="354013" indent="-354013">
              <a:buNone/>
            </a:pPr>
            <a:r>
              <a:rPr lang="en-NZ" sz="2000" i="1" dirty="0" err="1">
                <a:latin typeface="Times New Roman" pitchFamily="18" charset="0"/>
                <a:cs typeface="Times New Roman" pitchFamily="18" charset="0"/>
              </a:rPr>
              <a:t>eg</a:t>
            </a:r>
            <a:r>
              <a:rPr lang="en-NZ" sz="2000" dirty="0"/>
              <a:t> if an </a:t>
            </a:r>
            <a:r>
              <a:rPr lang="en-NZ" sz="2000" dirty="0">
                <a:hlinkClick r:id="rId2" tooltip="Experiment"/>
              </a:rPr>
              <a:t>experiment</a:t>
            </a:r>
            <a:r>
              <a:rPr lang="en-NZ" sz="2000" dirty="0"/>
              <a:t> contains a </a:t>
            </a:r>
            <a:r>
              <a:rPr lang="en-NZ" sz="2000" dirty="0">
                <a:hlinkClick r:id="rId3" tooltip="Systematic error"/>
              </a:rPr>
              <a:t>systematic error</a:t>
            </a:r>
            <a:r>
              <a:rPr lang="en-NZ" sz="2000" dirty="0"/>
              <a:t>, then increasing the </a:t>
            </a:r>
            <a:r>
              <a:rPr lang="en-NZ" sz="2000" dirty="0">
                <a:hlinkClick r:id="rId4" tooltip="Sample size"/>
              </a:rPr>
              <a:t>sample size</a:t>
            </a:r>
            <a:r>
              <a:rPr lang="en-NZ" sz="2000" dirty="0"/>
              <a:t> generally increases precision but does not improve accuracy. </a:t>
            </a:r>
            <a:br>
              <a:rPr lang="en-NZ" sz="2000" dirty="0"/>
            </a:br>
            <a:r>
              <a:rPr lang="en-NZ" sz="2000" dirty="0"/>
              <a:t>The result would be a consistent yet inaccurate string of results from the flawed experiment.</a:t>
            </a:r>
          </a:p>
          <a:p>
            <a:r>
              <a:rPr lang="en-NZ" sz="2000" dirty="0"/>
              <a:t> Eliminating the systematic error improves accuracy but does not change precision.</a:t>
            </a:r>
          </a:p>
          <a:p>
            <a:r>
              <a:rPr lang="en-NZ" sz="2000" dirty="0"/>
              <a:t>A measurement system is designated </a:t>
            </a:r>
            <a:r>
              <a:rPr lang="en-NZ" sz="2000" i="1" dirty="0">
                <a:solidFill>
                  <a:srgbClr val="FF0000"/>
                </a:solidFill>
              </a:rPr>
              <a:t>valid</a:t>
            </a:r>
            <a:r>
              <a:rPr lang="en-NZ" sz="2000" dirty="0"/>
              <a:t> if it is </a:t>
            </a:r>
            <a:r>
              <a:rPr lang="en-NZ" sz="2000" dirty="0">
                <a:solidFill>
                  <a:srgbClr val="FF0000"/>
                </a:solidFill>
              </a:rPr>
              <a:t>both </a:t>
            </a:r>
            <a:r>
              <a:rPr lang="en-NZ" sz="2000" i="1" dirty="0">
                <a:solidFill>
                  <a:srgbClr val="FF0000"/>
                </a:solidFill>
              </a:rPr>
              <a:t>accurate</a:t>
            </a:r>
            <a:r>
              <a:rPr lang="en-NZ" sz="2000" dirty="0">
                <a:solidFill>
                  <a:srgbClr val="FF0000"/>
                </a:solidFill>
              </a:rPr>
              <a:t> and </a:t>
            </a:r>
            <a:r>
              <a:rPr lang="en-NZ" sz="2000" i="1" dirty="0">
                <a:solidFill>
                  <a:srgbClr val="FF0000"/>
                </a:solidFill>
              </a:rPr>
              <a:t>precise</a:t>
            </a:r>
            <a:r>
              <a:rPr lang="en-NZ" sz="2000" dirty="0"/>
              <a:t>. </a:t>
            </a:r>
          </a:p>
          <a:p>
            <a:pPr marL="2152650" lvl="7" indent="0">
              <a:buNone/>
            </a:pPr>
            <a:r>
              <a:rPr lang="en-NZ" sz="1600" dirty="0"/>
              <a:t>Wikipedia, https://en.wikipedia.org/wiki/Accuracy_and_precision</a:t>
            </a:r>
          </a:p>
          <a:p>
            <a:endParaRPr lang="en-NZ" dirty="0">
              <a:solidFill>
                <a:srgbClr val="FF0000"/>
              </a:solidFill>
            </a:endParaRPr>
          </a:p>
        </p:txBody>
      </p:sp>
    </p:spTree>
    <p:extLst>
      <p:ext uri="{BB962C8B-B14F-4D97-AF65-F5344CB8AC3E}">
        <p14:creationId xmlns:p14="http://schemas.microsoft.com/office/powerpoint/2010/main" val="1145217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54013" indent="-354013"/>
            <a:r>
              <a:rPr lang="en-NZ" dirty="0"/>
              <a:t>Valid systems</a:t>
            </a:r>
          </a:p>
        </p:txBody>
      </p:sp>
      <p:sp>
        <p:nvSpPr>
          <p:cNvPr id="3" name="Content Placeholder 2"/>
          <p:cNvSpPr>
            <a:spLocks noGrp="1"/>
          </p:cNvSpPr>
          <p:nvPr>
            <p:ph idx="1"/>
          </p:nvPr>
        </p:nvSpPr>
        <p:spPr>
          <a:xfrm>
            <a:off x="457200" y="1066800"/>
            <a:ext cx="8229600" cy="5105400"/>
          </a:xfrm>
        </p:spPr>
        <p:txBody>
          <a:bodyPr/>
          <a:lstStyle/>
          <a:p>
            <a:pPr marL="0" indent="0">
              <a:buNone/>
            </a:pPr>
            <a:r>
              <a:rPr lang="en-NZ" sz="2000" dirty="0"/>
              <a:t>Be careful with this statement</a:t>
            </a:r>
          </a:p>
          <a:p>
            <a:r>
              <a:rPr lang="en-NZ" sz="2000" dirty="0"/>
              <a:t>A measurement system is designated </a:t>
            </a:r>
            <a:r>
              <a:rPr lang="en-NZ" sz="2000" i="1" dirty="0">
                <a:solidFill>
                  <a:srgbClr val="FF0000"/>
                </a:solidFill>
              </a:rPr>
              <a:t>valid</a:t>
            </a:r>
            <a:r>
              <a:rPr lang="en-NZ" sz="2000" dirty="0"/>
              <a:t> if it is </a:t>
            </a:r>
            <a:r>
              <a:rPr lang="en-NZ" sz="2000" dirty="0">
                <a:solidFill>
                  <a:srgbClr val="FF0000"/>
                </a:solidFill>
              </a:rPr>
              <a:t>both </a:t>
            </a:r>
            <a:r>
              <a:rPr lang="en-NZ" sz="2000" i="1" dirty="0">
                <a:solidFill>
                  <a:srgbClr val="FF0000"/>
                </a:solidFill>
              </a:rPr>
              <a:t>accurate</a:t>
            </a:r>
            <a:r>
              <a:rPr lang="en-NZ" sz="2000" dirty="0">
                <a:solidFill>
                  <a:srgbClr val="FF0000"/>
                </a:solidFill>
              </a:rPr>
              <a:t> and </a:t>
            </a:r>
            <a:r>
              <a:rPr lang="en-NZ" sz="2000" i="1" dirty="0">
                <a:solidFill>
                  <a:srgbClr val="FF0000"/>
                </a:solidFill>
              </a:rPr>
              <a:t>precise</a:t>
            </a:r>
            <a:endParaRPr lang="en-NZ" sz="2000" dirty="0"/>
          </a:p>
          <a:p>
            <a:pPr marL="0" indent="0">
              <a:buNone/>
            </a:pPr>
            <a:r>
              <a:rPr lang="en-NZ" sz="2000" dirty="0">
                <a:solidFill>
                  <a:srgbClr val="FF0000"/>
                </a:solidFill>
              </a:rPr>
              <a:t>All measurement systems have errors!</a:t>
            </a:r>
          </a:p>
          <a:p>
            <a:r>
              <a:rPr lang="en-NZ" sz="2000" dirty="0"/>
              <a:t>So validity is always related to some acceptable level of error</a:t>
            </a:r>
          </a:p>
          <a:p>
            <a:r>
              <a:rPr lang="en-NZ" sz="2000" dirty="0"/>
              <a:t>If 1% error is acceptable, then a valid system must have </a:t>
            </a:r>
            <a:r>
              <a:rPr lang="en-NZ" sz="2000" i="1" dirty="0">
                <a:solidFill>
                  <a:srgbClr val="FF0000"/>
                </a:solidFill>
              </a:rPr>
              <a:t>both </a:t>
            </a:r>
            <a:r>
              <a:rPr lang="en-NZ" sz="2000" dirty="0"/>
              <a:t>accuracy and precision less than 1%</a:t>
            </a:r>
          </a:p>
          <a:p>
            <a:endParaRPr lang="en-NZ" sz="2000" dirty="0"/>
          </a:p>
        </p:txBody>
      </p:sp>
    </p:spTree>
    <p:extLst>
      <p:ext uri="{BB962C8B-B14F-4D97-AF65-F5344CB8AC3E}">
        <p14:creationId xmlns:p14="http://schemas.microsoft.com/office/powerpoint/2010/main" val="168356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54013" indent="-354013"/>
            <a:r>
              <a:rPr lang="en-NZ" dirty="0"/>
              <a:t>Accuracy and precision</a:t>
            </a:r>
          </a:p>
        </p:txBody>
      </p:sp>
      <p:sp>
        <p:nvSpPr>
          <p:cNvPr id="3" name="Content Placeholder 2"/>
          <p:cNvSpPr>
            <a:spLocks noGrp="1"/>
          </p:cNvSpPr>
          <p:nvPr>
            <p:ph idx="1"/>
          </p:nvPr>
        </p:nvSpPr>
        <p:spPr>
          <a:xfrm>
            <a:off x="457200" y="1066800"/>
            <a:ext cx="8229600" cy="5105400"/>
          </a:xfrm>
        </p:spPr>
        <p:txBody>
          <a:bodyPr/>
          <a:lstStyle/>
          <a:p>
            <a:pPr marL="0" indent="0">
              <a:buNone/>
            </a:pPr>
            <a:r>
              <a:rPr lang="en-NZ" sz="2000" dirty="0"/>
              <a:t>Target analogy demonstrates the difference well</a:t>
            </a:r>
          </a:p>
          <a:p>
            <a:endParaRPr lang="en-NZ" sz="2000" dirty="0"/>
          </a:p>
          <a:p>
            <a:r>
              <a:rPr lang="en-NZ" sz="2000" dirty="0"/>
              <a:t>High accuracy but low precision</a:t>
            </a:r>
          </a:p>
          <a:p>
            <a:pPr lvl="1"/>
            <a:r>
              <a:rPr lang="en-NZ" sz="1600" dirty="0"/>
              <a:t>Results are all close to the centre (accurate), </a:t>
            </a:r>
            <a:br>
              <a:rPr lang="en-NZ" sz="1600" dirty="0"/>
            </a:br>
            <a:r>
              <a:rPr lang="en-NZ" sz="1600" dirty="0"/>
              <a:t>but scattered from each other (low precision)</a:t>
            </a:r>
          </a:p>
          <a:p>
            <a:endParaRPr lang="en-NZ" sz="2000" dirty="0"/>
          </a:p>
          <a:p>
            <a:pPr marL="0" indent="0">
              <a:buNone/>
            </a:pPr>
            <a:endParaRPr lang="en-NZ" sz="2000" dirty="0"/>
          </a:p>
          <a:p>
            <a:r>
              <a:rPr lang="en-NZ" sz="2000" dirty="0"/>
              <a:t>Low accuracy but high precision</a:t>
            </a:r>
          </a:p>
          <a:p>
            <a:pPr lvl="1"/>
            <a:r>
              <a:rPr lang="en-NZ" sz="1600" dirty="0"/>
              <a:t>Results are all far from correct one (low accuracy)</a:t>
            </a:r>
            <a:br>
              <a:rPr lang="en-NZ" sz="1600" dirty="0"/>
            </a:br>
            <a:r>
              <a:rPr lang="en-NZ" sz="1600" dirty="0"/>
              <a:t>but close to each other (precise)</a:t>
            </a:r>
          </a:p>
          <a:p>
            <a:endParaRPr lang="en-NZ" sz="2000" dirty="0"/>
          </a:p>
          <a:p>
            <a:endParaRPr lang="en-NZ" sz="2000" dirty="0"/>
          </a:p>
          <a:p>
            <a:endParaRPr lang="en-NZ" sz="2000" dirty="0"/>
          </a:p>
          <a:p>
            <a:r>
              <a:rPr lang="en-NZ" sz="2000" dirty="0"/>
              <a:t>Accuracy and precision are commonly used interchangeably when speaking</a:t>
            </a:r>
          </a:p>
          <a:p>
            <a:r>
              <a:rPr lang="en-NZ" sz="2000" dirty="0">
                <a:solidFill>
                  <a:srgbClr val="FF0000"/>
                </a:solidFill>
              </a:rPr>
              <a:t>DO NOT confuse </a:t>
            </a:r>
            <a:r>
              <a:rPr lang="en-NZ" sz="2000" dirty="0"/>
              <a:t>them in your papers, reports or thesis!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9953" y="1376772"/>
            <a:ext cx="1728192"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4001" y="3284984"/>
            <a:ext cx="1744143" cy="1744143"/>
          </a:xfrm>
          <a:prstGeom prst="rect">
            <a:avLst/>
          </a:prstGeom>
        </p:spPr>
      </p:pic>
    </p:spTree>
    <p:extLst>
      <p:ext uri="{BB962C8B-B14F-4D97-AF65-F5344CB8AC3E}">
        <p14:creationId xmlns:p14="http://schemas.microsoft.com/office/powerpoint/2010/main" val="2782179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Resolution and precision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42171" y="476672"/>
            <a:ext cx="2831440" cy="2556284"/>
          </a:xfrm>
        </p:spPr>
      </p:pic>
      <p:sp>
        <p:nvSpPr>
          <p:cNvPr id="5" name="TextBox 4"/>
          <p:cNvSpPr txBox="1"/>
          <p:nvPr/>
        </p:nvSpPr>
        <p:spPr>
          <a:xfrm>
            <a:off x="413732" y="1124744"/>
            <a:ext cx="5940660" cy="4708981"/>
          </a:xfrm>
          <a:prstGeom prst="rect">
            <a:avLst/>
          </a:prstGeom>
          <a:noFill/>
        </p:spPr>
        <p:txBody>
          <a:bodyPr wrap="square" rtlCol="0">
            <a:spAutoFit/>
          </a:bodyPr>
          <a:lstStyle/>
          <a:p>
            <a:r>
              <a:rPr lang="en-NZ" sz="2000" b="1" dirty="0">
                <a:solidFill>
                  <a:srgbClr val="00B050"/>
                </a:solidFill>
              </a:rPr>
              <a:t>Analogue stopwatch</a:t>
            </a:r>
          </a:p>
          <a:p>
            <a:pPr marL="342900" indent="-342900">
              <a:buFont typeface="Arial" pitchFamily="34" charset="0"/>
              <a:buChar char="•"/>
            </a:pPr>
            <a:r>
              <a:rPr lang="en-NZ" sz="2000" b="1" dirty="0"/>
              <a:t>You can estimate the time to 1/10 second</a:t>
            </a:r>
          </a:p>
          <a:p>
            <a:pPr marL="342900" indent="-342900">
              <a:buFont typeface="Symbol" pitchFamily="18" charset="2"/>
              <a:buChar char="\"/>
            </a:pPr>
            <a:r>
              <a:rPr lang="en-NZ" sz="2000" b="1" dirty="0">
                <a:solidFill>
                  <a:srgbClr val="FF0000"/>
                </a:solidFill>
              </a:rPr>
              <a:t>Resolution is 0.1s</a:t>
            </a:r>
          </a:p>
          <a:p>
            <a:pPr marL="342900" indent="-342900">
              <a:buFont typeface="Arial" pitchFamily="34" charset="0"/>
              <a:buChar char="•"/>
            </a:pPr>
            <a:endParaRPr lang="en-NZ" sz="2000" b="1" dirty="0"/>
          </a:p>
          <a:p>
            <a:pPr marL="342900" indent="-342900">
              <a:buFont typeface="Arial" pitchFamily="34" charset="0"/>
              <a:buChar char="•"/>
            </a:pPr>
            <a:endParaRPr lang="en-NZ" sz="2000" b="1" dirty="0"/>
          </a:p>
          <a:p>
            <a:pPr marL="342900" indent="-342900">
              <a:buFont typeface="Arial" pitchFamily="34" charset="0"/>
              <a:buChar char="•"/>
            </a:pPr>
            <a:endParaRPr lang="en-NZ" sz="2000" b="1" dirty="0"/>
          </a:p>
          <a:p>
            <a:pPr marL="342900" indent="-342900">
              <a:buFont typeface="Arial" pitchFamily="34" charset="0"/>
              <a:buChar char="•"/>
            </a:pPr>
            <a:endParaRPr lang="en-NZ" sz="2000" b="1" dirty="0"/>
          </a:p>
          <a:p>
            <a:r>
              <a:rPr lang="en-NZ" sz="2000" b="1" dirty="0">
                <a:solidFill>
                  <a:srgbClr val="00B050"/>
                </a:solidFill>
              </a:rPr>
              <a:t>Digital stopwatch</a:t>
            </a:r>
          </a:p>
          <a:p>
            <a:pPr marL="342900" indent="-342900">
              <a:buFont typeface="Arial" pitchFamily="34" charset="0"/>
              <a:buChar char="•"/>
            </a:pPr>
            <a:r>
              <a:rPr lang="en-NZ" sz="2000" b="1" dirty="0"/>
              <a:t>You can read the time to 1/100 second</a:t>
            </a:r>
          </a:p>
          <a:p>
            <a:pPr marL="342900" indent="-342900">
              <a:buFont typeface="Symbol" pitchFamily="18" charset="2"/>
              <a:buChar char="\"/>
            </a:pPr>
            <a:r>
              <a:rPr lang="en-NZ" sz="2000" b="1" dirty="0">
                <a:solidFill>
                  <a:srgbClr val="FF0000"/>
                </a:solidFill>
              </a:rPr>
              <a:t>Resolution is 0.01s</a:t>
            </a:r>
          </a:p>
          <a:p>
            <a:pPr marL="342900" indent="-342900">
              <a:buFont typeface="Arial" pitchFamily="34" charset="0"/>
              <a:buChar char="•"/>
            </a:pPr>
            <a:endParaRPr lang="en-NZ" sz="2000" b="1" dirty="0"/>
          </a:p>
          <a:p>
            <a:r>
              <a:rPr lang="en-NZ" sz="2000" b="1" i="1" dirty="0">
                <a:latin typeface="Times New Roman" pitchFamily="18" charset="0"/>
                <a:cs typeface="Times New Roman" pitchFamily="18" charset="0"/>
              </a:rPr>
              <a:t>but</a:t>
            </a:r>
          </a:p>
          <a:p>
            <a:pPr marL="342900" indent="-342900">
              <a:buFont typeface="Arial" pitchFamily="34" charset="0"/>
              <a:buChar char="•"/>
            </a:pPr>
            <a:r>
              <a:rPr lang="en-NZ" sz="2000" b="1" dirty="0"/>
              <a:t>Both are triggered by a human</a:t>
            </a:r>
          </a:p>
          <a:p>
            <a:pPr marL="800100" lvl="1" indent="-342900">
              <a:buFont typeface="Arial" pitchFamily="34" charset="0"/>
              <a:buChar char="•"/>
            </a:pPr>
            <a:r>
              <a:rPr lang="en-NZ" sz="2000" b="1" dirty="0"/>
              <a:t>Response time typically ~1/10 second</a:t>
            </a:r>
          </a:p>
          <a:p>
            <a:pPr marL="342900" indent="-342900">
              <a:buFont typeface="Symbol" pitchFamily="18" charset="2"/>
              <a:buChar char="\"/>
            </a:pPr>
            <a:r>
              <a:rPr lang="en-NZ" sz="2000" b="1" dirty="0"/>
              <a:t>For both, </a:t>
            </a:r>
            <a:r>
              <a:rPr lang="en-NZ" sz="2000" b="1" dirty="0">
                <a:solidFill>
                  <a:srgbClr val="FF0000"/>
                </a:solidFill>
              </a:rPr>
              <a:t>precision is 0.1s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5961" y="3248980"/>
            <a:ext cx="2810535" cy="2532175"/>
          </a:xfrm>
          <a:prstGeom prst="rect">
            <a:avLst/>
          </a:prstGeom>
        </p:spPr>
      </p:pic>
      <p:sp>
        <p:nvSpPr>
          <p:cNvPr id="7" name="TextBox 6"/>
          <p:cNvSpPr txBox="1"/>
          <p:nvPr/>
        </p:nvSpPr>
        <p:spPr>
          <a:xfrm>
            <a:off x="503548" y="5913276"/>
            <a:ext cx="5094664" cy="707886"/>
          </a:xfrm>
          <a:prstGeom prst="rect">
            <a:avLst/>
          </a:prstGeom>
          <a:solidFill>
            <a:srgbClr val="FFFF00"/>
          </a:solidFill>
          <a:ln w="38100">
            <a:solidFill>
              <a:srgbClr val="FF0000"/>
            </a:solidFill>
          </a:ln>
        </p:spPr>
        <p:txBody>
          <a:bodyPr wrap="none" rtlCol="0">
            <a:spAutoFit/>
          </a:bodyPr>
          <a:lstStyle/>
          <a:p>
            <a:r>
              <a:rPr lang="en-NZ" sz="2000" b="1" dirty="0">
                <a:solidFill>
                  <a:srgbClr val="FF0000"/>
                </a:solidFill>
              </a:rPr>
              <a:t>With modern digital readouts, </a:t>
            </a:r>
            <a:br>
              <a:rPr lang="en-NZ" sz="2000" b="1" dirty="0">
                <a:solidFill>
                  <a:srgbClr val="FF0000"/>
                </a:solidFill>
              </a:rPr>
            </a:br>
            <a:r>
              <a:rPr lang="en-NZ" sz="2000" b="1" dirty="0">
                <a:solidFill>
                  <a:srgbClr val="FF0000"/>
                </a:solidFill>
              </a:rPr>
              <a:t>resolution is often better than precision!</a:t>
            </a:r>
          </a:p>
        </p:txBody>
      </p:sp>
    </p:spTree>
    <p:extLst>
      <p:ext uri="{BB962C8B-B14F-4D97-AF65-F5344CB8AC3E}">
        <p14:creationId xmlns:p14="http://schemas.microsoft.com/office/powerpoint/2010/main" val="35622897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Targets again</a:t>
            </a:r>
            <a:br>
              <a:rPr lang="en-NZ" dirty="0"/>
            </a:br>
            <a:r>
              <a:rPr lang="en-NZ" sz="2200" dirty="0"/>
              <a:t>Systematic and random errors; precision and accuracy</a:t>
            </a: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51620" y="1232756"/>
            <a:ext cx="1743075" cy="1600200"/>
          </a:xfrm>
        </p:spPr>
      </p:pic>
      <p:sp>
        <p:nvSpPr>
          <p:cNvPr id="4" name="AutoShape 2" descr="Low precision, low accurac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5" name="AutoShape 4" descr="Low precision, low accurac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6" name="AutoShape 6" descr="http://www.tutelman.com/golf/measure/precision/loP_loA.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7" name="AutoShape 8" descr="http://www.tutelman.com/golf/measure/precision/loP_loA.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NZ"/>
          </a:p>
        </p:txBody>
      </p:sp>
      <p:sp>
        <p:nvSpPr>
          <p:cNvPr id="9" name="TextBox 8"/>
          <p:cNvSpPr txBox="1"/>
          <p:nvPr/>
        </p:nvSpPr>
        <p:spPr>
          <a:xfrm>
            <a:off x="608267" y="2816932"/>
            <a:ext cx="2969083" cy="584775"/>
          </a:xfrm>
          <a:prstGeom prst="rect">
            <a:avLst/>
          </a:prstGeom>
          <a:noFill/>
        </p:spPr>
        <p:txBody>
          <a:bodyPr wrap="none" rtlCol="0">
            <a:spAutoFit/>
          </a:bodyPr>
          <a:lstStyle/>
          <a:p>
            <a:pPr algn="ctr"/>
            <a:r>
              <a:rPr lang="en-NZ" sz="1600" b="1" dirty="0"/>
              <a:t>Low precision, low accuracy</a:t>
            </a:r>
          </a:p>
          <a:p>
            <a:pPr algn="ctr"/>
            <a:r>
              <a:rPr lang="en-NZ" sz="1600" b="1" dirty="0"/>
              <a:t>Large </a:t>
            </a:r>
            <a:r>
              <a:rPr lang="en-NZ" sz="1600" b="1" dirty="0">
                <a:solidFill>
                  <a:srgbClr val="FF0000"/>
                </a:solidFill>
              </a:rPr>
              <a:t>systematic</a:t>
            </a:r>
            <a:r>
              <a:rPr lang="en-NZ" sz="1600" b="1" dirty="0"/>
              <a:t> error</a:t>
            </a: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6116" y="1232756"/>
            <a:ext cx="1743075" cy="1600200"/>
          </a:xfrm>
          <a:prstGeom prst="rect">
            <a:avLst/>
          </a:prstGeom>
        </p:spPr>
      </p:pic>
      <p:sp>
        <p:nvSpPr>
          <p:cNvPr id="11" name="TextBox 10"/>
          <p:cNvSpPr txBox="1"/>
          <p:nvPr/>
        </p:nvSpPr>
        <p:spPr>
          <a:xfrm>
            <a:off x="4850320" y="2803152"/>
            <a:ext cx="3243196" cy="584775"/>
          </a:xfrm>
          <a:prstGeom prst="rect">
            <a:avLst/>
          </a:prstGeom>
          <a:noFill/>
        </p:spPr>
        <p:txBody>
          <a:bodyPr wrap="none" rtlCol="0">
            <a:spAutoFit/>
          </a:bodyPr>
          <a:lstStyle/>
          <a:p>
            <a:pPr algn="ctr"/>
            <a:r>
              <a:rPr lang="en-NZ" sz="1600" b="1" dirty="0"/>
              <a:t>High precision, low accuracy</a:t>
            </a:r>
          </a:p>
          <a:p>
            <a:pPr algn="ctr"/>
            <a:r>
              <a:rPr lang="en-NZ" sz="1600" b="1" dirty="0"/>
              <a:t>Large </a:t>
            </a:r>
            <a:r>
              <a:rPr lang="en-NZ" sz="1600" b="1" dirty="0">
                <a:solidFill>
                  <a:srgbClr val="FF0000"/>
                </a:solidFill>
              </a:rPr>
              <a:t>systematic</a:t>
            </a:r>
            <a:r>
              <a:rPr lang="en-NZ" sz="1600" b="1" dirty="0"/>
              <a:t> error remains</a:t>
            </a: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616" y="4095617"/>
            <a:ext cx="1743075" cy="1600200"/>
          </a:xfrm>
          <a:prstGeom prst="rect">
            <a:avLst/>
          </a:prstGeom>
        </p:spPr>
      </p:pic>
      <p:sp>
        <p:nvSpPr>
          <p:cNvPr id="13" name="TextBox 12"/>
          <p:cNvSpPr txBox="1"/>
          <p:nvPr/>
        </p:nvSpPr>
        <p:spPr>
          <a:xfrm>
            <a:off x="612775" y="5695817"/>
            <a:ext cx="2967479" cy="584775"/>
          </a:xfrm>
          <a:prstGeom prst="rect">
            <a:avLst/>
          </a:prstGeom>
          <a:noFill/>
        </p:spPr>
        <p:txBody>
          <a:bodyPr wrap="none" rtlCol="0">
            <a:spAutoFit/>
          </a:bodyPr>
          <a:lstStyle/>
          <a:p>
            <a:pPr algn="ctr"/>
            <a:r>
              <a:rPr lang="en-NZ" sz="1600" b="1" dirty="0"/>
              <a:t>High accuracy but precision </a:t>
            </a:r>
            <a:br>
              <a:rPr lang="en-NZ" sz="1600" b="1" dirty="0"/>
            </a:br>
            <a:r>
              <a:rPr lang="en-NZ" sz="1600" b="1" dirty="0"/>
              <a:t>(repeatability) is still low</a:t>
            </a:r>
          </a:p>
        </p:txBody>
      </p:sp>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04732" y="4047608"/>
            <a:ext cx="1743075" cy="1600200"/>
          </a:xfrm>
          <a:prstGeom prst="rect">
            <a:avLst/>
          </a:prstGeom>
        </p:spPr>
      </p:pic>
      <p:sp>
        <p:nvSpPr>
          <p:cNvPr id="15" name="TextBox 14"/>
          <p:cNvSpPr txBox="1"/>
          <p:nvPr/>
        </p:nvSpPr>
        <p:spPr>
          <a:xfrm>
            <a:off x="4989781" y="5804751"/>
            <a:ext cx="3103735" cy="338554"/>
          </a:xfrm>
          <a:prstGeom prst="rect">
            <a:avLst/>
          </a:prstGeom>
          <a:noFill/>
        </p:spPr>
        <p:txBody>
          <a:bodyPr wrap="none" rtlCol="0">
            <a:spAutoFit/>
          </a:bodyPr>
          <a:lstStyle/>
          <a:p>
            <a:r>
              <a:rPr lang="en-NZ" sz="1600" b="1" dirty="0"/>
              <a:t>High precision, high accuracy</a:t>
            </a:r>
          </a:p>
        </p:txBody>
      </p:sp>
      <p:sp>
        <p:nvSpPr>
          <p:cNvPr id="16" name="Down Arrow 15"/>
          <p:cNvSpPr/>
          <p:nvPr/>
        </p:nvSpPr>
        <p:spPr>
          <a:xfrm>
            <a:off x="6103592" y="3392996"/>
            <a:ext cx="484632" cy="5943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7" name="Down Arrow 16"/>
          <p:cNvSpPr/>
          <p:nvPr/>
        </p:nvSpPr>
        <p:spPr>
          <a:xfrm>
            <a:off x="1207196" y="3441121"/>
            <a:ext cx="484632" cy="5943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8" name="TextBox 17"/>
          <p:cNvSpPr txBox="1"/>
          <p:nvPr/>
        </p:nvSpPr>
        <p:spPr>
          <a:xfrm>
            <a:off x="1744039" y="3441121"/>
            <a:ext cx="2775119" cy="584775"/>
          </a:xfrm>
          <a:prstGeom prst="rect">
            <a:avLst/>
          </a:prstGeom>
          <a:noFill/>
        </p:spPr>
        <p:txBody>
          <a:bodyPr wrap="none" rtlCol="0">
            <a:spAutoFit/>
          </a:bodyPr>
          <a:lstStyle/>
          <a:p>
            <a:r>
              <a:rPr lang="en-NZ" sz="1600" b="1" dirty="0"/>
              <a:t>Align the sight to </a:t>
            </a:r>
            <a:br>
              <a:rPr lang="en-NZ" sz="1600" b="1" dirty="0"/>
            </a:br>
            <a:r>
              <a:rPr lang="en-NZ" sz="1600" b="1" dirty="0"/>
              <a:t>reduce systematic error …</a:t>
            </a:r>
          </a:p>
        </p:txBody>
      </p:sp>
      <p:sp>
        <p:nvSpPr>
          <p:cNvPr id="19" name="Down Arrow 18"/>
          <p:cNvSpPr/>
          <p:nvPr/>
        </p:nvSpPr>
        <p:spPr>
          <a:xfrm rot="16200000">
            <a:off x="3931848" y="1308437"/>
            <a:ext cx="484632" cy="5943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0" name="TextBox 19"/>
          <p:cNvSpPr txBox="1"/>
          <p:nvPr/>
        </p:nvSpPr>
        <p:spPr>
          <a:xfrm>
            <a:off x="3580254" y="1939220"/>
            <a:ext cx="1245854" cy="830997"/>
          </a:xfrm>
          <a:prstGeom prst="rect">
            <a:avLst/>
          </a:prstGeom>
          <a:noFill/>
        </p:spPr>
        <p:txBody>
          <a:bodyPr wrap="none" rtlCol="0">
            <a:spAutoFit/>
          </a:bodyPr>
          <a:lstStyle/>
          <a:p>
            <a:r>
              <a:rPr lang="en-NZ" sz="1600" b="1" dirty="0"/>
              <a:t>Add a rest </a:t>
            </a:r>
            <a:br>
              <a:rPr lang="en-NZ" sz="1600" b="1" dirty="0"/>
            </a:br>
            <a:r>
              <a:rPr lang="en-NZ" sz="1600" b="1" dirty="0"/>
              <a:t>to steady </a:t>
            </a:r>
            <a:br>
              <a:rPr lang="en-NZ" sz="1600" b="1" dirty="0"/>
            </a:br>
            <a:r>
              <a:rPr lang="en-NZ" sz="1600" b="1" dirty="0"/>
              <a:t>the rifle</a:t>
            </a:r>
          </a:p>
        </p:txBody>
      </p:sp>
      <p:sp>
        <p:nvSpPr>
          <p:cNvPr id="21" name="TextBox 20"/>
          <p:cNvSpPr txBox="1"/>
          <p:nvPr/>
        </p:nvSpPr>
        <p:spPr>
          <a:xfrm>
            <a:off x="6771769" y="3463243"/>
            <a:ext cx="1611339" cy="338554"/>
          </a:xfrm>
          <a:prstGeom prst="rect">
            <a:avLst/>
          </a:prstGeom>
          <a:noFill/>
        </p:spPr>
        <p:txBody>
          <a:bodyPr wrap="none" rtlCol="0">
            <a:spAutoFit/>
          </a:bodyPr>
          <a:lstStyle/>
          <a:p>
            <a:r>
              <a:rPr lang="en-NZ" sz="1600" b="1" dirty="0"/>
              <a:t>Align the sight</a:t>
            </a:r>
          </a:p>
        </p:txBody>
      </p:sp>
      <p:sp>
        <p:nvSpPr>
          <p:cNvPr id="22" name="Down Arrow 21"/>
          <p:cNvSpPr/>
          <p:nvPr/>
        </p:nvSpPr>
        <p:spPr>
          <a:xfrm rot="16200000">
            <a:off x="3965772" y="4331871"/>
            <a:ext cx="484632" cy="5943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3" name="TextBox 22"/>
          <p:cNvSpPr txBox="1"/>
          <p:nvPr/>
        </p:nvSpPr>
        <p:spPr>
          <a:xfrm>
            <a:off x="3614178" y="4962654"/>
            <a:ext cx="1245854" cy="338554"/>
          </a:xfrm>
          <a:prstGeom prst="rect">
            <a:avLst/>
          </a:prstGeom>
          <a:noFill/>
        </p:spPr>
        <p:txBody>
          <a:bodyPr wrap="none" rtlCol="0">
            <a:spAutoFit/>
          </a:bodyPr>
          <a:lstStyle/>
          <a:p>
            <a:r>
              <a:rPr lang="en-NZ" sz="1600" b="1" dirty="0"/>
              <a:t>Add a rest </a:t>
            </a:r>
          </a:p>
        </p:txBody>
      </p:sp>
      <p:sp>
        <p:nvSpPr>
          <p:cNvPr id="24" name="TextBox 23"/>
          <p:cNvSpPr txBox="1"/>
          <p:nvPr/>
        </p:nvSpPr>
        <p:spPr>
          <a:xfrm>
            <a:off x="462740" y="6372328"/>
            <a:ext cx="8293114" cy="338554"/>
          </a:xfrm>
          <a:prstGeom prst="rect">
            <a:avLst/>
          </a:prstGeom>
          <a:noFill/>
        </p:spPr>
        <p:txBody>
          <a:bodyPr wrap="square" rtlCol="0">
            <a:spAutoFit/>
          </a:bodyPr>
          <a:lstStyle/>
          <a:p>
            <a:r>
              <a:rPr lang="nl-NL" sz="1600" i="1" dirty="0"/>
              <a:t>Images from Dave Tutelman,  http://www.tutelman.com/golf/measure/precision.php, 2007</a:t>
            </a:r>
            <a:endParaRPr lang="nl-NL" sz="1600" dirty="0"/>
          </a:p>
        </p:txBody>
      </p:sp>
    </p:spTree>
    <p:extLst>
      <p:ext uri="{BB962C8B-B14F-4D97-AF65-F5344CB8AC3E}">
        <p14:creationId xmlns:p14="http://schemas.microsoft.com/office/powerpoint/2010/main" val="22153042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sz="3100" dirty="0"/>
              <a:t>Reporting results</a:t>
            </a:r>
            <a:br>
              <a:rPr lang="en-NZ" sz="3100" dirty="0"/>
            </a:br>
            <a:r>
              <a:rPr lang="en-NZ" sz="2200" i="1" dirty="0">
                <a:solidFill>
                  <a:srgbClr val="00B050"/>
                </a:solidFill>
              </a:rPr>
              <a:t>Half the least significant digit rule</a:t>
            </a:r>
            <a:endParaRPr lang="en-NZ" sz="2200" i="1" dirty="0"/>
          </a:p>
        </p:txBody>
      </p:sp>
      <p:graphicFrame>
        <p:nvGraphicFramePr>
          <p:cNvPr id="3" name="Table 2"/>
          <p:cNvGraphicFramePr>
            <a:graphicFrameLocks noGrp="1"/>
          </p:cNvGraphicFramePr>
          <p:nvPr>
            <p:extLst>
              <p:ext uri="{D42A27DB-BD31-4B8C-83A1-F6EECF244321}">
                <p14:modId xmlns:p14="http://schemas.microsoft.com/office/powerpoint/2010/main" val="1625233985"/>
              </p:ext>
            </p:extLst>
          </p:nvPr>
        </p:nvGraphicFramePr>
        <p:xfrm>
          <a:off x="503548" y="3428998"/>
          <a:ext cx="7956884" cy="2849242"/>
        </p:xfrm>
        <a:graphic>
          <a:graphicData uri="http://schemas.openxmlformats.org/drawingml/2006/table">
            <a:tbl>
              <a:tblPr firstRow="1" bandRow="1">
                <a:tableStyleId>{5C22544A-7EE6-4342-B048-85BDC9FD1C3A}</a:tableStyleId>
              </a:tblPr>
              <a:tblGrid>
                <a:gridCol w="1019999">
                  <a:extLst>
                    <a:ext uri="{9D8B030D-6E8A-4147-A177-3AD203B41FA5}">
                      <a16:colId xmlns:a16="http://schemas.microsoft.com/office/drawing/2014/main" val="20000"/>
                    </a:ext>
                  </a:extLst>
                </a:gridCol>
                <a:gridCol w="1558122">
                  <a:extLst>
                    <a:ext uri="{9D8B030D-6E8A-4147-A177-3AD203B41FA5}">
                      <a16:colId xmlns:a16="http://schemas.microsoft.com/office/drawing/2014/main" val="20001"/>
                    </a:ext>
                  </a:extLst>
                </a:gridCol>
                <a:gridCol w="1150043">
                  <a:extLst>
                    <a:ext uri="{9D8B030D-6E8A-4147-A177-3AD203B41FA5}">
                      <a16:colId xmlns:a16="http://schemas.microsoft.com/office/drawing/2014/main" val="20002"/>
                    </a:ext>
                  </a:extLst>
                </a:gridCol>
                <a:gridCol w="4228720">
                  <a:extLst>
                    <a:ext uri="{9D8B030D-6E8A-4147-A177-3AD203B41FA5}">
                      <a16:colId xmlns:a16="http://schemas.microsoft.com/office/drawing/2014/main" val="20003"/>
                    </a:ext>
                  </a:extLst>
                </a:gridCol>
              </a:tblGrid>
              <a:tr h="418664">
                <a:tc>
                  <a:txBody>
                    <a:bodyPr/>
                    <a:lstStyle/>
                    <a:p>
                      <a:r>
                        <a:rPr lang="en-NZ" dirty="0"/>
                        <a:t>Value</a:t>
                      </a:r>
                    </a:p>
                  </a:txBody>
                  <a:tcPr/>
                </a:tc>
                <a:tc>
                  <a:txBody>
                    <a:bodyPr/>
                    <a:lstStyle/>
                    <a:p>
                      <a:r>
                        <a:rPr lang="en-NZ" dirty="0"/>
                        <a:t>Implied error</a:t>
                      </a:r>
                    </a:p>
                  </a:txBody>
                  <a:tcPr/>
                </a:tc>
                <a:tc>
                  <a:txBody>
                    <a:bodyPr/>
                    <a:lstStyle/>
                    <a:p>
                      <a:r>
                        <a:rPr lang="en-NZ" dirty="0"/>
                        <a:t>% error</a:t>
                      </a:r>
                    </a:p>
                  </a:txBody>
                  <a:tcPr/>
                </a:tc>
                <a:tc>
                  <a:txBody>
                    <a:bodyPr/>
                    <a:lstStyle/>
                    <a:p>
                      <a:endParaRPr lang="en-NZ" dirty="0"/>
                    </a:p>
                  </a:txBody>
                  <a:tcPr/>
                </a:tc>
                <a:extLst>
                  <a:ext uri="{0D108BD9-81ED-4DB2-BD59-A6C34878D82A}">
                    <a16:rowId xmlns:a16="http://schemas.microsoft.com/office/drawing/2014/main" val="10000"/>
                  </a:ext>
                </a:extLst>
              </a:tr>
              <a:tr h="424479">
                <a:tc>
                  <a:txBody>
                    <a:bodyPr/>
                    <a:lstStyle/>
                    <a:p>
                      <a:r>
                        <a:rPr lang="en-NZ" dirty="0"/>
                        <a:t>1</a:t>
                      </a:r>
                    </a:p>
                  </a:txBody>
                  <a:tcPr/>
                </a:tc>
                <a:tc>
                  <a:txBody>
                    <a:bodyPr/>
                    <a:lstStyle/>
                    <a:p>
                      <a:r>
                        <a:rPr lang="en-NZ" dirty="0">
                          <a:sym typeface="Symbol"/>
                        </a:rPr>
                        <a:t>0.5</a:t>
                      </a:r>
                      <a:endParaRPr lang="en-NZ" dirty="0"/>
                    </a:p>
                  </a:txBody>
                  <a:tcPr/>
                </a:tc>
                <a:tc>
                  <a:txBody>
                    <a:bodyPr/>
                    <a:lstStyle/>
                    <a:p>
                      <a:r>
                        <a:rPr lang="en-NZ" dirty="0"/>
                        <a:t>50%</a:t>
                      </a:r>
                    </a:p>
                  </a:txBody>
                  <a:tcPr/>
                </a:tc>
                <a:tc>
                  <a:txBody>
                    <a:bodyPr/>
                    <a:lstStyle/>
                    <a:p>
                      <a:r>
                        <a:rPr lang="en-NZ" dirty="0"/>
                        <a:t>Guessing is good enough</a:t>
                      </a:r>
                    </a:p>
                  </a:txBody>
                  <a:tcPr/>
                </a:tc>
                <a:extLst>
                  <a:ext uri="{0D108BD9-81ED-4DB2-BD59-A6C34878D82A}">
                    <a16:rowId xmlns:a16="http://schemas.microsoft.com/office/drawing/2014/main" val="10001"/>
                  </a:ext>
                </a:extLst>
              </a:tr>
              <a:tr h="424479">
                <a:tc>
                  <a:txBody>
                    <a:bodyPr/>
                    <a:lstStyle/>
                    <a:p>
                      <a:r>
                        <a:rPr lang="en-NZ" dirty="0"/>
                        <a:t>1.2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a:sym typeface="Symbol"/>
                        </a:rPr>
                        <a:t>0.05</a:t>
                      </a:r>
                      <a:endParaRPr lang="en-N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a:t>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a:t>Rough measurement, field measurements</a:t>
                      </a:r>
                    </a:p>
                  </a:txBody>
                  <a:tcPr/>
                </a:tc>
                <a:extLst>
                  <a:ext uri="{0D108BD9-81ED-4DB2-BD59-A6C34878D82A}">
                    <a16:rowId xmlns:a16="http://schemas.microsoft.com/office/drawing/2014/main" val="10002"/>
                  </a:ext>
                </a:extLst>
              </a:tr>
              <a:tr h="424479">
                <a:tc>
                  <a:txBody>
                    <a:bodyPr/>
                    <a:lstStyle/>
                    <a:p>
                      <a:r>
                        <a:rPr lang="en-NZ" dirty="0"/>
                        <a:t>1.23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a:sym typeface="Symbol"/>
                        </a:rPr>
                        <a:t>0.005</a:t>
                      </a:r>
                      <a:endParaRPr lang="en-N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a:t>0.5%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a:t>Normal laboratory result</a:t>
                      </a:r>
                    </a:p>
                  </a:txBody>
                  <a:tcPr/>
                </a:tc>
                <a:extLst>
                  <a:ext uri="{0D108BD9-81ED-4DB2-BD59-A6C34878D82A}">
                    <a16:rowId xmlns:a16="http://schemas.microsoft.com/office/drawing/2014/main" val="10003"/>
                  </a:ext>
                </a:extLst>
              </a:tr>
              <a:tr h="424479">
                <a:tc>
                  <a:txBody>
                    <a:bodyPr/>
                    <a:lstStyle/>
                    <a:p>
                      <a:r>
                        <a:rPr lang="en-NZ" dirty="0"/>
                        <a:t>1.234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a:sym typeface="Symbol"/>
                        </a:rPr>
                        <a:t>0.0005</a:t>
                      </a:r>
                      <a:endParaRPr lang="en-NZ" dirty="0"/>
                    </a:p>
                  </a:txBody>
                  <a:tcPr/>
                </a:tc>
                <a:tc>
                  <a:txBody>
                    <a:bodyPr/>
                    <a:lstStyle/>
                    <a:p>
                      <a:r>
                        <a:rPr lang="en-NZ" dirty="0"/>
                        <a:t>0.05%</a:t>
                      </a:r>
                    </a:p>
                  </a:txBody>
                  <a:tcPr/>
                </a:tc>
                <a:tc>
                  <a:txBody>
                    <a:bodyPr/>
                    <a:lstStyle/>
                    <a:p>
                      <a:r>
                        <a:rPr lang="en-NZ" dirty="0"/>
                        <a:t>Very careful laboratory work</a:t>
                      </a:r>
                    </a:p>
                  </a:txBody>
                  <a:tcPr/>
                </a:tc>
                <a:extLst>
                  <a:ext uri="{0D108BD9-81ED-4DB2-BD59-A6C34878D82A}">
                    <a16:rowId xmlns:a16="http://schemas.microsoft.com/office/drawing/2014/main" val="10004"/>
                  </a:ext>
                </a:extLst>
              </a:tr>
              <a:tr h="732662">
                <a:tc>
                  <a:txBody>
                    <a:bodyPr/>
                    <a:lstStyle/>
                    <a:p>
                      <a:r>
                        <a:rPr lang="en-NZ" dirty="0"/>
                        <a:t>1.2345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a:sym typeface="Symbol"/>
                        </a:rPr>
                        <a:t>0.00005</a:t>
                      </a:r>
                      <a:endParaRPr lang="en-NZ" dirty="0"/>
                    </a:p>
                  </a:txBody>
                  <a:tcPr/>
                </a:tc>
                <a:tc>
                  <a:txBody>
                    <a:bodyPr/>
                    <a:lstStyle/>
                    <a:p>
                      <a:r>
                        <a:rPr lang="en-NZ" dirty="0"/>
                        <a:t>0.005%</a:t>
                      </a:r>
                    </a:p>
                  </a:txBody>
                  <a:tcPr/>
                </a:tc>
                <a:tc>
                  <a:txBody>
                    <a:bodyPr/>
                    <a:lstStyle/>
                    <a:p>
                      <a:r>
                        <a:rPr lang="en-NZ" dirty="0"/>
                        <a:t>Extremely precise laboratory work</a:t>
                      </a:r>
                      <a:br>
                        <a:rPr lang="en-NZ" dirty="0"/>
                      </a:br>
                      <a:r>
                        <a:rPr lang="en-NZ" dirty="0"/>
                        <a:t>usually</a:t>
                      </a:r>
                      <a:r>
                        <a:rPr lang="en-NZ" baseline="0" dirty="0"/>
                        <a:t> only in standards laboratories</a:t>
                      </a:r>
                      <a:endParaRPr lang="en-NZ" dirty="0"/>
                    </a:p>
                  </a:txBody>
                  <a:tcPr/>
                </a:tc>
                <a:extLst>
                  <a:ext uri="{0D108BD9-81ED-4DB2-BD59-A6C34878D82A}">
                    <a16:rowId xmlns:a16="http://schemas.microsoft.com/office/drawing/2014/main" val="10005"/>
                  </a:ext>
                </a:extLst>
              </a:tr>
            </a:tbl>
          </a:graphicData>
        </a:graphic>
      </p:graphicFrame>
      <p:sp>
        <p:nvSpPr>
          <p:cNvPr id="8" name="Content Placeholder 7"/>
          <p:cNvSpPr>
            <a:spLocks noGrp="1"/>
          </p:cNvSpPr>
          <p:nvPr>
            <p:ph idx="1"/>
          </p:nvPr>
        </p:nvSpPr>
        <p:spPr>
          <a:xfrm>
            <a:off x="395536" y="1268760"/>
            <a:ext cx="8229600" cy="2484276"/>
          </a:xfrm>
        </p:spPr>
        <p:txBody>
          <a:bodyPr/>
          <a:lstStyle/>
          <a:p>
            <a:r>
              <a:rPr lang="en-NZ" dirty="0"/>
              <a:t>When you write numerical results in your report, you can</a:t>
            </a:r>
          </a:p>
          <a:p>
            <a:pPr marL="0" indent="0">
              <a:buNone/>
            </a:pPr>
            <a:r>
              <a:rPr lang="en-NZ" i="1" dirty="0">
                <a:latin typeface="Times New Roman" pitchFamily="18" charset="0"/>
                <a:cs typeface="Times New Roman" pitchFamily="18" charset="0"/>
              </a:rPr>
              <a:t>Either</a:t>
            </a:r>
            <a:r>
              <a:rPr lang="en-NZ" dirty="0"/>
              <a:t> state the error explicitly:  </a:t>
            </a:r>
            <a:r>
              <a:rPr lang="en-NZ" dirty="0">
                <a:latin typeface="Times New Roman" pitchFamily="18" charset="0"/>
                <a:cs typeface="Times New Roman" pitchFamily="18" charset="0"/>
              </a:rPr>
              <a:t>3.4 </a:t>
            </a:r>
            <a:r>
              <a:rPr lang="en-NZ" dirty="0">
                <a:latin typeface="Times New Roman" pitchFamily="18" charset="0"/>
                <a:cs typeface="Times New Roman" pitchFamily="18" charset="0"/>
                <a:sym typeface="Symbol"/>
              </a:rPr>
              <a:t> 0.3 V</a:t>
            </a:r>
          </a:p>
          <a:p>
            <a:pPr marL="0" indent="0">
              <a:buNone/>
            </a:pPr>
            <a:r>
              <a:rPr lang="en-NZ" i="1" dirty="0">
                <a:latin typeface="Times New Roman" pitchFamily="18" charset="0"/>
                <a:cs typeface="Times New Roman" pitchFamily="18" charset="0"/>
                <a:sym typeface="Symbol"/>
              </a:rPr>
              <a:t>or</a:t>
            </a:r>
            <a:r>
              <a:rPr lang="en-NZ" dirty="0">
                <a:sym typeface="Symbol"/>
              </a:rPr>
              <a:t> rely on the </a:t>
            </a:r>
            <a:r>
              <a:rPr lang="en-NZ" dirty="0">
                <a:solidFill>
                  <a:srgbClr val="00B050"/>
                </a:solidFill>
                <a:sym typeface="Symbol"/>
              </a:rPr>
              <a:t>half the least significant digit rule</a:t>
            </a:r>
          </a:p>
          <a:p>
            <a:pPr marL="0" indent="0" algn="ctr">
              <a:buNone/>
            </a:pPr>
            <a:r>
              <a:rPr lang="en-NZ" dirty="0">
                <a:latin typeface="Times New Roman" pitchFamily="18" charset="0"/>
                <a:cs typeface="Times New Roman" pitchFamily="18" charset="0"/>
                <a:sym typeface="Symbol"/>
              </a:rPr>
              <a:t>3.4V</a:t>
            </a:r>
            <a:r>
              <a:rPr lang="en-NZ" dirty="0">
                <a:sym typeface="Symbol"/>
              </a:rPr>
              <a:t> means </a:t>
            </a:r>
            <a:r>
              <a:rPr lang="en-NZ" dirty="0">
                <a:latin typeface="Times New Roman" pitchFamily="18" charset="0"/>
                <a:cs typeface="Times New Roman" pitchFamily="18" charset="0"/>
                <a:sym typeface="Symbol"/>
              </a:rPr>
              <a:t>3.4  0.05 V</a:t>
            </a:r>
          </a:p>
          <a:p>
            <a:pPr marL="0" indent="0">
              <a:buNone/>
            </a:pPr>
            <a:endParaRPr lang="en-NZ" dirty="0"/>
          </a:p>
        </p:txBody>
      </p:sp>
    </p:spTree>
    <p:extLst>
      <p:ext uri="{BB962C8B-B14F-4D97-AF65-F5344CB8AC3E}">
        <p14:creationId xmlns:p14="http://schemas.microsoft.com/office/powerpoint/2010/main" val="212412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sp>
        <p:nvSpPr>
          <p:cNvPr id="3" name="Content Placeholder 2"/>
          <p:cNvSpPr>
            <a:spLocks noGrp="1"/>
          </p:cNvSpPr>
          <p:nvPr>
            <p:ph idx="1"/>
          </p:nvPr>
        </p:nvSpPr>
        <p:spPr/>
        <p:txBody>
          <a:bodyPr/>
          <a:lstStyle/>
          <a:p>
            <a:r>
              <a:rPr lang="en-NZ" dirty="0">
                <a:solidFill>
                  <a:srgbClr val="FF0000"/>
                </a:solidFill>
              </a:rPr>
              <a:t>Systematic error </a:t>
            </a:r>
            <a:r>
              <a:rPr lang="en-NZ" dirty="0"/>
              <a:t>or</a:t>
            </a:r>
            <a:r>
              <a:rPr lang="en-NZ" dirty="0">
                <a:solidFill>
                  <a:srgbClr val="FF0000"/>
                </a:solidFill>
              </a:rPr>
              <a:t> bias</a:t>
            </a:r>
          </a:p>
          <a:p>
            <a:pPr lvl="1"/>
            <a:r>
              <a:rPr lang="en-NZ" dirty="0"/>
              <a:t>Generally </a:t>
            </a:r>
          </a:p>
          <a:p>
            <a:pPr lvl="2"/>
            <a:r>
              <a:rPr lang="en-NZ" dirty="0"/>
              <a:t>fixed value and</a:t>
            </a:r>
          </a:p>
          <a:p>
            <a:pPr lvl="2"/>
            <a:r>
              <a:rPr lang="en-NZ" dirty="0"/>
              <a:t>same sign for each measurement</a:t>
            </a:r>
          </a:p>
          <a:p>
            <a:pPr marL="628650" lvl="2" indent="0">
              <a:buNone/>
            </a:pPr>
            <a:r>
              <a:rPr lang="en-NZ" i="1" dirty="0">
                <a:latin typeface="Times New Roman" pitchFamily="18" charset="0"/>
                <a:cs typeface="Times New Roman" pitchFamily="18" charset="0"/>
              </a:rPr>
              <a:t>under the same conditions</a:t>
            </a:r>
          </a:p>
          <a:p>
            <a:pPr marL="628650" lvl="2" indent="0">
              <a:buNone/>
            </a:pPr>
            <a:r>
              <a:rPr lang="en-NZ" i="1" dirty="0" err="1">
                <a:latin typeface="Times New Roman" pitchFamily="18" charset="0"/>
                <a:cs typeface="Times New Roman" pitchFamily="18" charset="0"/>
              </a:rPr>
              <a:t>eg</a:t>
            </a:r>
            <a:r>
              <a:rPr lang="en-NZ" dirty="0"/>
              <a:t> temperature  expands or contracts a rule but the error will be the same at any given T</a:t>
            </a:r>
          </a:p>
          <a:p>
            <a:pPr lvl="1"/>
            <a:r>
              <a:rPr lang="en-NZ" dirty="0"/>
              <a:t>Caused by systematic faults or deviations in the measuring device or system, </a:t>
            </a:r>
            <a:r>
              <a:rPr lang="en-NZ" i="1" dirty="0" err="1">
                <a:latin typeface="Times New Roman" pitchFamily="18" charset="0"/>
                <a:cs typeface="Times New Roman" pitchFamily="18" charset="0"/>
              </a:rPr>
              <a:t>eg</a:t>
            </a:r>
            <a:endParaRPr lang="en-NZ" i="1" dirty="0">
              <a:latin typeface="Times New Roman" pitchFamily="18" charset="0"/>
              <a:cs typeface="Times New Roman" pitchFamily="18" charset="0"/>
            </a:endParaRPr>
          </a:p>
          <a:p>
            <a:pPr lvl="2"/>
            <a:r>
              <a:rPr lang="en-NZ" dirty="0"/>
              <a:t>End effects – zeroes on rulers or meters</a:t>
            </a:r>
          </a:p>
          <a:p>
            <a:pPr lvl="2"/>
            <a:r>
              <a:rPr lang="en-NZ" dirty="0"/>
              <a:t>Meniscus of a liquid</a:t>
            </a:r>
          </a:p>
          <a:p>
            <a:pPr lvl="2"/>
            <a:r>
              <a:rPr lang="en-NZ" dirty="0"/>
              <a:t>Slippage between wheel and tachometer or odometer</a:t>
            </a:r>
          </a:p>
          <a:p>
            <a:pPr lvl="2"/>
            <a:r>
              <a:rPr lang="en-NZ" dirty="0"/>
              <a:t>Inertia of rotating sensors, </a:t>
            </a:r>
            <a:r>
              <a:rPr lang="en-NZ" i="1" dirty="0" err="1">
                <a:latin typeface="Times New Roman" pitchFamily="18" charset="0"/>
                <a:cs typeface="Times New Roman" pitchFamily="18" charset="0"/>
              </a:rPr>
              <a:t>eg</a:t>
            </a:r>
            <a:r>
              <a:rPr lang="en-NZ" dirty="0"/>
              <a:t> anemometers, flow meters</a:t>
            </a:r>
          </a:p>
          <a:p>
            <a:pPr lvl="2"/>
            <a:r>
              <a:rPr lang="en-NZ" dirty="0"/>
              <a:t>Temperature affecting length of a rule or volume of a fluid</a:t>
            </a:r>
          </a:p>
        </p:txBody>
      </p:sp>
    </p:spTree>
    <p:extLst>
      <p:ext uri="{BB962C8B-B14F-4D97-AF65-F5344CB8AC3E}">
        <p14:creationId xmlns:p14="http://schemas.microsoft.com/office/powerpoint/2010/main" val="6048559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sz="3100" dirty="0"/>
              <a:t>Reporting results</a:t>
            </a:r>
            <a:br>
              <a:rPr lang="en-NZ" sz="3100" dirty="0"/>
            </a:br>
            <a:r>
              <a:rPr lang="en-NZ" sz="2200" i="1" dirty="0">
                <a:solidFill>
                  <a:srgbClr val="00B050"/>
                </a:solidFill>
              </a:rPr>
              <a:t>Half the least significant digit rule</a:t>
            </a:r>
            <a:endParaRPr lang="en-NZ" sz="2200" i="1" dirty="0"/>
          </a:p>
        </p:txBody>
      </p:sp>
      <p:sp>
        <p:nvSpPr>
          <p:cNvPr id="8" name="Content Placeholder 7"/>
          <p:cNvSpPr>
            <a:spLocks noGrp="1"/>
          </p:cNvSpPr>
          <p:nvPr>
            <p:ph idx="1"/>
          </p:nvPr>
        </p:nvSpPr>
        <p:spPr>
          <a:xfrm>
            <a:off x="395536" y="1268760"/>
            <a:ext cx="8229600" cy="2484276"/>
          </a:xfrm>
        </p:spPr>
        <p:txBody>
          <a:bodyPr/>
          <a:lstStyle/>
          <a:p>
            <a:r>
              <a:rPr lang="en-NZ" dirty="0"/>
              <a:t>Integer results, </a:t>
            </a:r>
            <a:r>
              <a:rPr lang="en-NZ" i="1" dirty="0" err="1">
                <a:latin typeface="Times New Roman" pitchFamily="18" charset="0"/>
                <a:cs typeface="Times New Roman" pitchFamily="18" charset="0"/>
              </a:rPr>
              <a:t>eg</a:t>
            </a:r>
            <a:r>
              <a:rPr lang="en-NZ" dirty="0"/>
              <a:t> counts</a:t>
            </a:r>
          </a:p>
          <a:p>
            <a:r>
              <a:rPr lang="en-NZ" sz="2000" dirty="0"/>
              <a:t>If you write               </a:t>
            </a:r>
            <a:r>
              <a:rPr lang="en-NZ" sz="2000" dirty="0">
                <a:latin typeface="Times New Roman" pitchFamily="18" charset="0"/>
                <a:cs typeface="Times New Roman" pitchFamily="18" charset="0"/>
              </a:rPr>
              <a:t>3042</a:t>
            </a:r>
          </a:p>
          <a:p>
            <a:r>
              <a:rPr lang="en-NZ" sz="2000" dirty="0"/>
              <a:t>You imply                 </a:t>
            </a:r>
            <a:r>
              <a:rPr lang="en-NZ" sz="2000" dirty="0">
                <a:latin typeface="Times New Roman" pitchFamily="18" charset="0"/>
                <a:cs typeface="Times New Roman" pitchFamily="18" charset="0"/>
              </a:rPr>
              <a:t>3042 </a:t>
            </a:r>
            <a:r>
              <a:rPr lang="en-NZ" sz="2000" dirty="0">
                <a:latin typeface="Times New Roman" pitchFamily="18" charset="0"/>
                <a:cs typeface="Times New Roman" pitchFamily="18" charset="0"/>
                <a:sym typeface="Symbol"/>
              </a:rPr>
              <a:t> 0.5</a:t>
            </a:r>
            <a:r>
              <a:rPr lang="en-NZ" sz="2000" dirty="0"/>
              <a:t> </a:t>
            </a:r>
          </a:p>
          <a:p>
            <a:r>
              <a:rPr lang="en-NZ" sz="2000" dirty="0"/>
              <a:t>This may not be appropriate if you report the number of people who gave a particular answer in a survey </a:t>
            </a:r>
          </a:p>
          <a:p>
            <a:r>
              <a:rPr lang="en-NZ" sz="2000" dirty="0">
                <a:sym typeface="Symbol"/>
              </a:rPr>
              <a:t>Report the actual count and explicitly state the estimated error</a:t>
            </a:r>
          </a:p>
          <a:p>
            <a:pPr marL="0" indent="0" algn="ctr">
              <a:buNone/>
            </a:pPr>
            <a:r>
              <a:rPr lang="en-NZ" sz="2000" dirty="0">
                <a:latin typeface="Times New Roman" pitchFamily="18" charset="0"/>
                <a:cs typeface="Times New Roman" pitchFamily="18" charset="0"/>
              </a:rPr>
              <a:t>3042 (margin of error of 3%)</a:t>
            </a:r>
          </a:p>
          <a:p>
            <a:r>
              <a:rPr lang="en-NZ" sz="2000" dirty="0"/>
              <a:t>In papers reporting surveys, it is common to state the margin of error in the methods section</a:t>
            </a:r>
          </a:p>
          <a:p>
            <a:pPr marL="360363" lvl="1" indent="0">
              <a:buNone/>
            </a:pPr>
            <a:r>
              <a:rPr lang="en-NZ" dirty="0">
                <a:latin typeface="Times New Roman" pitchFamily="18" charset="0"/>
                <a:cs typeface="Times New Roman" pitchFamily="18" charset="0"/>
              </a:rPr>
              <a:t>We </a:t>
            </a:r>
            <a:r>
              <a:rPr lang="en-NZ">
                <a:latin typeface="Times New Roman" pitchFamily="18" charset="0"/>
                <a:cs typeface="Times New Roman" pitchFamily="18" charset="0"/>
              </a:rPr>
              <a:t>surveyed 4027 </a:t>
            </a:r>
            <a:r>
              <a:rPr lang="en-NZ" dirty="0">
                <a:latin typeface="Times New Roman" pitchFamily="18" charset="0"/>
                <a:cs typeface="Times New Roman" pitchFamily="18" charset="0"/>
              </a:rPr>
              <a:t>people from a population of ~20,000, so our estimated margin of error is 3%</a:t>
            </a:r>
          </a:p>
          <a:p>
            <a:r>
              <a:rPr lang="en-NZ" sz="2000" dirty="0"/>
              <a:t>This is efficient – write actual counts in tables and text – </a:t>
            </a:r>
          </a:p>
          <a:p>
            <a:pPr lvl="1"/>
            <a:r>
              <a:rPr lang="en-NZ" sz="1600" dirty="0"/>
              <a:t>you don’t need to add an error to every figure!</a:t>
            </a:r>
          </a:p>
          <a:p>
            <a:r>
              <a:rPr lang="en-NZ" sz="2000" i="1" dirty="0">
                <a:solidFill>
                  <a:srgbClr val="FF0000"/>
                </a:solidFill>
              </a:rPr>
              <a:t>but</a:t>
            </a:r>
            <a:r>
              <a:rPr lang="en-NZ" sz="2000" dirty="0"/>
              <a:t> you should repeat the margin of error in the conclusion and the abstract!</a:t>
            </a:r>
          </a:p>
        </p:txBody>
      </p:sp>
    </p:spTree>
    <p:extLst>
      <p:ext uri="{BB962C8B-B14F-4D97-AF65-F5344CB8AC3E}">
        <p14:creationId xmlns:p14="http://schemas.microsoft.com/office/powerpoint/2010/main" val="24541812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sz="3100" dirty="0"/>
              <a:t>Reporting results</a:t>
            </a:r>
            <a:br>
              <a:rPr lang="en-NZ" sz="3100" dirty="0"/>
            </a:br>
            <a:r>
              <a:rPr lang="en-NZ" sz="2200" i="1" dirty="0">
                <a:solidFill>
                  <a:srgbClr val="00B050"/>
                </a:solidFill>
              </a:rPr>
              <a:t>Half the least significant digit rule</a:t>
            </a:r>
            <a:endParaRPr lang="en-NZ" sz="2200" i="1" dirty="0"/>
          </a:p>
        </p:txBody>
      </p:sp>
      <p:sp>
        <p:nvSpPr>
          <p:cNvPr id="8" name="Content Placeholder 7"/>
          <p:cNvSpPr>
            <a:spLocks noGrp="1"/>
          </p:cNvSpPr>
          <p:nvPr>
            <p:ph idx="1"/>
          </p:nvPr>
        </p:nvSpPr>
        <p:spPr>
          <a:xfrm>
            <a:off x="395536" y="1268760"/>
            <a:ext cx="8229600" cy="2484276"/>
          </a:xfrm>
        </p:spPr>
        <p:txBody>
          <a:bodyPr/>
          <a:lstStyle/>
          <a:p>
            <a:r>
              <a:rPr lang="en-NZ" dirty="0"/>
              <a:t>Integer results</a:t>
            </a:r>
          </a:p>
          <a:p>
            <a:r>
              <a:rPr lang="en-NZ" sz="2000" dirty="0"/>
              <a:t>For other measurements, </a:t>
            </a:r>
            <a:r>
              <a:rPr lang="en-NZ" sz="2000" i="1" dirty="0" err="1">
                <a:latin typeface="Times New Roman" pitchFamily="18" charset="0"/>
                <a:cs typeface="Times New Roman" pitchFamily="18" charset="0"/>
              </a:rPr>
              <a:t>eg</a:t>
            </a:r>
            <a:endParaRPr lang="en-NZ" sz="2000" i="1" dirty="0">
              <a:latin typeface="Times New Roman" pitchFamily="18" charset="0"/>
              <a:cs typeface="Times New Roman" pitchFamily="18" charset="0"/>
            </a:endParaRPr>
          </a:p>
          <a:p>
            <a:pPr marL="360363" lvl="1" indent="0" algn="ctr">
              <a:buNone/>
            </a:pPr>
            <a:r>
              <a:rPr lang="en-NZ" dirty="0">
                <a:latin typeface="Times New Roman" pitchFamily="18" charset="0"/>
                <a:cs typeface="Times New Roman" pitchFamily="18" charset="0"/>
              </a:rPr>
              <a:t>4024 m</a:t>
            </a:r>
            <a:r>
              <a:rPr lang="en-NZ" baseline="30000" dirty="0">
                <a:latin typeface="Times New Roman" pitchFamily="18" charset="0"/>
                <a:cs typeface="Times New Roman" pitchFamily="18" charset="0"/>
              </a:rPr>
              <a:t>2</a:t>
            </a:r>
            <a:r>
              <a:rPr lang="en-NZ" dirty="0">
                <a:latin typeface="Times New Roman" pitchFamily="18" charset="0"/>
                <a:cs typeface="Times New Roman" pitchFamily="18" charset="0"/>
              </a:rPr>
              <a:t> was planted with taro </a:t>
            </a:r>
          </a:p>
          <a:p>
            <a:r>
              <a:rPr lang="en-NZ" sz="2000" dirty="0">
                <a:sym typeface="Symbol"/>
              </a:rPr>
              <a:t>Either </a:t>
            </a:r>
          </a:p>
          <a:p>
            <a:pPr marL="522287" lvl="2" indent="-342900"/>
            <a:r>
              <a:rPr lang="en-NZ" dirty="0">
                <a:sym typeface="Symbol"/>
              </a:rPr>
              <a:t>Replace irrelevant digits with </a:t>
            </a:r>
            <a:r>
              <a:rPr lang="en-NZ" dirty="0">
                <a:latin typeface="Times New Roman" pitchFamily="18" charset="0"/>
                <a:cs typeface="Times New Roman" pitchFamily="18" charset="0"/>
                <a:sym typeface="Symbol"/>
              </a:rPr>
              <a:t>0</a:t>
            </a:r>
            <a:r>
              <a:rPr lang="en-NZ" dirty="0">
                <a:sym typeface="Symbol"/>
              </a:rPr>
              <a:t> and</a:t>
            </a:r>
          </a:p>
          <a:p>
            <a:pPr marL="522287" lvl="2" indent="-342900"/>
            <a:r>
              <a:rPr lang="en-NZ" dirty="0">
                <a:sym typeface="Symbol"/>
              </a:rPr>
              <a:t>state the error explicitly       </a:t>
            </a:r>
            <a:r>
              <a:rPr lang="en-NZ" dirty="0">
                <a:latin typeface="Times New Roman" pitchFamily="18" charset="0"/>
                <a:cs typeface="Times New Roman" pitchFamily="18" charset="0"/>
              </a:rPr>
              <a:t>4020 m</a:t>
            </a:r>
            <a:r>
              <a:rPr lang="en-NZ" baseline="30000" dirty="0">
                <a:latin typeface="Times New Roman" pitchFamily="18" charset="0"/>
                <a:cs typeface="Times New Roman" pitchFamily="18" charset="0"/>
              </a:rPr>
              <a:t>2 </a:t>
            </a:r>
            <a:r>
              <a:rPr lang="en-NZ" dirty="0">
                <a:latin typeface="Times New Roman" pitchFamily="18" charset="0"/>
                <a:cs typeface="Times New Roman" pitchFamily="18" charset="0"/>
              </a:rPr>
              <a:t>(</a:t>
            </a:r>
            <a:r>
              <a:rPr lang="en-NZ" dirty="0">
                <a:latin typeface="Times New Roman" pitchFamily="18" charset="0"/>
                <a:cs typeface="Times New Roman" pitchFamily="18" charset="0"/>
                <a:sym typeface="Symbol"/>
              </a:rPr>
              <a:t>1%)</a:t>
            </a:r>
            <a:endParaRPr lang="en-NZ" dirty="0">
              <a:latin typeface="Times New Roman" pitchFamily="18" charset="0"/>
              <a:cs typeface="Times New Roman" pitchFamily="18" charset="0"/>
            </a:endParaRPr>
          </a:p>
          <a:p>
            <a:pPr marL="342900" lvl="1" indent="-342900">
              <a:buFont typeface="Arial" charset="0"/>
              <a:buChar char="•"/>
              <a:tabLst/>
            </a:pPr>
            <a:r>
              <a:rPr lang="en-NZ" dirty="0">
                <a:sym typeface="Symbol"/>
              </a:rPr>
              <a:t>or </a:t>
            </a:r>
          </a:p>
          <a:p>
            <a:pPr marL="522287" lvl="2" indent="-342900"/>
            <a:r>
              <a:rPr lang="en-NZ" dirty="0">
                <a:sym typeface="Symbol"/>
              </a:rPr>
              <a:t>use scientific notation          </a:t>
            </a:r>
            <a:r>
              <a:rPr lang="en-NZ" dirty="0">
                <a:latin typeface="Times New Roman" pitchFamily="18" charset="0"/>
                <a:cs typeface="Times New Roman" pitchFamily="18" charset="0"/>
              </a:rPr>
              <a:t>4.0 × 10</a:t>
            </a:r>
            <a:r>
              <a:rPr lang="en-NZ" baseline="30000" dirty="0">
                <a:latin typeface="Times New Roman" pitchFamily="18" charset="0"/>
                <a:cs typeface="Times New Roman" pitchFamily="18" charset="0"/>
              </a:rPr>
              <a:t>3</a:t>
            </a:r>
            <a:r>
              <a:rPr lang="en-NZ" dirty="0">
                <a:latin typeface="Times New Roman" pitchFamily="18" charset="0"/>
                <a:cs typeface="Times New Roman" pitchFamily="18" charset="0"/>
              </a:rPr>
              <a:t> m</a:t>
            </a:r>
            <a:r>
              <a:rPr lang="en-NZ" baseline="30000" dirty="0">
                <a:latin typeface="Times New Roman" pitchFamily="18" charset="0"/>
                <a:cs typeface="Times New Roman" pitchFamily="18" charset="0"/>
              </a:rPr>
              <a:t>2       </a:t>
            </a:r>
          </a:p>
          <a:p>
            <a:pPr marL="179387" lvl="2" indent="0">
              <a:buNone/>
            </a:pPr>
            <a:r>
              <a:rPr lang="en-NZ" dirty="0">
                <a:sym typeface="Wingdings"/>
              </a:rPr>
              <a:t>             implying                      </a:t>
            </a:r>
            <a:r>
              <a:rPr lang="en-NZ" dirty="0">
                <a:latin typeface="Times New Roman" pitchFamily="18" charset="0"/>
                <a:cs typeface="Times New Roman" pitchFamily="18" charset="0"/>
                <a:sym typeface="Wingdings"/>
              </a:rPr>
              <a:t>   </a:t>
            </a:r>
            <a:r>
              <a:rPr lang="en-NZ" dirty="0">
                <a:latin typeface="Times New Roman" pitchFamily="18" charset="0"/>
                <a:cs typeface="Times New Roman" pitchFamily="18" charset="0"/>
              </a:rPr>
              <a:t>(4.0</a:t>
            </a:r>
            <a:r>
              <a:rPr lang="en-NZ" dirty="0">
                <a:latin typeface="Times New Roman" pitchFamily="18" charset="0"/>
                <a:cs typeface="Times New Roman" pitchFamily="18" charset="0"/>
                <a:sym typeface="Symbol"/>
              </a:rPr>
              <a:t>  0.05)</a:t>
            </a:r>
            <a:r>
              <a:rPr lang="en-NZ" dirty="0">
                <a:latin typeface="Times New Roman" pitchFamily="18" charset="0"/>
                <a:cs typeface="Times New Roman" pitchFamily="18" charset="0"/>
              </a:rPr>
              <a:t> × 10</a:t>
            </a:r>
            <a:r>
              <a:rPr lang="en-NZ" baseline="30000" dirty="0">
                <a:latin typeface="Times New Roman" pitchFamily="18" charset="0"/>
                <a:cs typeface="Times New Roman" pitchFamily="18" charset="0"/>
              </a:rPr>
              <a:t>3</a:t>
            </a:r>
            <a:r>
              <a:rPr lang="en-NZ" dirty="0">
                <a:latin typeface="Times New Roman" pitchFamily="18" charset="0"/>
                <a:cs typeface="Times New Roman" pitchFamily="18" charset="0"/>
              </a:rPr>
              <a:t> m</a:t>
            </a:r>
            <a:r>
              <a:rPr lang="en-NZ" baseline="30000" dirty="0">
                <a:latin typeface="Times New Roman" pitchFamily="18" charset="0"/>
                <a:cs typeface="Times New Roman" pitchFamily="18" charset="0"/>
              </a:rPr>
              <a:t>2</a:t>
            </a:r>
            <a:endParaRPr lang="en-NZ" dirty="0">
              <a:sym typeface="Symbol"/>
            </a:endParaRPr>
          </a:p>
          <a:p>
            <a:pPr marL="0" indent="0">
              <a:buNone/>
            </a:pPr>
            <a:r>
              <a:rPr lang="en-NZ" dirty="0">
                <a:sym typeface="Symbol"/>
              </a:rPr>
              <a:t> </a:t>
            </a:r>
            <a:endParaRPr lang="en-NZ" dirty="0"/>
          </a:p>
        </p:txBody>
      </p:sp>
    </p:spTree>
    <p:extLst>
      <p:ext uri="{BB962C8B-B14F-4D97-AF65-F5344CB8AC3E}">
        <p14:creationId xmlns:p14="http://schemas.microsoft.com/office/powerpoint/2010/main" val="26755341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54013" indent="-354013"/>
            <a:r>
              <a:rPr lang="en-NZ" dirty="0"/>
              <a:t>Calibration</a:t>
            </a:r>
          </a:p>
        </p:txBody>
      </p:sp>
      <p:sp>
        <p:nvSpPr>
          <p:cNvPr id="3" name="Content Placeholder 2"/>
          <p:cNvSpPr>
            <a:spLocks noGrp="1"/>
          </p:cNvSpPr>
          <p:nvPr>
            <p:ph idx="1"/>
          </p:nvPr>
        </p:nvSpPr>
        <p:spPr>
          <a:xfrm>
            <a:off x="457200" y="1066800"/>
            <a:ext cx="8229600" cy="5105400"/>
          </a:xfrm>
        </p:spPr>
        <p:txBody>
          <a:bodyPr/>
          <a:lstStyle/>
          <a:p>
            <a:r>
              <a:rPr lang="en-NZ" sz="2000" dirty="0"/>
              <a:t>Most instruments require calibration because they convert one measure to another</a:t>
            </a:r>
          </a:p>
          <a:p>
            <a:pPr lvl="1"/>
            <a:r>
              <a:rPr lang="en-NZ" sz="1600" dirty="0"/>
              <a:t>Digital scale converts pressure (or strain) to weight </a:t>
            </a:r>
          </a:p>
          <a:p>
            <a:pPr lvl="1"/>
            <a:r>
              <a:rPr lang="en-NZ" sz="1600" dirty="0"/>
              <a:t>Using pressure gauge or strain gauge, analogue to digital converter, microprocessor</a:t>
            </a:r>
          </a:p>
          <a:p>
            <a:r>
              <a:rPr lang="en-NZ" sz="2000" dirty="0"/>
              <a:t>Calibrations determine </a:t>
            </a:r>
          </a:p>
          <a:p>
            <a:pPr lvl="1"/>
            <a:r>
              <a:rPr lang="en-NZ" sz="1600" dirty="0"/>
              <a:t>Scaling factors and offsets</a:t>
            </a:r>
          </a:p>
          <a:p>
            <a:pPr lvl="1"/>
            <a:r>
              <a:rPr lang="en-NZ" sz="1600" dirty="0" err="1"/>
              <a:t>ie</a:t>
            </a:r>
            <a:r>
              <a:rPr lang="en-NZ" sz="1600" dirty="0"/>
              <a:t> parameters in the relation between, </a:t>
            </a:r>
            <a:r>
              <a:rPr lang="en-NZ" sz="1600" dirty="0" err="1"/>
              <a:t>eg</a:t>
            </a:r>
            <a:r>
              <a:rPr lang="en-NZ" sz="1600" dirty="0"/>
              <a:t>, weight and strain</a:t>
            </a:r>
          </a:p>
          <a:p>
            <a:pPr lvl="1"/>
            <a:r>
              <a:rPr lang="en-NZ" sz="1600" dirty="0"/>
              <a:t>Deviations from linearity</a:t>
            </a:r>
          </a:p>
          <a:p>
            <a:pPr lvl="1"/>
            <a:r>
              <a:rPr lang="en-NZ" sz="1600" dirty="0"/>
              <a:t>…</a:t>
            </a:r>
          </a:p>
          <a:p>
            <a:r>
              <a:rPr lang="en-NZ" sz="2000" dirty="0"/>
              <a:t>In some cases, calibrations serve to reduce systematic errors</a:t>
            </a:r>
          </a:p>
          <a:p>
            <a:pPr lvl="1"/>
            <a:r>
              <a:rPr lang="en-NZ" sz="1600" dirty="0"/>
              <a:t>Small offsets can be measured and subtracted</a:t>
            </a:r>
          </a:p>
          <a:p>
            <a:pPr lvl="1"/>
            <a:r>
              <a:rPr lang="en-NZ" sz="1600" dirty="0"/>
              <a:t>Non-linearity can be corrected by using a look up table or function</a:t>
            </a:r>
          </a:p>
          <a:p>
            <a:r>
              <a:rPr lang="en-NZ" sz="2000" dirty="0"/>
              <a:t>They also give a good idea of accuracy obtainable</a:t>
            </a:r>
          </a:p>
          <a:p>
            <a:r>
              <a:rPr lang="en-NZ" sz="2000" dirty="0"/>
              <a:t>Deviations from curved fitted in calibration exercises indicate accuracy</a:t>
            </a:r>
            <a:endParaRPr lang="en-NZ" dirty="0"/>
          </a:p>
          <a:p>
            <a:endParaRPr lang="en-NZ" sz="2000" dirty="0"/>
          </a:p>
        </p:txBody>
      </p:sp>
    </p:spTree>
    <p:extLst>
      <p:ext uri="{BB962C8B-B14F-4D97-AF65-F5344CB8AC3E}">
        <p14:creationId xmlns:p14="http://schemas.microsoft.com/office/powerpoint/2010/main" val="5843669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sz="3100" dirty="0"/>
              <a:t>Reporting results</a:t>
            </a:r>
            <a:br>
              <a:rPr lang="en-NZ" sz="3100" dirty="0"/>
            </a:br>
            <a:r>
              <a:rPr lang="en-NZ" sz="2200" i="1" dirty="0">
                <a:solidFill>
                  <a:srgbClr val="00B050"/>
                </a:solidFill>
              </a:rPr>
              <a:t>Half the least significant digit rule</a:t>
            </a:r>
            <a:endParaRPr lang="en-NZ" sz="2200" i="1" dirty="0"/>
          </a:p>
        </p:txBody>
      </p:sp>
      <p:sp>
        <p:nvSpPr>
          <p:cNvPr id="8" name="Content Placeholder 7"/>
          <p:cNvSpPr>
            <a:spLocks noGrp="1"/>
          </p:cNvSpPr>
          <p:nvPr>
            <p:ph idx="1"/>
          </p:nvPr>
        </p:nvSpPr>
        <p:spPr>
          <a:xfrm>
            <a:off x="395536" y="1268760"/>
            <a:ext cx="8229600" cy="5148572"/>
          </a:xfrm>
        </p:spPr>
        <p:txBody>
          <a:bodyPr/>
          <a:lstStyle/>
          <a:p>
            <a:r>
              <a:rPr lang="en-NZ" dirty="0">
                <a:solidFill>
                  <a:srgbClr val="FF0000"/>
                </a:solidFill>
              </a:rPr>
              <a:t>Do not add excess significant digits to your reports!</a:t>
            </a:r>
          </a:p>
          <a:p>
            <a:pPr lvl="1"/>
            <a:r>
              <a:rPr lang="en-NZ" dirty="0"/>
              <a:t>Even if you did not explicitly estimate the error, write values that imply reasonable errors!</a:t>
            </a:r>
          </a:p>
          <a:p>
            <a:r>
              <a:rPr lang="en-NZ" dirty="0"/>
              <a:t>Generally laboratory work is only accurate to ~1%</a:t>
            </a:r>
          </a:p>
          <a:p>
            <a:r>
              <a:rPr lang="en-NZ" dirty="0"/>
              <a:t>Only 2 (maximum 3) significant digits are justified! </a:t>
            </a:r>
          </a:p>
          <a:p>
            <a:pPr lvl="1"/>
            <a:r>
              <a:rPr lang="en-NZ" dirty="0">
                <a:sym typeface="Symbol"/>
              </a:rPr>
              <a:t>Writing </a:t>
            </a:r>
            <a:r>
              <a:rPr lang="en-NZ" dirty="0">
                <a:latin typeface="Times New Roman" pitchFamily="18" charset="0"/>
                <a:cs typeface="Times New Roman" pitchFamily="18" charset="0"/>
                <a:sym typeface="Symbol"/>
              </a:rPr>
              <a:t>3.4V</a:t>
            </a:r>
            <a:r>
              <a:rPr lang="en-NZ" dirty="0">
                <a:sym typeface="Symbol"/>
              </a:rPr>
              <a:t> </a:t>
            </a:r>
            <a:r>
              <a:rPr lang="en-NZ" dirty="0">
                <a:sym typeface="Wingdings"/>
              </a:rPr>
              <a:t></a:t>
            </a:r>
            <a:r>
              <a:rPr lang="en-NZ" dirty="0">
                <a:sym typeface="Symbol"/>
              </a:rPr>
              <a:t> </a:t>
            </a:r>
            <a:r>
              <a:rPr lang="en-NZ" dirty="0">
                <a:latin typeface="Times New Roman" pitchFamily="18" charset="0"/>
                <a:cs typeface="Times New Roman" pitchFamily="18" charset="0"/>
                <a:sym typeface="Symbol"/>
              </a:rPr>
              <a:t>3.4  0.05 V </a:t>
            </a:r>
            <a:r>
              <a:rPr lang="en-NZ" i="1" dirty="0">
                <a:latin typeface="Times New Roman" pitchFamily="18" charset="0"/>
                <a:cs typeface="Times New Roman" pitchFamily="18" charset="0"/>
                <a:sym typeface="Symbol"/>
              </a:rPr>
              <a:t>or</a:t>
            </a:r>
            <a:r>
              <a:rPr lang="en-NZ" dirty="0">
                <a:latin typeface="Times New Roman" pitchFamily="18" charset="0"/>
                <a:cs typeface="Times New Roman" pitchFamily="18" charset="0"/>
                <a:sym typeface="Symbol"/>
              </a:rPr>
              <a:t> ~1% </a:t>
            </a:r>
            <a:r>
              <a:rPr lang="en-NZ" dirty="0">
                <a:sym typeface="Symbol"/>
              </a:rPr>
              <a:t>error</a:t>
            </a:r>
          </a:p>
          <a:p>
            <a:pPr lvl="1"/>
            <a:r>
              <a:rPr lang="en-NZ" dirty="0">
                <a:sym typeface="Symbol"/>
              </a:rPr>
              <a:t>Writing </a:t>
            </a:r>
            <a:r>
              <a:rPr lang="en-NZ" dirty="0">
                <a:latin typeface="Times New Roman" pitchFamily="18" charset="0"/>
                <a:cs typeface="Times New Roman" pitchFamily="18" charset="0"/>
                <a:sym typeface="Symbol"/>
              </a:rPr>
              <a:t>3.42V</a:t>
            </a:r>
            <a:r>
              <a:rPr lang="en-NZ" dirty="0">
                <a:sym typeface="Symbol"/>
              </a:rPr>
              <a:t> </a:t>
            </a:r>
            <a:r>
              <a:rPr lang="en-NZ" dirty="0">
                <a:sym typeface="Wingdings"/>
              </a:rPr>
              <a:t></a:t>
            </a:r>
            <a:r>
              <a:rPr lang="en-NZ" dirty="0">
                <a:sym typeface="Symbol"/>
              </a:rPr>
              <a:t> </a:t>
            </a:r>
            <a:r>
              <a:rPr lang="en-NZ" dirty="0">
                <a:latin typeface="Times New Roman" pitchFamily="18" charset="0"/>
                <a:cs typeface="Times New Roman" pitchFamily="18" charset="0"/>
                <a:sym typeface="Symbol"/>
              </a:rPr>
              <a:t>3.42  0.005 V </a:t>
            </a:r>
            <a:r>
              <a:rPr lang="en-NZ" i="1" dirty="0">
                <a:latin typeface="Times New Roman" pitchFamily="18" charset="0"/>
                <a:cs typeface="Times New Roman" pitchFamily="18" charset="0"/>
                <a:sym typeface="Symbol"/>
              </a:rPr>
              <a:t>or</a:t>
            </a:r>
            <a:r>
              <a:rPr lang="en-NZ" dirty="0">
                <a:latin typeface="Times New Roman" pitchFamily="18" charset="0"/>
                <a:cs typeface="Times New Roman" pitchFamily="18" charset="0"/>
                <a:sym typeface="Symbol"/>
              </a:rPr>
              <a:t> ~0.1% </a:t>
            </a:r>
            <a:r>
              <a:rPr lang="en-NZ" dirty="0">
                <a:sym typeface="Symbol"/>
              </a:rPr>
              <a:t>error</a:t>
            </a:r>
          </a:p>
          <a:p>
            <a:pPr lvl="2"/>
            <a:r>
              <a:rPr lang="en-NZ" dirty="0">
                <a:sym typeface="Symbol"/>
              </a:rPr>
              <a:t>It’s unlikely that your measurement was accurate to 5mV!</a:t>
            </a:r>
          </a:p>
          <a:p>
            <a:pPr marL="628650" lvl="2" indent="0">
              <a:buNone/>
            </a:pPr>
            <a:r>
              <a:rPr lang="en-NZ" i="1" dirty="0">
                <a:latin typeface="Times New Roman" pitchFamily="18" charset="0"/>
                <a:cs typeface="Times New Roman" pitchFamily="18" charset="0"/>
                <a:sym typeface="Symbol"/>
              </a:rPr>
              <a:t>However</a:t>
            </a:r>
            <a:r>
              <a:rPr lang="en-NZ" dirty="0">
                <a:sym typeface="Symbol"/>
              </a:rPr>
              <a:t>, it </a:t>
            </a:r>
            <a:r>
              <a:rPr lang="en-NZ" i="1" dirty="0">
                <a:sym typeface="Symbol"/>
              </a:rPr>
              <a:t>may</a:t>
            </a:r>
            <a:r>
              <a:rPr lang="en-NZ" dirty="0">
                <a:sym typeface="Symbol"/>
              </a:rPr>
              <a:t> be accurate to </a:t>
            </a:r>
            <a:r>
              <a:rPr lang="en-NZ" dirty="0">
                <a:latin typeface="Times New Roman" pitchFamily="18" charset="0"/>
                <a:cs typeface="Times New Roman" pitchFamily="18" charset="0"/>
                <a:sym typeface="Symbol"/>
              </a:rPr>
              <a:t>20mV</a:t>
            </a:r>
            <a:r>
              <a:rPr lang="en-NZ" dirty="0">
                <a:sym typeface="Symbol"/>
              </a:rPr>
              <a:t> so </a:t>
            </a:r>
            <a:r>
              <a:rPr lang="en-NZ" dirty="0">
                <a:latin typeface="Times New Roman" pitchFamily="18" charset="0"/>
                <a:cs typeface="Times New Roman" pitchFamily="18" charset="0"/>
                <a:sym typeface="Symbol"/>
              </a:rPr>
              <a:t>3.42V</a:t>
            </a:r>
            <a:r>
              <a:rPr lang="en-NZ" dirty="0">
                <a:sym typeface="Symbol"/>
              </a:rPr>
              <a:t> is reasonable</a:t>
            </a:r>
          </a:p>
          <a:p>
            <a:pPr marL="628650" lvl="2" indent="0">
              <a:buNone/>
            </a:pPr>
            <a:r>
              <a:rPr lang="en-NZ" i="1" dirty="0">
                <a:latin typeface="Times New Roman" pitchFamily="18" charset="0"/>
                <a:cs typeface="Times New Roman" pitchFamily="18" charset="0"/>
                <a:sym typeface="Symbol"/>
              </a:rPr>
              <a:t>but</a:t>
            </a:r>
            <a:r>
              <a:rPr lang="en-NZ" dirty="0">
                <a:sym typeface="Symbol"/>
              </a:rPr>
              <a:t> </a:t>
            </a:r>
            <a:r>
              <a:rPr lang="en-NZ" dirty="0">
                <a:latin typeface="Times New Roman" pitchFamily="18" charset="0"/>
                <a:cs typeface="Times New Roman" pitchFamily="18" charset="0"/>
                <a:sym typeface="Symbol"/>
              </a:rPr>
              <a:t>3.427V</a:t>
            </a:r>
            <a:r>
              <a:rPr lang="en-NZ" dirty="0">
                <a:sym typeface="Symbol"/>
              </a:rPr>
              <a:t> </a:t>
            </a:r>
            <a:r>
              <a:rPr lang="en-NZ" dirty="0">
                <a:sym typeface="Wingdings"/>
              </a:rPr>
              <a:t></a:t>
            </a:r>
            <a:r>
              <a:rPr lang="en-NZ" dirty="0">
                <a:sym typeface="Symbol"/>
              </a:rPr>
              <a:t> </a:t>
            </a:r>
            <a:r>
              <a:rPr lang="en-NZ" dirty="0">
                <a:latin typeface="Times New Roman" pitchFamily="18" charset="0"/>
                <a:cs typeface="Times New Roman" pitchFamily="18" charset="0"/>
                <a:sym typeface="Symbol"/>
              </a:rPr>
              <a:t>3.427  0.0005 V</a:t>
            </a:r>
            <a:r>
              <a:rPr lang="en-NZ" dirty="0">
                <a:sym typeface="Symbol"/>
              </a:rPr>
              <a:t> is definitely not!!</a:t>
            </a:r>
          </a:p>
          <a:p>
            <a:r>
              <a:rPr lang="en-NZ" dirty="0">
                <a:solidFill>
                  <a:srgbClr val="FF0000"/>
                </a:solidFill>
                <a:sym typeface="Symbol"/>
              </a:rPr>
              <a:t>Only </a:t>
            </a:r>
            <a:r>
              <a:rPr lang="en-NZ" dirty="0">
                <a:sym typeface="Symbol"/>
              </a:rPr>
              <a:t>special laboratories with high precision equipment routinely achieve &lt; 1% accuracy</a:t>
            </a:r>
          </a:p>
          <a:p>
            <a:pPr lvl="1"/>
            <a:r>
              <a:rPr lang="en-NZ" dirty="0">
                <a:sym typeface="Symbol"/>
              </a:rPr>
              <a:t>Standards laboratories and some university laboratories</a:t>
            </a:r>
          </a:p>
          <a:p>
            <a:pPr marL="0" indent="0">
              <a:buNone/>
            </a:pPr>
            <a:endParaRPr lang="en-NZ" dirty="0"/>
          </a:p>
        </p:txBody>
      </p:sp>
    </p:spTree>
    <p:extLst>
      <p:ext uri="{BB962C8B-B14F-4D97-AF65-F5344CB8AC3E}">
        <p14:creationId xmlns:p14="http://schemas.microsoft.com/office/powerpoint/2010/main" val="32625396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sz="3100" dirty="0"/>
              <a:t>Reporting results</a:t>
            </a:r>
            <a:br>
              <a:rPr lang="en-NZ" sz="3100" dirty="0"/>
            </a:br>
            <a:r>
              <a:rPr lang="en-NZ" sz="2200" i="1" dirty="0">
                <a:solidFill>
                  <a:srgbClr val="00B050"/>
                </a:solidFill>
              </a:rPr>
              <a:t>A useful convention</a:t>
            </a:r>
            <a:endParaRPr lang="en-NZ" sz="2200" i="1" dirty="0"/>
          </a:p>
        </p:txBody>
      </p:sp>
      <p:sp>
        <p:nvSpPr>
          <p:cNvPr id="8" name="Content Placeholder 7"/>
          <p:cNvSpPr>
            <a:spLocks noGrp="1"/>
          </p:cNvSpPr>
          <p:nvPr>
            <p:ph idx="1"/>
          </p:nvPr>
        </p:nvSpPr>
        <p:spPr>
          <a:xfrm>
            <a:off x="395536" y="1268760"/>
            <a:ext cx="8229600" cy="5148572"/>
          </a:xfrm>
        </p:spPr>
        <p:txBody>
          <a:bodyPr/>
          <a:lstStyle/>
          <a:p>
            <a:r>
              <a:rPr lang="en-NZ" sz="2000" dirty="0"/>
              <a:t>Most workers are reluctant to throw away a 3</a:t>
            </a:r>
            <a:r>
              <a:rPr lang="en-NZ" sz="2000" baseline="30000" dirty="0"/>
              <a:t>rd</a:t>
            </a:r>
            <a:r>
              <a:rPr lang="en-NZ" sz="2000" dirty="0"/>
              <a:t> digit</a:t>
            </a:r>
          </a:p>
          <a:p>
            <a:pPr lvl="1"/>
            <a:r>
              <a:rPr lang="en-NZ" dirty="0"/>
              <a:t>They don’t want to write </a:t>
            </a:r>
            <a:r>
              <a:rPr lang="en-NZ" dirty="0">
                <a:latin typeface="Times New Roman" pitchFamily="18" charset="0"/>
                <a:cs typeface="Times New Roman" pitchFamily="18" charset="0"/>
                <a:sym typeface="Symbol"/>
              </a:rPr>
              <a:t>3.4V</a:t>
            </a:r>
          </a:p>
          <a:p>
            <a:pPr lvl="1"/>
            <a:r>
              <a:rPr lang="en-NZ" dirty="0">
                <a:sym typeface="Symbol"/>
              </a:rPr>
              <a:t>they think their work is a ‘bit’ more accurate and </a:t>
            </a:r>
            <a:r>
              <a:rPr lang="en-NZ" dirty="0">
                <a:latin typeface="Times New Roman" pitchFamily="18" charset="0"/>
                <a:cs typeface="Times New Roman" pitchFamily="18" charset="0"/>
                <a:sym typeface="Symbol"/>
              </a:rPr>
              <a:t>3.42V </a:t>
            </a:r>
            <a:r>
              <a:rPr lang="en-NZ" dirty="0">
                <a:sym typeface="Symbol"/>
              </a:rPr>
              <a:t>is OK</a:t>
            </a:r>
          </a:p>
          <a:p>
            <a:r>
              <a:rPr lang="en-NZ" sz="2000" dirty="0"/>
              <a:t>An old convention allowed them to write </a:t>
            </a:r>
            <a:r>
              <a:rPr lang="en-NZ" sz="2000" dirty="0">
                <a:latin typeface="Times New Roman" pitchFamily="18" charset="0"/>
                <a:cs typeface="Times New Roman" pitchFamily="18" charset="0"/>
              </a:rPr>
              <a:t>3.4</a:t>
            </a:r>
            <a:r>
              <a:rPr lang="en-NZ" sz="2000" baseline="-25000" dirty="0">
                <a:latin typeface="Times New Roman" pitchFamily="18" charset="0"/>
                <a:cs typeface="Times New Roman" pitchFamily="18" charset="0"/>
              </a:rPr>
              <a:t>2</a:t>
            </a:r>
            <a:r>
              <a:rPr lang="en-NZ" sz="2000" dirty="0">
                <a:latin typeface="Times New Roman" pitchFamily="18" charset="0"/>
                <a:cs typeface="Times New Roman" pitchFamily="18" charset="0"/>
              </a:rPr>
              <a:t>V</a:t>
            </a:r>
          </a:p>
          <a:p>
            <a:pPr lvl="1"/>
            <a:r>
              <a:rPr lang="en-NZ" dirty="0">
                <a:sym typeface="Symbol"/>
              </a:rPr>
              <a:t>Subscript ‘2’ indicates a value which is not certain</a:t>
            </a:r>
          </a:p>
          <a:p>
            <a:pPr lvl="1"/>
            <a:r>
              <a:rPr lang="en-NZ" dirty="0">
                <a:sym typeface="Symbol"/>
              </a:rPr>
              <a:t>So </a:t>
            </a:r>
            <a:r>
              <a:rPr lang="en-NZ" dirty="0">
                <a:latin typeface="Times New Roman" pitchFamily="18" charset="0"/>
                <a:cs typeface="Times New Roman" pitchFamily="18" charset="0"/>
              </a:rPr>
              <a:t>3.4</a:t>
            </a:r>
            <a:r>
              <a:rPr lang="en-NZ" baseline="-25000" dirty="0">
                <a:latin typeface="Times New Roman" pitchFamily="18" charset="0"/>
                <a:cs typeface="Times New Roman" pitchFamily="18" charset="0"/>
              </a:rPr>
              <a:t>2</a:t>
            </a:r>
            <a:r>
              <a:rPr lang="en-NZ" dirty="0">
                <a:latin typeface="Times New Roman" pitchFamily="18" charset="0"/>
                <a:cs typeface="Times New Roman" pitchFamily="18" charset="0"/>
                <a:sym typeface="Symbol"/>
              </a:rPr>
              <a:t>V</a:t>
            </a:r>
            <a:r>
              <a:rPr lang="en-NZ" dirty="0">
                <a:sym typeface="Symbol"/>
              </a:rPr>
              <a:t> </a:t>
            </a:r>
            <a:r>
              <a:rPr lang="en-NZ" dirty="0">
                <a:sym typeface="Wingdings"/>
              </a:rPr>
              <a:t></a:t>
            </a:r>
            <a:r>
              <a:rPr lang="en-NZ" dirty="0">
                <a:sym typeface="Symbol"/>
              </a:rPr>
              <a:t> </a:t>
            </a:r>
            <a:r>
              <a:rPr lang="en-NZ" dirty="0">
                <a:latin typeface="Times New Roman" pitchFamily="18" charset="0"/>
                <a:cs typeface="Times New Roman" pitchFamily="18" charset="0"/>
                <a:sym typeface="Symbol"/>
              </a:rPr>
              <a:t>3.42  ~0.02 V </a:t>
            </a:r>
            <a:r>
              <a:rPr lang="en-NZ" i="1" dirty="0">
                <a:latin typeface="Times New Roman" pitchFamily="18" charset="0"/>
                <a:cs typeface="Times New Roman" pitchFamily="18" charset="0"/>
                <a:sym typeface="Symbol"/>
              </a:rPr>
              <a:t>or</a:t>
            </a:r>
            <a:r>
              <a:rPr lang="en-NZ" dirty="0">
                <a:latin typeface="Times New Roman" pitchFamily="18" charset="0"/>
                <a:cs typeface="Times New Roman" pitchFamily="18" charset="0"/>
                <a:sym typeface="Symbol"/>
              </a:rPr>
              <a:t> ~1% </a:t>
            </a:r>
            <a:r>
              <a:rPr lang="en-NZ" dirty="0">
                <a:sym typeface="Symbol"/>
              </a:rPr>
              <a:t>error</a:t>
            </a:r>
          </a:p>
          <a:p>
            <a:pPr lvl="1">
              <a:buFont typeface="Wingdings" pitchFamily="2" charset="2"/>
              <a:buChar char="ð"/>
            </a:pPr>
            <a:r>
              <a:rPr lang="en-NZ" dirty="0">
                <a:sym typeface="Symbol"/>
              </a:rPr>
              <a:t>Your voltmeter is accurate to </a:t>
            </a:r>
            <a:r>
              <a:rPr lang="en-NZ" dirty="0">
                <a:latin typeface="Times New Roman" pitchFamily="18" charset="0"/>
                <a:cs typeface="Times New Roman" pitchFamily="18" charset="0"/>
                <a:sym typeface="Symbol"/>
              </a:rPr>
              <a:t>20mV</a:t>
            </a:r>
            <a:r>
              <a:rPr lang="en-NZ" dirty="0">
                <a:sym typeface="Symbol"/>
              </a:rPr>
              <a:t> (a modern digital one might well be!) </a:t>
            </a:r>
            <a:r>
              <a:rPr lang="en-NZ" i="1" dirty="0">
                <a:latin typeface="Times New Roman" pitchFamily="18" charset="0"/>
                <a:cs typeface="Times New Roman" pitchFamily="18" charset="0"/>
                <a:sym typeface="Symbol"/>
              </a:rPr>
              <a:t>but </a:t>
            </a:r>
          </a:p>
          <a:p>
            <a:pPr marL="628650" lvl="2" indent="0">
              <a:buNone/>
            </a:pPr>
            <a:r>
              <a:rPr lang="en-NZ" dirty="0">
                <a:sym typeface="Symbol"/>
              </a:rPr>
              <a:t>not </a:t>
            </a:r>
            <a:r>
              <a:rPr lang="en-NZ" dirty="0">
                <a:latin typeface="Times New Roman" pitchFamily="18" charset="0"/>
                <a:cs typeface="Times New Roman" pitchFamily="18" charset="0"/>
                <a:sym typeface="Symbol"/>
              </a:rPr>
              <a:t>5mV</a:t>
            </a:r>
            <a:r>
              <a:rPr lang="en-NZ" dirty="0">
                <a:sym typeface="Symbol"/>
              </a:rPr>
              <a:t> (unless you take extraordinary precautions!)</a:t>
            </a:r>
          </a:p>
          <a:p>
            <a:r>
              <a:rPr lang="en-NZ" sz="2000" dirty="0">
                <a:sym typeface="Symbol"/>
              </a:rPr>
              <a:t>This convention is found in literature about very precise measurements</a:t>
            </a:r>
          </a:p>
          <a:p>
            <a:r>
              <a:rPr lang="en-NZ" sz="2000" dirty="0">
                <a:sym typeface="Symbol"/>
              </a:rPr>
              <a:t>You should use it!</a:t>
            </a:r>
          </a:p>
          <a:p>
            <a:pPr lvl="1"/>
            <a:r>
              <a:rPr lang="en-NZ" dirty="0">
                <a:sym typeface="Symbol"/>
              </a:rPr>
              <a:t>It shows your reviewer, examiner and reader that you do understand experimental accuracy even if you did not </a:t>
            </a:r>
            <a:r>
              <a:rPr lang="en-NZ" dirty="0" err="1">
                <a:sym typeface="Symbol"/>
              </a:rPr>
              <a:t>analyze</a:t>
            </a:r>
            <a:r>
              <a:rPr lang="en-NZ" dirty="0">
                <a:sym typeface="Symbol"/>
              </a:rPr>
              <a:t> errors in detail</a:t>
            </a:r>
          </a:p>
          <a:p>
            <a:pPr marL="0" indent="0">
              <a:buNone/>
            </a:pPr>
            <a:endParaRPr lang="en-NZ" dirty="0"/>
          </a:p>
        </p:txBody>
      </p:sp>
    </p:spTree>
    <p:extLst>
      <p:ext uri="{BB962C8B-B14F-4D97-AF65-F5344CB8AC3E}">
        <p14:creationId xmlns:p14="http://schemas.microsoft.com/office/powerpoint/2010/main" val="25197564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Other ‘measurements’</a:t>
            </a:r>
          </a:p>
        </p:txBody>
      </p:sp>
      <p:sp>
        <p:nvSpPr>
          <p:cNvPr id="3" name="Content Placeholder 2"/>
          <p:cNvSpPr>
            <a:spLocks noGrp="1"/>
          </p:cNvSpPr>
          <p:nvPr>
            <p:ph idx="1"/>
          </p:nvPr>
        </p:nvSpPr>
        <p:spPr/>
        <p:txBody>
          <a:bodyPr/>
          <a:lstStyle/>
          <a:p>
            <a:r>
              <a:rPr lang="en-NZ" dirty="0"/>
              <a:t>Almost every number has an error associated with it!</a:t>
            </a:r>
          </a:p>
          <a:p>
            <a:pPr marL="0" indent="0">
              <a:buNone/>
            </a:pPr>
            <a:r>
              <a:rPr lang="en-NZ" i="1" dirty="0">
                <a:latin typeface="Times New Roman" pitchFamily="18" charset="0"/>
                <a:cs typeface="Times New Roman" pitchFamily="18" charset="0"/>
              </a:rPr>
              <a:t>but </a:t>
            </a:r>
          </a:p>
          <a:p>
            <a:r>
              <a:rPr lang="en-NZ" dirty="0">
                <a:solidFill>
                  <a:srgbClr val="00B0F0"/>
                </a:solidFill>
              </a:rPr>
              <a:t>“I’m studying farm economics, </a:t>
            </a:r>
            <a:br>
              <a:rPr lang="en-NZ" dirty="0">
                <a:solidFill>
                  <a:srgbClr val="00B0F0"/>
                </a:solidFill>
              </a:rPr>
            </a:br>
            <a:r>
              <a:rPr lang="en-NZ" dirty="0">
                <a:solidFill>
                  <a:srgbClr val="00B0F0"/>
                </a:solidFill>
              </a:rPr>
              <a:t>fertilizer is B1000/50kg sack! </a:t>
            </a:r>
            <a:br>
              <a:rPr lang="en-NZ" dirty="0">
                <a:solidFill>
                  <a:srgbClr val="00B0F0"/>
                </a:solidFill>
              </a:rPr>
            </a:br>
            <a:r>
              <a:rPr lang="en-NZ" dirty="0">
                <a:solidFill>
                  <a:srgbClr val="00B0F0"/>
                </a:solidFill>
              </a:rPr>
              <a:t>Where’s the error there?”</a:t>
            </a:r>
          </a:p>
          <a:p>
            <a:pPr lvl="1"/>
            <a:r>
              <a:rPr lang="en-NZ" dirty="0"/>
              <a:t>The supplier’s price is fixed</a:t>
            </a:r>
          </a:p>
          <a:p>
            <a:r>
              <a:rPr lang="en-NZ" dirty="0"/>
              <a:t>Many actually …</a:t>
            </a:r>
          </a:p>
          <a:p>
            <a:r>
              <a:rPr lang="en-NZ" dirty="0"/>
              <a:t>Can you think of some?</a:t>
            </a:r>
          </a:p>
        </p:txBody>
      </p:sp>
    </p:spTree>
    <p:extLst>
      <p:ext uri="{BB962C8B-B14F-4D97-AF65-F5344CB8AC3E}">
        <p14:creationId xmlns:p14="http://schemas.microsoft.com/office/powerpoint/2010/main" val="16515953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Other ‘measurements’</a:t>
            </a:r>
          </a:p>
        </p:txBody>
      </p:sp>
      <p:sp>
        <p:nvSpPr>
          <p:cNvPr id="3" name="Content Placeholder 2"/>
          <p:cNvSpPr>
            <a:spLocks noGrp="1"/>
          </p:cNvSpPr>
          <p:nvPr>
            <p:ph idx="1"/>
          </p:nvPr>
        </p:nvSpPr>
        <p:spPr>
          <a:xfrm>
            <a:off x="467544" y="1124744"/>
            <a:ext cx="8229600" cy="5105400"/>
          </a:xfrm>
        </p:spPr>
        <p:txBody>
          <a:bodyPr/>
          <a:lstStyle/>
          <a:p>
            <a:r>
              <a:rPr lang="en-NZ" sz="2000" dirty="0">
                <a:solidFill>
                  <a:srgbClr val="00B0F0"/>
                </a:solidFill>
                <a:latin typeface="Times New Roman" pitchFamily="18" charset="0"/>
                <a:cs typeface="Times New Roman" pitchFamily="18" charset="0"/>
              </a:rPr>
              <a:t>“I’m studying farm economics, </a:t>
            </a:r>
            <a:br>
              <a:rPr lang="en-NZ" sz="2000" dirty="0">
                <a:solidFill>
                  <a:srgbClr val="00B0F0"/>
                </a:solidFill>
                <a:latin typeface="Times New Roman" pitchFamily="18" charset="0"/>
                <a:cs typeface="Times New Roman" pitchFamily="18" charset="0"/>
              </a:rPr>
            </a:br>
            <a:r>
              <a:rPr lang="en-NZ" sz="2000" dirty="0">
                <a:solidFill>
                  <a:srgbClr val="00B0F0"/>
                </a:solidFill>
                <a:latin typeface="Times New Roman" pitchFamily="18" charset="0"/>
                <a:cs typeface="Times New Roman" pitchFamily="18" charset="0"/>
              </a:rPr>
              <a:t>fertilizer is B1000 / 50kg sack! Where’s the error?”</a:t>
            </a:r>
            <a:endParaRPr lang="en-NZ" sz="2000" dirty="0">
              <a:latin typeface="Times New Roman" pitchFamily="18" charset="0"/>
              <a:cs typeface="Times New Roman" pitchFamily="18" charset="0"/>
            </a:endParaRPr>
          </a:p>
          <a:p>
            <a:r>
              <a:rPr lang="en-NZ" dirty="0"/>
              <a:t>Many actually …</a:t>
            </a:r>
          </a:p>
          <a:p>
            <a:pPr lvl="1"/>
            <a:r>
              <a:rPr lang="en-NZ" dirty="0"/>
              <a:t>Variation in price over several years</a:t>
            </a:r>
          </a:p>
          <a:p>
            <a:pPr lvl="1"/>
            <a:r>
              <a:rPr lang="en-NZ" dirty="0"/>
              <a:t>Do you get exactly </a:t>
            </a:r>
            <a:r>
              <a:rPr lang="en-NZ" dirty="0">
                <a:latin typeface="Times New Roman" pitchFamily="18" charset="0"/>
                <a:cs typeface="Times New Roman" pitchFamily="18" charset="0"/>
              </a:rPr>
              <a:t>50kg</a:t>
            </a:r>
            <a:r>
              <a:rPr lang="en-NZ" dirty="0"/>
              <a:t> per sack? </a:t>
            </a:r>
            <a:r>
              <a:rPr lang="en-NZ" dirty="0">
                <a:sym typeface="Symbol"/>
              </a:rPr>
              <a:t>how much?</a:t>
            </a:r>
          </a:p>
          <a:p>
            <a:pPr lvl="1"/>
            <a:r>
              <a:rPr lang="en-NZ" dirty="0">
                <a:sym typeface="Symbol"/>
              </a:rPr>
              <a:t>Farmer wants to apply </a:t>
            </a:r>
            <a:r>
              <a:rPr lang="en-NZ" dirty="0">
                <a:latin typeface="Times New Roman" pitchFamily="18" charset="0"/>
                <a:cs typeface="Times New Roman" pitchFamily="18" charset="0"/>
                <a:sym typeface="Symbol"/>
              </a:rPr>
              <a:t>80kg/</a:t>
            </a:r>
            <a:r>
              <a:rPr lang="en-NZ" dirty="0" err="1">
                <a:latin typeface="Times New Roman" pitchFamily="18" charset="0"/>
                <a:cs typeface="Times New Roman" pitchFamily="18" charset="0"/>
                <a:sym typeface="Symbol"/>
              </a:rPr>
              <a:t>rai</a:t>
            </a:r>
            <a:r>
              <a:rPr lang="en-NZ" baseline="30000" dirty="0">
                <a:solidFill>
                  <a:srgbClr val="FF0000"/>
                </a:solidFill>
                <a:latin typeface="Arial"/>
                <a:cs typeface="Arial"/>
                <a:sym typeface="Wingdings"/>
              </a:rPr>
              <a:t></a:t>
            </a:r>
            <a:r>
              <a:rPr lang="en-NZ" dirty="0">
                <a:sym typeface="Symbol"/>
              </a:rPr>
              <a:t> .. </a:t>
            </a:r>
          </a:p>
          <a:p>
            <a:pPr lvl="2"/>
            <a:r>
              <a:rPr lang="en-NZ" dirty="0">
                <a:sym typeface="Symbol"/>
              </a:rPr>
              <a:t>How accurately can he do that?</a:t>
            </a:r>
          </a:p>
          <a:p>
            <a:pPr lvl="2"/>
            <a:r>
              <a:rPr lang="en-NZ" dirty="0">
                <a:sym typeface="Symbol"/>
              </a:rPr>
              <a:t>He uses a spring scale in the field </a:t>
            </a:r>
            <a:r>
              <a:rPr lang="en-NZ" dirty="0">
                <a:latin typeface="Times New Roman" pitchFamily="18" charset="0"/>
                <a:cs typeface="Times New Roman" pitchFamily="18" charset="0"/>
                <a:sym typeface="Symbol"/>
              </a:rPr>
              <a:t> 10% </a:t>
            </a:r>
            <a:r>
              <a:rPr lang="en-NZ" dirty="0">
                <a:sym typeface="Symbol"/>
              </a:rPr>
              <a:t>if he’s very careful!</a:t>
            </a:r>
          </a:p>
          <a:p>
            <a:pPr lvl="1"/>
            <a:r>
              <a:rPr lang="en-NZ" dirty="0">
                <a:sym typeface="Symbol"/>
              </a:rPr>
              <a:t>How much </a:t>
            </a:r>
          </a:p>
          <a:p>
            <a:pPr lvl="2"/>
            <a:r>
              <a:rPr lang="en-NZ" dirty="0">
                <a:sym typeface="Symbol"/>
              </a:rPr>
              <a:t>Gets lost in transport, </a:t>
            </a:r>
          </a:p>
          <a:p>
            <a:pPr lvl="2"/>
            <a:r>
              <a:rPr lang="en-NZ" dirty="0">
                <a:sym typeface="Symbol"/>
              </a:rPr>
              <a:t>Spilt on ground when filling spreading devices</a:t>
            </a:r>
          </a:p>
          <a:p>
            <a:pPr lvl="2"/>
            <a:r>
              <a:rPr lang="en-NZ" dirty="0"/>
              <a:t>Spread onto paths, roads instead of crops </a:t>
            </a:r>
          </a:p>
          <a:p>
            <a:pPr lvl="2"/>
            <a:r>
              <a:rPr lang="en-NZ" dirty="0"/>
              <a:t>… ?</a:t>
            </a:r>
          </a:p>
          <a:p>
            <a:pPr>
              <a:buFont typeface="Arial" pitchFamily="34" charset="0"/>
              <a:buChar char="•"/>
            </a:pPr>
            <a:r>
              <a:rPr lang="en-NZ" dirty="0"/>
              <a:t>Overall, this probably means that the effective cost/</a:t>
            </a:r>
            <a:r>
              <a:rPr lang="en-NZ" dirty="0" err="1"/>
              <a:t>rai</a:t>
            </a:r>
            <a:r>
              <a:rPr lang="en-NZ" dirty="0"/>
              <a:t> is </a:t>
            </a:r>
            <a:r>
              <a:rPr lang="en-NZ" dirty="0">
                <a:latin typeface="Times New Roman" pitchFamily="18" charset="0"/>
                <a:cs typeface="Times New Roman" pitchFamily="18" charset="0"/>
              </a:rPr>
              <a:t>B1000*80/50 = B1600 </a:t>
            </a:r>
            <a:r>
              <a:rPr lang="en-NZ" dirty="0">
                <a:latin typeface="Times New Roman" pitchFamily="18" charset="0"/>
                <a:cs typeface="Times New Roman" pitchFamily="18" charset="0"/>
                <a:sym typeface="Symbol"/>
              </a:rPr>
              <a:t> 20%</a:t>
            </a:r>
            <a:endParaRPr lang="en-NZ" dirty="0">
              <a:latin typeface="Times New Roman" pitchFamily="18" charset="0"/>
              <a:cs typeface="Times New Roman" pitchFamily="18" charset="0"/>
            </a:endParaRPr>
          </a:p>
          <a:p>
            <a:endParaRPr lang="en-NZ" dirty="0"/>
          </a:p>
        </p:txBody>
      </p:sp>
      <p:sp>
        <p:nvSpPr>
          <p:cNvPr id="4" name="Rectangle 3"/>
          <p:cNvSpPr/>
          <p:nvPr/>
        </p:nvSpPr>
        <p:spPr>
          <a:xfrm>
            <a:off x="2686857" y="4450149"/>
            <a:ext cx="5974713" cy="646331"/>
          </a:xfrm>
          <a:prstGeom prst="rect">
            <a:avLst/>
          </a:prstGeom>
          <a:solidFill>
            <a:srgbClr val="FFFF00"/>
          </a:solidFill>
          <a:ln w="38100">
            <a:solidFill>
              <a:srgbClr val="FF0000"/>
            </a:solidFill>
          </a:ln>
        </p:spPr>
        <p:txBody>
          <a:bodyPr wrap="none">
            <a:spAutoFit/>
          </a:bodyPr>
          <a:lstStyle/>
          <a:p>
            <a:pPr marL="285750" indent="-285750">
              <a:buClr>
                <a:srgbClr val="FF0000"/>
              </a:buClr>
              <a:buFont typeface="Wingdings" pitchFamily="2" charset="2"/>
              <a:buChar char=""/>
            </a:pPr>
            <a:r>
              <a:rPr lang="en-NZ" b="1" dirty="0" err="1">
                <a:latin typeface="Arial" pitchFamily="34" charset="0"/>
                <a:cs typeface="Arial" pitchFamily="34" charset="0"/>
                <a:sym typeface="Symbol"/>
              </a:rPr>
              <a:t>rai</a:t>
            </a:r>
            <a:r>
              <a:rPr lang="en-NZ" b="1" dirty="0">
                <a:latin typeface="Arial" pitchFamily="34" charset="0"/>
                <a:cs typeface="Arial" pitchFamily="34" charset="0"/>
                <a:sym typeface="Symbol"/>
              </a:rPr>
              <a:t> used here for Thai audience only!</a:t>
            </a:r>
          </a:p>
          <a:p>
            <a:pPr marL="285750" indent="-285750">
              <a:buFont typeface="Arial" pitchFamily="34" charset="0"/>
              <a:buChar char="•"/>
            </a:pPr>
            <a:r>
              <a:rPr lang="en-NZ" b="1" dirty="0">
                <a:latin typeface="Arial" pitchFamily="34" charset="0"/>
                <a:cs typeface="Arial" pitchFamily="34" charset="0"/>
                <a:sym typeface="Symbol"/>
              </a:rPr>
              <a:t>In a paper sent anywhere else, you should use </a:t>
            </a:r>
            <a:r>
              <a:rPr lang="en-NZ" b="1" dirty="0">
                <a:latin typeface="Times New Roman" pitchFamily="18" charset="0"/>
                <a:cs typeface="Times New Roman" pitchFamily="18" charset="0"/>
                <a:sym typeface="Symbol"/>
              </a:rPr>
              <a:t>m</a:t>
            </a:r>
            <a:r>
              <a:rPr lang="en-NZ" b="1" baseline="30000" dirty="0">
                <a:latin typeface="Times New Roman" pitchFamily="18" charset="0"/>
                <a:cs typeface="Times New Roman" pitchFamily="18" charset="0"/>
                <a:sym typeface="Symbol"/>
              </a:rPr>
              <a:t>2</a:t>
            </a:r>
            <a:r>
              <a:rPr lang="en-NZ" b="1" dirty="0">
                <a:latin typeface="Times New Roman" pitchFamily="18" charset="0"/>
                <a:cs typeface="Times New Roman" pitchFamily="18" charset="0"/>
                <a:sym typeface="Symbol"/>
              </a:rPr>
              <a:t>!</a:t>
            </a:r>
            <a:endParaRPr lang="en-NZ" dirty="0">
              <a:latin typeface="Times New Roman" pitchFamily="18" charset="0"/>
              <a:cs typeface="Times New Roman" pitchFamily="18" charset="0"/>
            </a:endParaRPr>
          </a:p>
        </p:txBody>
      </p:sp>
    </p:spTree>
    <p:extLst>
      <p:ext uri="{BB962C8B-B14F-4D97-AF65-F5344CB8AC3E}">
        <p14:creationId xmlns:p14="http://schemas.microsoft.com/office/powerpoint/2010/main" val="3481516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Other ‘measurements’</a:t>
            </a:r>
          </a:p>
        </p:txBody>
      </p:sp>
      <p:sp>
        <p:nvSpPr>
          <p:cNvPr id="3" name="Content Placeholder 2"/>
          <p:cNvSpPr>
            <a:spLocks noGrp="1"/>
          </p:cNvSpPr>
          <p:nvPr>
            <p:ph idx="1"/>
          </p:nvPr>
        </p:nvSpPr>
        <p:spPr/>
        <p:txBody>
          <a:bodyPr/>
          <a:lstStyle/>
          <a:p>
            <a:r>
              <a:rPr lang="en-NZ" dirty="0"/>
              <a:t>Almost every number has an error associated with it!</a:t>
            </a:r>
          </a:p>
          <a:p>
            <a:pPr marL="0" indent="0">
              <a:buNone/>
            </a:pPr>
            <a:r>
              <a:rPr lang="en-NZ" i="1" dirty="0">
                <a:latin typeface="Times New Roman" pitchFamily="18" charset="0"/>
                <a:cs typeface="Times New Roman" pitchFamily="18" charset="0"/>
              </a:rPr>
              <a:t>but </a:t>
            </a:r>
          </a:p>
          <a:p>
            <a:r>
              <a:rPr lang="en-NZ" dirty="0">
                <a:solidFill>
                  <a:srgbClr val="00B0F0"/>
                </a:solidFill>
                <a:latin typeface="Times New Roman" pitchFamily="18" charset="0"/>
                <a:cs typeface="Times New Roman" pitchFamily="18" charset="0"/>
              </a:rPr>
              <a:t>“I’m carrying out a survey! Where’s the error there?”</a:t>
            </a:r>
          </a:p>
          <a:p>
            <a:pPr lvl="1"/>
            <a:r>
              <a:rPr lang="en-NZ" dirty="0"/>
              <a:t>I am just going to ask questions and collect data</a:t>
            </a:r>
          </a:p>
          <a:p>
            <a:r>
              <a:rPr lang="en-NZ" dirty="0"/>
              <a:t>Many actually …</a:t>
            </a:r>
          </a:p>
          <a:p>
            <a:r>
              <a:rPr lang="en-NZ" dirty="0"/>
              <a:t>Can you think of some?</a:t>
            </a:r>
          </a:p>
        </p:txBody>
      </p:sp>
    </p:spTree>
    <p:extLst>
      <p:ext uri="{BB962C8B-B14F-4D97-AF65-F5344CB8AC3E}">
        <p14:creationId xmlns:p14="http://schemas.microsoft.com/office/powerpoint/2010/main" val="37192866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Other ‘measurements’</a:t>
            </a:r>
          </a:p>
        </p:txBody>
      </p:sp>
      <p:sp>
        <p:nvSpPr>
          <p:cNvPr id="3" name="Content Placeholder 2"/>
          <p:cNvSpPr>
            <a:spLocks noGrp="1"/>
          </p:cNvSpPr>
          <p:nvPr>
            <p:ph idx="1"/>
          </p:nvPr>
        </p:nvSpPr>
        <p:spPr>
          <a:xfrm>
            <a:off x="467544" y="1124744"/>
            <a:ext cx="8229600" cy="5508612"/>
          </a:xfrm>
        </p:spPr>
        <p:txBody>
          <a:bodyPr/>
          <a:lstStyle/>
          <a:p>
            <a:r>
              <a:rPr lang="en-NZ" sz="2000" dirty="0">
                <a:solidFill>
                  <a:srgbClr val="00B0F0"/>
                </a:solidFill>
                <a:latin typeface="Times New Roman" pitchFamily="18" charset="0"/>
                <a:cs typeface="Times New Roman" pitchFamily="18" charset="0"/>
              </a:rPr>
              <a:t>“I’m carrying out a survey! Where’s the error there?”</a:t>
            </a:r>
          </a:p>
          <a:p>
            <a:r>
              <a:rPr lang="en-NZ" dirty="0"/>
              <a:t>Many actually …</a:t>
            </a:r>
          </a:p>
          <a:p>
            <a:pPr lvl="1"/>
            <a:r>
              <a:rPr lang="en-NZ" dirty="0"/>
              <a:t>Number of </a:t>
            </a:r>
            <a:r>
              <a:rPr lang="en-NZ" dirty="0" err="1"/>
              <a:t>people|companies|schools</a:t>
            </a:r>
            <a:r>
              <a:rPr lang="en-NZ" dirty="0"/>
              <a:t>| …. surveyed</a:t>
            </a:r>
          </a:p>
          <a:p>
            <a:pPr lvl="1"/>
            <a:r>
              <a:rPr lang="en-NZ" dirty="0"/>
              <a:t>If you survey 80 people and discover</a:t>
            </a:r>
          </a:p>
          <a:p>
            <a:pPr lvl="2"/>
            <a:r>
              <a:rPr lang="en-NZ" dirty="0">
                <a:sym typeface="Symbol"/>
              </a:rPr>
              <a:t>79 eat very spicy food</a:t>
            </a:r>
          </a:p>
          <a:p>
            <a:pPr lvl="2"/>
            <a:r>
              <a:rPr lang="en-NZ" dirty="0">
                <a:sym typeface="Symbol"/>
              </a:rPr>
              <a:t>47 own motorcycles</a:t>
            </a:r>
          </a:p>
          <a:p>
            <a:pPr lvl="1"/>
            <a:r>
              <a:rPr lang="en-NZ" dirty="0">
                <a:sym typeface="Symbol"/>
              </a:rPr>
              <a:t>Your results</a:t>
            </a:r>
          </a:p>
          <a:p>
            <a:pPr lvl="2"/>
            <a:r>
              <a:rPr lang="en-NZ" dirty="0">
                <a:latin typeface="Times New Roman" pitchFamily="18" charset="0"/>
                <a:cs typeface="Times New Roman" pitchFamily="18" charset="0"/>
                <a:sym typeface="Symbol"/>
              </a:rPr>
              <a:t>79/80 = 98.75% </a:t>
            </a:r>
            <a:r>
              <a:rPr lang="en-NZ" dirty="0">
                <a:sym typeface="Symbol"/>
              </a:rPr>
              <a:t>eat spicy food (</a:t>
            </a:r>
            <a:r>
              <a:rPr lang="en-NZ" dirty="0">
                <a:solidFill>
                  <a:srgbClr val="00B050"/>
                </a:solidFill>
                <a:latin typeface="Times New Roman" pitchFamily="18" charset="0"/>
                <a:cs typeface="Times New Roman" pitchFamily="18" charset="0"/>
                <a:sym typeface="Symbol"/>
              </a:rPr>
              <a:t>you asked 1 </a:t>
            </a:r>
            <a:r>
              <a:rPr lang="en-NZ" dirty="0" err="1">
                <a:solidFill>
                  <a:srgbClr val="00B050"/>
                </a:solidFill>
                <a:latin typeface="Times New Roman" pitchFamily="18" charset="0"/>
                <a:cs typeface="Times New Roman" pitchFamily="18" charset="0"/>
                <a:sym typeface="Symbol"/>
              </a:rPr>
              <a:t>farang</a:t>
            </a:r>
            <a:r>
              <a:rPr lang="en-NZ" dirty="0">
                <a:sym typeface="Symbol"/>
              </a:rPr>
              <a:t>)</a:t>
            </a:r>
          </a:p>
          <a:p>
            <a:pPr lvl="2"/>
            <a:r>
              <a:rPr lang="en-NZ" dirty="0">
                <a:latin typeface="Times New Roman" pitchFamily="18" charset="0"/>
                <a:cs typeface="Times New Roman" pitchFamily="18" charset="0"/>
                <a:sym typeface="Symbol"/>
              </a:rPr>
              <a:t>47/80 = 58.75% </a:t>
            </a:r>
            <a:r>
              <a:rPr lang="en-NZ" dirty="0">
                <a:sym typeface="Symbol"/>
              </a:rPr>
              <a:t>own motorcycles (MSU students)</a:t>
            </a:r>
          </a:p>
          <a:p>
            <a:r>
              <a:rPr lang="en-NZ" dirty="0"/>
              <a:t>Anything wrong?</a:t>
            </a:r>
          </a:p>
          <a:p>
            <a:pPr lvl="1"/>
            <a:r>
              <a:rPr lang="en-NZ" dirty="0"/>
              <a:t>If you only survey </a:t>
            </a:r>
            <a:r>
              <a:rPr lang="en-NZ" dirty="0">
                <a:latin typeface="Times New Roman" pitchFamily="18" charset="0"/>
                <a:cs typeface="Times New Roman" pitchFamily="18" charset="0"/>
              </a:rPr>
              <a:t>80</a:t>
            </a:r>
            <a:r>
              <a:rPr lang="en-NZ" dirty="0"/>
              <a:t> people, then your error is at least </a:t>
            </a:r>
            <a:r>
              <a:rPr lang="en-NZ" dirty="0">
                <a:latin typeface="Times New Roman" pitchFamily="18" charset="0"/>
                <a:cs typeface="Times New Roman" pitchFamily="18" charset="0"/>
              </a:rPr>
              <a:t>1%</a:t>
            </a:r>
            <a:r>
              <a:rPr lang="en-NZ" dirty="0"/>
              <a:t>!!</a:t>
            </a:r>
          </a:p>
          <a:p>
            <a:pPr lvl="1">
              <a:buFont typeface="Wingdings" pitchFamily="2" charset="2"/>
              <a:buChar char="ð"/>
            </a:pPr>
            <a:r>
              <a:rPr lang="en-NZ" dirty="0"/>
              <a:t>Reasonable results</a:t>
            </a:r>
          </a:p>
          <a:p>
            <a:pPr lvl="2"/>
            <a:r>
              <a:rPr lang="en-NZ" dirty="0">
                <a:latin typeface="Times New Roman" pitchFamily="18" charset="0"/>
                <a:cs typeface="Times New Roman" pitchFamily="18" charset="0"/>
                <a:sym typeface="Symbol"/>
              </a:rPr>
              <a:t>99% </a:t>
            </a:r>
            <a:r>
              <a:rPr lang="en-NZ" dirty="0">
                <a:sym typeface="Symbol"/>
              </a:rPr>
              <a:t>eat spicy food (</a:t>
            </a:r>
            <a:r>
              <a:rPr lang="en-NZ" dirty="0">
                <a:solidFill>
                  <a:srgbClr val="00B050"/>
                </a:solidFill>
                <a:latin typeface="Times New Roman" pitchFamily="18" charset="0"/>
                <a:cs typeface="Times New Roman" pitchFamily="18" charset="0"/>
                <a:sym typeface="Symbol"/>
              </a:rPr>
              <a:t>you asked 1 </a:t>
            </a:r>
            <a:r>
              <a:rPr lang="en-NZ" dirty="0" err="1">
                <a:solidFill>
                  <a:srgbClr val="00B050"/>
                </a:solidFill>
                <a:latin typeface="Times New Roman" pitchFamily="18" charset="0"/>
                <a:cs typeface="Times New Roman" pitchFamily="18" charset="0"/>
                <a:sym typeface="Symbol"/>
              </a:rPr>
              <a:t>farang</a:t>
            </a:r>
            <a:r>
              <a:rPr lang="en-NZ" dirty="0">
                <a:sym typeface="Symbol"/>
              </a:rPr>
              <a:t>)</a:t>
            </a:r>
          </a:p>
          <a:p>
            <a:pPr lvl="2"/>
            <a:r>
              <a:rPr lang="en-NZ" dirty="0">
                <a:latin typeface="Times New Roman" pitchFamily="18" charset="0"/>
                <a:cs typeface="Times New Roman" pitchFamily="18" charset="0"/>
                <a:sym typeface="Symbol"/>
              </a:rPr>
              <a:t>59% </a:t>
            </a:r>
            <a:r>
              <a:rPr lang="en-NZ" dirty="0">
                <a:sym typeface="Symbol"/>
              </a:rPr>
              <a:t>own motorcycles (MSU students)</a:t>
            </a:r>
          </a:p>
        </p:txBody>
      </p:sp>
    </p:spTree>
    <p:extLst>
      <p:ext uri="{BB962C8B-B14F-4D97-AF65-F5344CB8AC3E}">
        <p14:creationId xmlns:p14="http://schemas.microsoft.com/office/powerpoint/2010/main" val="3077185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Errors accumulate!!</a:t>
            </a:r>
          </a:p>
        </p:txBody>
      </p:sp>
      <p:sp>
        <p:nvSpPr>
          <p:cNvPr id="3" name="Content Placeholder 2"/>
          <p:cNvSpPr>
            <a:spLocks noGrp="1"/>
          </p:cNvSpPr>
          <p:nvPr>
            <p:ph idx="1"/>
          </p:nvPr>
        </p:nvSpPr>
        <p:spPr>
          <a:xfrm>
            <a:off x="467544" y="1124744"/>
            <a:ext cx="8229600" cy="5105400"/>
          </a:xfrm>
        </p:spPr>
        <p:txBody>
          <a:bodyPr/>
          <a:lstStyle/>
          <a:p>
            <a:r>
              <a:rPr lang="en-NZ" dirty="0"/>
              <a:t>If you calculate</a:t>
            </a:r>
          </a:p>
          <a:p>
            <a:pPr marL="360363" lvl="1" indent="622300">
              <a:buNone/>
            </a:pPr>
            <a:r>
              <a:rPr lang="en-NZ" i="1" dirty="0">
                <a:latin typeface="Times New Roman" pitchFamily="18" charset="0"/>
                <a:cs typeface="Times New Roman" pitchFamily="18" charset="0"/>
              </a:rPr>
              <a:t>z = x op y</a:t>
            </a:r>
          </a:p>
          <a:p>
            <a:pPr marL="360363" lvl="1" indent="0">
              <a:buNone/>
            </a:pPr>
            <a:r>
              <a:rPr lang="en-NZ" dirty="0"/>
              <a:t>for any arithmetic operator, </a:t>
            </a:r>
            <a:r>
              <a:rPr lang="en-NZ" i="1" dirty="0">
                <a:latin typeface="Times New Roman" pitchFamily="18" charset="0"/>
                <a:cs typeface="Times New Roman" pitchFamily="18" charset="0"/>
              </a:rPr>
              <a:t>op</a:t>
            </a:r>
            <a:r>
              <a:rPr lang="en-NZ" dirty="0"/>
              <a:t>,</a:t>
            </a:r>
            <a:br>
              <a:rPr lang="en-NZ" dirty="0"/>
            </a:br>
            <a:r>
              <a:rPr lang="en-NZ" dirty="0"/>
              <a:t>with</a:t>
            </a:r>
            <a:r>
              <a:rPr lang="en-NZ" dirty="0">
                <a:latin typeface="Times New Roman" pitchFamily="18" charset="0"/>
                <a:cs typeface="Times New Roman" pitchFamily="18" charset="0"/>
              </a:rPr>
              <a:t> </a:t>
            </a:r>
            <a:r>
              <a:rPr lang="en-NZ" i="1" dirty="0">
                <a:latin typeface="Times New Roman" pitchFamily="18" charset="0"/>
                <a:cs typeface="Times New Roman" pitchFamily="18" charset="0"/>
              </a:rPr>
              <a:t>x</a:t>
            </a:r>
            <a:r>
              <a:rPr lang="en-NZ" dirty="0">
                <a:latin typeface="Times New Roman" pitchFamily="18" charset="0"/>
                <a:cs typeface="Times New Roman" pitchFamily="18" charset="0"/>
              </a:rPr>
              <a:t> </a:t>
            </a:r>
            <a:r>
              <a:rPr lang="en-NZ" dirty="0">
                <a:latin typeface="Times New Roman" pitchFamily="18" charset="0"/>
                <a:cs typeface="Times New Roman" pitchFamily="18" charset="0"/>
                <a:sym typeface="Symbol"/>
              </a:rPr>
              <a:t> 1%, </a:t>
            </a:r>
            <a:r>
              <a:rPr lang="en-NZ" i="1" dirty="0">
                <a:latin typeface="Times New Roman" pitchFamily="18" charset="0"/>
                <a:cs typeface="Times New Roman" pitchFamily="18" charset="0"/>
                <a:sym typeface="Symbol"/>
              </a:rPr>
              <a:t>y</a:t>
            </a:r>
            <a:r>
              <a:rPr lang="en-NZ" dirty="0">
                <a:latin typeface="Times New Roman" pitchFamily="18" charset="0"/>
                <a:cs typeface="Times New Roman" pitchFamily="18" charset="0"/>
                <a:sym typeface="Symbol"/>
              </a:rPr>
              <a:t> 2%</a:t>
            </a:r>
            <a:endParaRPr lang="en-NZ" dirty="0">
              <a:sym typeface="Symbol"/>
            </a:endParaRPr>
          </a:p>
          <a:p>
            <a:pPr lvl="1"/>
            <a:r>
              <a:rPr lang="en-NZ" dirty="0">
                <a:sym typeface="Symbol"/>
              </a:rPr>
              <a:t>Then the error in </a:t>
            </a:r>
            <a:r>
              <a:rPr lang="en-NZ" i="1" dirty="0">
                <a:latin typeface="Times New Roman" pitchFamily="18" charset="0"/>
                <a:cs typeface="Times New Roman" pitchFamily="18" charset="0"/>
                <a:sym typeface="Symbol"/>
              </a:rPr>
              <a:t>z</a:t>
            </a:r>
            <a:r>
              <a:rPr lang="en-NZ" dirty="0">
                <a:sym typeface="Symbol"/>
              </a:rPr>
              <a:t> is (very roughly) </a:t>
            </a:r>
            <a:r>
              <a:rPr lang="en-NZ" dirty="0">
                <a:latin typeface="Times New Roman" pitchFamily="18" charset="0"/>
                <a:cs typeface="Times New Roman" pitchFamily="18" charset="0"/>
                <a:sym typeface="Symbol"/>
              </a:rPr>
              <a:t>1%+2% </a:t>
            </a:r>
            <a:r>
              <a:rPr lang="en-NZ" dirty="0">
                <a:sym typeface="Symbol"/>
              </a:rPr>
              <a:t>or </a:t>
            </a:r>
            <a:r>
              <a:rPr lang="en-NZ" dirty="0">
                <a:latin typeface="Times New Roman" pitchFamily="18" charset="0"/>
                <a:cs typeface="Times New Roman" pitchFamily="18" charset="0"/>
                <a:sym typeface="Symbol"/>
              </a:rPr>
              <a:t>3%</a:t>
            </a:r>
          </a:p>
          <a:p>
            <a:pPr lvl="1"/>
            <a:r>
              <a:rPr lang="en-NZ" dirty="0"/>
              <a:t>It doesn’t matter whether </a:t>
            </a:r>
            <a:r>
              <a:rPr lang="en-NZ" i="1" dirty="0">
                <a:latin typeface="Times New Roman" pitchFamily="18" charset="0"/>
                <a:cs typeface="Times New Roman" pitchFamily="18" charset="0"/>
              </a:rPr>
              <a:t>op</a:t>
            </a:r>
            <a:r>
              <a:rPr lang="en-NZ" dirty="0"/>
              <a:t> is </a:t>
            </a:r>
            <a:r>
              <a:rPr lang="en-NZ" dirty="0">
                <a:latin typeface="Times New Roman" pitchFamily="18" charset="0"/>
                <a:cs typeface="Times New Roman" pitchFamily="18" charset="0"/>
              </a:rPr>
              <a:t>+, -, ×, / </a:t>
            </a:r>
            <a:r>
              <a:rPr lang="en-NZ" dirty="0"/>
              <a:t>or</a:t>
            </a:r>
            <a:r>
              <a:rPr lang="en-NZ" dirty="0">
                <a:latin typeface="Times New Roman" pitchFamily="18" charset="0"/>
                <a:cs typeface="Times New Roman" pitchFamily="18" charset="0"/>
              </a:rPr>
              <a:t> ..</a:t>
            </a:r>
          </a:p>
          <a:p>
            <a:r>
              <a:rPr lang="en-NZ" dirty="0"/>
              <a:t>Note that the error estimate is an </a:t>
            </a:r>
            <a:r>
              <a:rPr lang="en-NZ" dirty="0">
                <a:solidFill>
                  <a:srgbClr val="FF0000"/>
                </a:solidFill>
              </a:rPr>
              <a:t>error</a:t>
            </a:r>
            <a:r>
              <a:rPr lang="en-NZ" dirty="0"/>
              <a:t> estimate!</a:t>
            </a:r>
          </a:p>
          <a:p>
            <a:r>
              <a:rPr lang="en-NZ" dirty="0"/>
              <a:t>Only one significant figure has any meaning</a:t>
            </a:r>
          </a:p>
          <a:p>
            <a:r>
              <a:rPr lang="en-NZ" dirty="0"/>
              <a:t>So your error is </a:t>
            </a:r>
            <a:r>
              <a:rPr lang="en-NZ" dirty="0">
                <a:latin typeface="Times New Roman" pitchFamily="18" charset="0"/>
                <a:cs typeface="Times New Roman" pitchFamily="18" charset="0"/>
              </a:rPr>
              <a:t>0.5</a:t>
            </a:r>
            <a:r>
              <a:rPr lang="en-NZ" dirty="0"/>
              <a:t> or </a:t>
            </a:r>
            <a:r>
              <a:rPr lang="en-NZ" dirty="0">
                <a:latin typeface="Times New Roman" pitchFamily="18" charset="0"/>
                <a:cs typeface="Times New Roman" pitchFamily="18" charset="0"/>
              </a:rPr>
              <a:t>5%</a:t>
            </a:r>
          </a:p>
          <a:p>
            <a:r>
              <a:rPr lang="en-NZ" dirty="0"/>
              <a:t>NOT </a:t>
            </a:r>
            <a:r>
              <a:rPr lang="en-NZ" dirty="0">
                <a:latin typeface="Times New Roman" pitchFamily="18" charset="0"/>
                <a:cs typeface="Times New Roman" pitchFamily="18" charset="0"/>
              </a:rPr>
              <a:t>0.54</a:t>
            </a:r>
            <a:r>
              <a:rPr lang="en-NZ" dirty="0"/>
              <a:t> or </a:t>
            </a:r>
            <a:r>
              <a:rPr lang="en-NZ" dirty="0">
                <a:latin typeface="Times New Roman" pitchFamily="18" charset="0"/>
                <a:cs typeface="Times New Roman" pitchFamily="18" charset="0"/>
              </a:rPr>
              <a:t>5.4%!!</a:t>
            </a:r>
          </a:p>
          <a:p>
            <a:endParaRPr lang="en-NZ" dirty="0">
              <a:latin typeface="Times New Roman" pitchFamily="18" charset="0"/>
              <a:cs typeface="Times New Roman" pitchFamily="18" charset="0"/>
            </a:endParaRPr>
          </a:p>
        </p:txBody>
      </p:sp>
    </p:spTree>
    <p:extLst>
      <p:ext uri="{BB962C8B-B14F-4D97-AF65-F5344CB8AC3E}">
        <p14:creationId xmlns:p14="http://schemas.microsoft.com/office/powerpoint/2010/main" val="2603209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sp>
        <p:nvSpPr>
          <p:cNvPr id="3" name="Content Placeholder 2"/>
          <p:cNvSpPr>
            <a:spLocks noGrp="1"/>
          </p:cNvSpPr>
          <p:nvPr>
            <p:ph idx="1"/>
          </p:nvPr>
        </p:nvSpPr>
        <p:spPr/>
        <p:txBody>
          <a:bodyPr/>
          <a:lstStyle/>
          <a:p>
            <a:r>
              <a:rPr lang="en-NZ" dirty="0">
                <a:solidFill>
                  <a:srgbClr val="FF0000"/>
                </a:solidFill>
              </a:rPr>
              <a:t>Systematic error </a:t>
            </a:r>
            <a:r>
              <a:rPr lang="en-NZ" dirty="0"/>
              <a:t>or</a:t>
            </a:r>
            <a:r>
              <a:rPr lang="en-NZ" dirty="0">
                <a:solidFill>
                  <a:srgbClr val="FF0000"/>
                </a:solidFill>
              </a:rPr>
              <a:t> bias</a:t>
            </a:r>
          </a:p>
          <a:p>
            <a:pPr marL="360363" lvl="1" indent="0">
              <a:buNone/>
            </a:pPr>
            <a:r>
              <a:rPr lang="en-NZ" i="1" dirty="0">
                <a:latin typeface="Times New Roman" panose="02020603050405020304" pitchFamily="18" charset="0"/>
                <a:cs typeface="Times New Roman" panose="02020603050405020304" pitchFamily="18" charset="0"/>
              </a:rPr>
              <a:t>but can include</a:t>
            </a:r>
          </a:p>
          <a:p>
            <a:pPr lvl="2"/>
            <a:r>
              <a:rPr lang="en-NZ" dirty="0"/>
              <a:t>Loss of data or inputs</a:t>
            </a:r>
          </a:p>
          <a:p>
            <a:pPr marL="803275" lvl="3" indent="0">
              <a:buNone/>
            </a:pPr>
            <a:r>
              <a:rPr lang="en-NZ" i="1" dirty="0" err="1">
                <a:latin typeface="Times New Roman" panose="02020603050405020304" pitchFamily="18" charset="0"/>
                <a:cs typeface="Times New Roman" panose="02020603050405020304" pitchFamily="18" charset="0"/>
              </a:rPr>
              <a:t>eg</a:t>
            </a:r>
            <a:r>
              <a:rPr lang="en-NZ" dirty="0"/>
              <a:t> loss of responses to a survey</a:t>
            </a:r>
          </a:p>
          <a:p>
            <a:pPr marL="803275" lvl="3" indent="0">
              <a:buNone/>
            </a:pPr>
            <a:r>
              <a:rPr lang="en-NZ" dirty="0"/>
              <a:t>Spoilage of data</a:t>
            </a:r>
          </a:p>
          <a:p>
            <a:pPr lvl="2"/>
            <a:r>
              <a:rPr lang="en-NZ" dirty="0"/>
              <a:t>Accidental duplication of data</a:t>
            </a:r>
          </a:p>
          <a:p>
            <a:pPr lvl="2"/>
            <a:r>
              <a:rPr lang="en-NZ" dirty="0"/>
              <a:t>Errors reading data</a:t>
            </a:r>
          </a:p>
          <a:p>
            <a:pPr lvl="3"/>
            <a:r>
              <a:rPr lang="en-NZ" dirty="0"/>
              <a:t>Mistakes by automated form reader</a:t>
            </a:r>
          </a:p>
          <a:p>
            <a:pPr lvl="3"/>
            <a:r>
              <a:rPr lang="en-NZ" dirty="0"/>
              <a:t>Counting people (or anything else) in images</a:t>
            </a:r>
          </a:p>
          <a:p>
            <a:r>
              <a:rPr lang="en-NZ" dirty="0"/>
              <a:t>Note</a:t>
            </a:r>
          </a:p>
          <a:p>
            <a:pPr lvl="1"/>
            <a:r>
              <a:rPr lang="en-NZ" dirty="0"/>
              <a:t>You might choose to combine all factors like this</a:t>
            </a:r>
          </a:p>
          <a:p>
            <a:pPr lvl="1"/>
            <a:r>
              <a:rPr lang="en-NZ" dirty="0"/>
              <a:t>Consider as </a:t>
            </a:r>
            <a:r>
              <a:rPr lang="en-NZ" dirty="0">
                <a:solidFill>
                  <a:srgbClr val="FF0000"/>
                </a:solidFill>
              </a:rPr>
              <a:t>random</a:t>
            </a:r>
            <a:r>
              <a:rPr lang="en-NZ" dirty="0"/>
              <a:t> errors</a:t>
            </a:r>
          </a:p>
          <a:p>
            <a:pPr lvl="2"/>
            <a:r>
              <a:rPr lang="en-NZ" dirty="0"/>
              <a:t>Some positive, some negative</a:t>
            </a:r>
          </a:p>
        </p:txBody>
      </p:sp>
    </p:spTree>
    <p:extLst>
      <p:ext uri="{BB962C8B-B14F-4D97-AF65-F5344CB8AC3E}">
        <p14:creationId xmlns:p14="http://schemas.microsoft.com/office/powerpoint/2010/main" val="28392096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Temperature Accuracy</a:t>
            </a:r>
          </a:p>
        </p:txBody>
      </p:sp>
      <p:sp>
        <p:nvSpPr>
          <p:cNvPr id="3" name="Content Placeholder 2"/>
          <p:cNvSpPr>
            <a:spLocks noGrp="1"/>
          </p:cNvSpPr>
          <p:nvPr>
            <p:ph idx="1"/>
          </p:nvPr>
        </p:nvSpPr>
        <p:spPr>
          <a:xfrm>
            <a:off x="467544" y="1124744"/>
            <a:ext cx="8229600" cy="5105400"/>
          </a:xfrm>
        </p:spPr>
        <p:txBody>
          <a:bodyPr/>
          <a:lstStyle/>
          <a:p>
            <a:r>
              <a:rPr lang="en-NZ" dirty="0"/>
              <a:t>Generally, you should NOT express any thermometer’s accuracy as %</a:t>
            </a:r>
          </a:p>
          <a:p>
            <a:pPr lvl="1">
              <a:buFont typeface="Wingdings" panose="05000000000000000000" pitchFamily="2" charset="2"/>
              <a:buChar char=""/>
            </a:pPr>
            <a:r>
              <a:rPr lang="en-NZ" dirty="0">
                <a:latin typeface="Times New Roman" pitchFamily="18" charset="0"/>
                <a:cs typeface="Times New Roman" pitchFamily="18" charset="0"/>
              </a:rPr>
              <a:t> temperature </a:t>
            </a:r>
            <a:r>
              <a:rPr lang="en-NZ" dirty="0">
                <a:latin typeface="Times New Roman" pitchFamily="18" charset="0"/>
                <a:cs typeface="Times New Roman" pitchFamily="18" charset="0"/>
                <a:sym typeface="Symbol"/>
              </a:rPr>
              <a:t> 1%, </a:t>
            </a:r>
            <a:r>
              <a:rPr lang="en-NZ" dirty="0">
                <a:latin typeface="Times New Roman" pitchFamily="18" charset="0"/>
                <a:cs typeface="Times New Roman" pitchFamily="18" charset="0"/>
              </a:rPr>
              <a:t>temperature </a:t>
            </a:r>
            <a:r>
              <a:rPr lang="en-NZ" dirty="0">
                <a:latin typeface="Times New Roman" pitchFamily="18" charset="0"/>
                <a:cs typeface="Times New Roman" pitchFamily="18" charset="0"/>
                <a:sym typeface="Symbol"/>
              </a:rPr>
              <a:t> 2%</a:t>
            </a:r>
            <a:endParaRPr lang="en-NZ" dirty="0">
              <a:sym typeface="Symbol"/>
            </a:endParaRPr>
          </a:p>
          <a:p>
            <a:r>
              <a:rPr lang="en-NZ" dirty="0"/>
              <a:t>Report accuracy as </a:t>
            </a:r>
            <a:r>
              <a:rPr lang="en-NZ" dirty="0">
                <a:latin typeface="Times New Roman" pitchFamily="18" charset="0"/>
                <a:cs typeface="Times New Roman" pitchFamily="18" charset="0"/>
                <a:sym typeface="Symbol"/>
              </a:rPr>
              <a:t> x </a:t>
            </a:r>
            <a:r>
              <a:rPr lang="en-NZ" dirty="0" err="1">
                <a:latin typeface="Times New Roman" pitchFamily="18" charset="0"/>
                <a:cs typeface="Times New Roman" pitchFamily="18" charset="0"/>
                <a:sym typeface="Symbol"/>
              </a:rPr>
              <a:t>deg</a:t>
            </a:r>
            <a:r>
              <a:rPr lang="en-NZ" dirty="0">
                <a:latin typeface="Times New Roman" pitchFamily="18" charset="0"/>
                <a:cs typeface="Times New Roman" pitchFamily="18" charset="0"/>
                <a:sym typeface="Symbol"/>
              </a:rPr>
              <a:t> C</a:t>
            </a:r>
            <a:r>
              <a:rPr lang="en-NZ" dirty="0"/>
              <a:t>!</a:t>
            </a:r>
          </a:p>
          <a:p>
            <a:pPr marL="360363" lvl="1" indent="0">
              <a:buNone/>
            </a:pPr>
            <a:r>
              <a:rPr lang="en-NZ" i="1" dirty="0" err="1">
                <a:latin typeface="Times New Roman" panose="02020603050405020304" pitchFamily="18" charset="0"/>
                <a:cs typeface="Times New Roman" panose="02020603050405020304" pitchFamily="18" charset="0"/>
              </a:rPr>
              <a:t>eg</a:t>
            </a:r>
            <a:r>
              <a:rPr lang="en-NZ" dirty="0"/>
              <a:t> </a:t>
            </a:r>
            <a:r>
              <a:rPr lang="en-NZ" dirty="0">
                <a:latin typeface="Times New Roman" pitchFamily="18" charset="0"/>
                <a:cs typeface="Times New Roman" pitchFamily="18" charset="0"/>
                <a:sym typeface="Symbol"/>
              </a:rPr>
              <a:t> 1 </a:t>
            </a:r>
            <a:r>
              <a:rPr lang="en-NZ" dirty="0" err="1">
                <a:latin typeface="Times New Roman" pitchFamily="18" charset="0"/>
                <a:cs typeface="Times New Roman" pitchFamily="18" charset="0"/>
                <a:sym typeface="Symbol"/>
              </a:rPr>
              <a:t>deg</a:t>
            </a:r>
            <a:r>
              <a:rPr lang="en-NZ" dirty="0">
                <a:latin typeface="Times New Roman" pitchFamily="18" charset="0"/>
                <a:cs typeface="Times New Roman" pitchFamily="18" charset="0"/>
                <a:sym typeface="Symbol"/>
              </a:rPr>
              <a:t> C</a:t>
            </a:r>
            <a:endParaRPr lang="en-NZ" dirty="0"/>
          </a:p>
          <a:p>
            <a:r>
              <a:rPr lang="en-NZ" dirty="0"/>
              <a:t>Reason: Temperature is measured relative </a:t>
            </a:r>
            <a:r>
              <a:rPr lang="en-NZ"/>
              <a:t>to a </a:t>
            </a:r>
            <a:r>
              <a:rPr lang="en-NZ" dirty="0"/>
              <a:t>reference temperature </a:t>
            </a:r>
            <a:r>
              <a:rPr lang="en-NZ" i="1" dirty="0" err="1">
                <a:latin typeface="Times New Roman" panose="02020603050405020304" pitchFamily="18" charset="0"/>
                <a:cs typeface="Times New Roman" panose="02020603050405020304" pitchFamily="18" charset="0"/>
              </a:rPr>
              <a:t>eg</a:t>
            </a:r>
            <a:r>
              <a:rPr lang="en-NZ" dirty="0"/>
              <a:t> 0ºC, 100ºC</a:t>
            </a:r>
          </a:p>
          <a:p>
            <a:r>
              <a:rPr lang="en-NZ" dirty="0"/>
              <a:t>So accuracy is referenced to this temperature</a:t>
            </a:r>
            <a:endParaRPr lang="en-NZ" dirty="0">
              <a:latin typeface="Times New Roman" pitchFamily="18" charset="0"/>
              <a:cs typeface="Times New Roman" pitchFamily="18" charset="0"/>
            </a:endParaRPr>
          </a:p>
          <a:p>
            <a:r>
              <a:rPr lang="en-NZ" dirty="0"/>
              <a:t>But </a:t>
            </a:r>
            <a:r>
              <a:rPr lang="en-NZ" dirty="0">
                <a:solidFill>
                  <a:srgbClr val="FF0000"/>
                </a:solidFill>
              </a:rPr>
              <a:t>differences</a:t>
            </a:r>
            <a:r>
              <a:rPr lang="en-NZ" dirty="0"/>
              <a:t> in temperature can be expressed as % error</a:t>
            </a:r>
          </a:p>
          <a:p>
            <a:pPr lvl="1"/>
            <a:r>
              <a:rPr lang="en-NZ" dirty="0" err="1"/>
              <a:t>eg</a:t>
            </a:r>
            <a:r>
              <a:rPr lang="en-NZ" dirty="0"/>
              <a:t> two measurements: T</a:t>
            </a:r>
            <a:r>
              <a:rPr lang="en-NZ" baseline="-25000" dirty="0"/>
              <a:t>1</a:t>
            </a:r>
            <a:r>
              <a:rPr lang="en-NZ" dirty="0"/>
              <a:t> = 20</a:t>
            </a:r>
            <a:r>
              <a:rPr lang="en-NZ" dirty="0">
                <a:latin typeface="Times New Roman" pitchFamily="18" charset="0"/>
                <a:cs typeface="Times New Roman" pitchFamily="18" charset="0"/>
                <a:sym typeface="Symbol"/>
              </a:rPr>
              <a:t> 1</a:t>
            </a:r>
            <a:r>
              <a:rPr lang="en-NZ" dirty="0"/>
              <a:t> ºC, T</a:t>
            </a:r>
            <a:r>
              <a:rPr lang="en-NZ" baseline="-25000" dirty="0"/>
              <a:t>2</a:t>
            </a:r>
            <a:r>
              <a:rPr lang="en-NZ" dirty="0"/>
              <a:t> = 70</a:t>
            </a:r>
            <a:r>
              <a:rPr lang="en-NZ" dirty="0">
                <a:latin typeface="Times New Roman" pitchFamily="18" charset="0"/>
                <a:cs typeface="Times New Roman" pitchFamily="18" charset="0"/>
                <a:sym typeface="Symbol"/>
              </a:rPr>
              <a:t> 1</a:t>
            </a:r>
            <a:r>
              <a:rPr lang="en-NZ" dirty="0"/>
              <a:t> ºC</a:t>
            </a:r>
          </a:p>
          <a:p>
            <a:pPr lvl="1"/>
            <a:r>
              <a:rPr lang="en-NZ" dirty="0"/>
              <a:t>So </a:t>
            </a:r>
            <a:r>
              <a:rPr lang="en-NZ" dirty="0">
                <a:sym typeface="Symbol" panose="05050102010706020507" pitchFamily="18" charset="2"/>
              </a:rPr>
              <a:t></a:t>
            </a:r>
            <a:r>
              <a:rPr lang="en-NZ" dirty="0"/>
              <a:t>T = T</a:t>
            </a:r>
            <a:r>
              <a:rPr lang="en-NZ" baseline="-25000" dirty="0"/>
              <a:t>2</a:t>
            </a:r>
            <a:r>
              <a:rPr lang="en-NZ" dirty="0"/>
              <a:t> – T</a:t>
            </a:r>
            <a:r>
              <a:rPr lang="en-NZ" baseline="-25000" dirty="0"/>
              <a:t>1</a:t>
            </a:r>
            <a:r>
              <a:rPr lang="en-NZ" dirty="0"/>
              <a:t> = 50 </a:t>
            </a:r>
            <a:r>
              <a:rPr lang="en-NZ" dirty="0">
                <a:latin typeface="Times New Roman" pitchFamily="18" charset="0"/>
                <a:cs typeface="Times New Roman" pitchFamily="18" charset="0"/>
                <a:sym typeface="Symbol"/>
              </a:rPr>
              <a:t>2</a:t>
            </a:r>
            <a:r>
              <a:rPr lang="en-NZ" dirty="0"/>
              <a:t> ºC or </a:t>
            </a:r>
            <a:r>
              <a:rPr lang="en-NZ" dirty="0">
                <a:latin typeface="Times New Roman" pitchFamily="18" charset="0"/>
                <a:cs typeface="Times New Roman" pitchFamily="18" charset="0"/>
                <a:sym typeface="Symbol"/>
              </a:rPr>
              <a:t> </a:t>
            </a:r>
            <a:r>
              <a:rPr lang="en-NZ" dirty="0"/>
              <a:t>4%</a:t>
            </a:r>
          </a:p>
          <a:p>
            <a:endParaRPr lang="en-NZ" dirty="0">
              <a:latin typeface="Times New Roman" pitchFamily="18" charset="0"/>
              <a:cs typeface="Times New Roman" pitchFamily="18" charset="0"/>
            </a:endParaRPr>
          </a:p>
        </p:txBody>
      </p:sp>
    </p:spTree>
    <p:extLst>
      <p:ext uri="{BB962C8B-B14F-4D97-AF65-F5344CB8AC3E}">
        <p14:creationId xmlns:p14="http://schemas.microsoft.com/office/powerpoint/2010/main" val="17695079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Standards – side note </a:t>
            </a:r>
          </a:p>
        </p:txBody>
      </p:sp>
      <p:sp>
        <p:nvSpPr>
          <p:cNvPr id="3" name="Content Placeholder 2"/>
          <p:cNvSpPr>
            <a:spLocks noGrp="1"/>
          </p:cNvSpPr>
          <p:nvPr>
            <p:ph idx="1"/>
          </p:nvPr>
        </p:nvSpPr>
        <p:spPr/>
        <p:txBody>
          <a:bodyPr/>
          <a:lstStyle/>
          <a:p>
            <a:r>
              <a:rPr lang="en-NZ" dirty="0"/>
              <a:t>Use international standards whenever appropriate</a:t>
            </a:r>
            <a:br>
              <a:rPr lang="en-NZ" dirty="0"/>
            </a:br>
            <a:r>
              <a:rPr lang="en-NZ" dirty="0"/>
              <a:t>(unless you are in the United States </a:t>
            </a:r>
            <a:r>
              <a:rPr lang="en-NZ" dirty="0">
                <a:sym typeface="Wingdings"/>
              </a:rPr>
              <a:t>)</a:t>
            </a:r>
            <a:endParaRPr lang="en-NZ" dirty="0"/>
          </a:p>
          <a:p>
            <a:pPr lvl="1"/>
            <a:r>
              <a:rPr lang="en-NZ" dirty="0">
                <a:solidFill>
                  <a:srgbClr val="FF0000"/>
                </a:solidFill>
              </a:rPr>
              <a:t>Measurement units</a:t>
            </a:r>
          </a:p>
          <a:p>
            <a:pPr lvl="1"/>
            <a:r>
              <a:rPr lang="en-NZ" dirty="0"/>
              <a:t>SI system</a:t>
            </a:r>
          </a:p>
          <a:p>
            <a:pPr lvl="1"/>
            <a:r>
              <a:rPr lang="en-NZ" dirty="0"/>
              <a:t>Incredibly … </a:t>
            </a:r>
          </a:p>
          <a:p>
            <a:pPr marL="628650" lvl="2" indent="0">
              <a:buNone/>
            </a:pPr>
            <a:r>
              <a:rPr lang="en-NZ" dirty="0">
                <a:latin typeface="Times New Roman" pitchFamily="18" charset="0"/>
                <a:cs typeface="Times New Roman" pitchFamily="18" charset="0"/>
              </a:rPr>
              <a:t>The system has been nearly globally adopted. Only Burma, Liberia and the United States have not adopted SI units as their official system of weights and measures. In the United States metric units are not commonly used outside of science, medicine and the government; however, United States customary units are officially defined in terms of SI units.</a:t>
            </a:r>
          </a:p>
          <a:p>
            <a:pPr marL="3051175" lvl="2" indent="0">
              <a:buNone/>
            </a:pPr>
            <a:r>
              <a:rPr lang="en-NZ" dirty="0">
                <a:latin typeface="Times New Roman" pitchFamily="18" charset="0"/>
                <a:cs typeface="Times New Roman" pitchFamily="18" charset="0"/>
              </a:rPr>
              <a:t>Wikipedia, </a:t>
            </a:r>
            <a:r>
              <a:rPr lang="en-NZ" i="1" dirty="0">
                <a:latin typeface="Times New Roman" pitchFamily="18" charset="0"/>
                <a:cs typeface="Times New Roman" pitchFamily="18" charset="0"/>
              </a:rPr>
              <a:t>International System of Units</a:t>
            </a:r>
          </a:p>
        </p:txBody>
      </p:sp>
    </p:spTree>
    <p:extLst>
      <p:ext uri="{BB962C8B-B14F-4D97-AF65-F5344CB8AC3E}">
        <p14:creationId xmlns:p14="http://schemas.microsoft.com/office/powerpoint/2010/main" val="37675236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Standards</a:t>
            </a:r>
          </a:p>
        </p:txBody>
      </p:sp>
      <p:sp>
        <p:nvSpPr>
          <p:cNvPr id="3" name="Content Placeholder 2"/>
          <p:cNvSpPr>
            <a:spLocks noGrp="1"/>
          </p:cNvSpPr>
          <p:nvPr>
            <p:ph idx="1"/>
          </p:nvPr>
        </p:nvSpPr>
        <p:spPr/>
        <p:txBody>
          <a:bodyPr/>
          <a:lstStyle/>
          <a:p>
            <a:pPr marL="342900" lvl="1" indent="-342900">
              <a:buFont typeface="Arial" charset="0"/>
              <a:buChar char="•"/>
              <a:tabLst/>
            </a:pPr>
            <a:r>
              <a:rPr lang="en-NZ" sz="2400" dirty="0"/>
              <a:t>Measurement</a:t>
            </a:r>
            <a:r>
              <a:rPr lang="en-NZ" dirty="0"/>
              <a:t> </a:t>
            </a:r>
            <a:r>
              <a:rPr lang="en-NZ" sz="2400" dirty="0"/>
              <a:t>units</a:t>
            </a:r>
          </a:p>
          <a:p>
            <a:r>
              <a:rPr lang="en-NZ" dirty="0">
                <a:solidFill>
                  <a:srgbClr val="FF0000"/>
                </a:solidFill>
              </a:rPr>
              <a:t>Absolutely forbidden!</a:t>
            </a:r>
          </a:p>
          <a:p>
            <a:pPr lvl="1"/>
            <a:r>
              <a:rPr lang="en-NZ" dirty="0"/>
              <a:t>Imperial units</a:t>
            </a:r>
          </a:p>
          <a:p>
            <a:pPr lvl="2"/>
            <a:r>
              <a:rPr lang="en-NZ" dirty="0"/>
              <a:t>feet, inches, miles, pounds, acres, … </a:t>
            </a:r>
          </a:p>
          <a:p>
            <a:pPr lvl="2"/>
            <a:r>
              <a:rPr lang="en-NZ" dirty="0"/>
              <a:t>gallons (there are two versions – imperial and US!)</a:t>
            </a:r>
          </a:p>
          <a:p>
            <a:pPr lvl="2"/>
            <a:r>
              <a:rPr lang="en-NZ" dirty="0" err="1"/>
              <a:t>rai</a:t>
            </a:r>
            <a:r>
              <a:rPr lang="en-NZ" dirty="0"/>
              <a:t> (only Thai understand!)</a:t>
            </a:r>
          </a:p>
          <a:p>
            <a:pPr lvl="3"/>
            <a:r>
              <a:rPr lang="en-NZ" dirty="0"/>
              <a:t>use </a:t>
            </a:r>
            <a:r>
              <a:rPr lang="en-NZ" dirty="0">
                <a:solidFill>
                  <a:srgbClr val="FF0000"/>
                </a:solidFill>
              </a:rPr>
              <a:t>m</a:t>
            </a:r>
            <a:r>
              <a:rPr lang="en-NZ" baseline="30000" dirty="0">
                <a:solidFill>
                  <a:srgbClr val="FF0000"/>
                </a:solidFill>
              </a:rPr>
              <a:t>2</a:t>
            </a:r>
            <a:r>
              <a:rPr lang="en-NZ" dirty="0"/>
              <a:t> or, possibly, </a:t>
            </a:r>
            <a:r>
              <a:rPr lang="en-NZ" dirty="0" err="1"/>
              <a:t>hA</a:t>
            </a:r>
            <a:r>
              <a:rPr lang="en-NZ" dirty="0"/>
              <a:t> = 10</a:t>
            </a:r>
            <a:r>
              <a:rPr lang="en-NZ" baseline="30000" dirty="0"/>
              <a:t>4 </a:t>
            </a:r>
            <a:r>
              <a:rPr lang="en-NZ" dirty="0"/>
              <a:t>m</a:t>
            </a:r>
            <a:r>
              <a:rPr lang="en-NZ" baseline="30000" dirty="0"/>
              <a:t>2 </a:t>
            </a:r>
            <a:endParaRPr lang="en-NZ" dirty="0"/>
          </a:p>
          <a:p>
            <a:pPr lvl="2"/>
            <a:r>
              <a:rPr lang="en-NZ" dirty="0"/>
              <a:t>Tons (imperial version)</a:t>
            </a:r>
          </a:p>
          <a:p>
            <a:pPr lvl="3"/>
            <a:r>
              <a:rPr lang="en-NZ" dirty="0"/>
              <a:t>Metric tonne (spelt that way) is OK but possibly confused with imperial ton, so </a:t>
            </a:r>
            <a:r>
              <a:rPr lang="en-NZ" dirty="0">
                <a:solidFill>
                  <a:srgbClr val="FF0000"/>
                </a:solidFill>
              </a:rPr>
              <a:t>kg</a:t>
            </a:r>
            <a:r>
              <a:rPr lang="en-NZ" dirty="0"/>
              <a:t> are better</a:t>
            </a:r>
          </a:p>
          <a:p>
            <a:pPr lvl="2"/>
            <a:r>
              <a:rPr lang="en-NZ" dirty="0"/>
              <a:t>Horsepower – use W or kW</a:t>
            </a:r>
          </a:p>
          <a:p>
            <a:pPr lvl="2"/>
            <a:endParaRPr lang="en-NZ" dirty="0"/>
          </a:p>
        </p:txBody>
      </p:sp>
    </p:spTree>
    <p:extLst>
      <p:ext uri="{BB962C8B-B14F-4D97-AF65-F5344CB8AC3E}">
        <p14:creationId xmlns:p14="http://schemas.microsoft.com/office/powerpoint/2010/main" val="36402018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Standards</a:t>
            </a:r>
          </a:p>
        </p:txBody>
      </p:sp>
      <p:sp>
        <p:nvSpPr>
          <p:cNvPr id="3" name="Content Placeholder 2"/>
          <p:cNvSpPr>
            <a:spLocks noGrp="1"/>
          </p:cNvSpPr>
          <p:nvPr>
            <p:ph idx="1"/>
          </p:nvPr>
        </p:nvSpPr>
        <p:spPr/>
        <p:txBody>
          <a:bodyPr/>
          <a:lstStyle/>
          <a:p>
            <a:pPr marL="342900" lvl="1" indent="-342900">
              <a:buFont typeface="Arial" charset="0"/>
              <a:buChar char="•"/>
              <a:tabLst/>
            </a:pPr>
            <a:r>
              <a:rPr lang="en-NZ" sz="2400" dirty="0"/>
              <a:t>Measurement units</a:t>
            </a:r>
          </a:p>
          <a:p>
            <a:r>
              <a:rPr lang="en-NZ" dirty="0">
                <a:solidFill>
                  <a:schemeClr val="accent6">
                    <a:lumMod val="75000"/>
                  </a:schemeClr>
                </a:solidFill>
              </a:rPr>
              <a:t>Discouraged</a:t>
            </a:r>
          </a:p>
          <a:p>
            <a:pPr lvl="1"/>
            <a:r>
              <a:rPr lang="en-NZ" dirty="0"/>
              <a:t>Non SI metric units</a:t>
            </a:r>
          </a:p>
          <a:p>
            <a:pPr lvl="3"/>
            <a:r>
              <a:rPr lang="en-NZ" dirty="0"/>
              <a:t>cm, …</a:t>
            </a:r>
          </a:p>
          <a:p>
            <a:pPr lvl="4"/>
            <a:r>
              <a:rPr lang="en-NZ" dirty="0"/>
              <a:t>Use m, mm, .. </a:t>
            </a:r>
          </a:p>
          <a:p>
            <a:pPr marL="1520825" lvl="5" indent="-266700"/>
            <a:r>
              <a:rPr lang="en-NZ" b="1" dirty="0">
                <a:latin typeface="Arial" pitchFamily="34" charset="0"/>
                <a:cs typeface="Arial" pitchFamily="34" charset="0"/>
              </a:rPr>
              <a:t>Consistent, fast comparisons with other papers following convention</a:t>
            </a:r>
          </a:p>
          <a:p>
            <a:pPr lvl="1"/>
            <a:r>
              <a:rPr lang="en-NZ" dirty="0"/>
              <a:t>Times in minutes, hours, days, ..</a:t>
            </a:r>
          </a:p>
          <a:p>
            <a:pPr lvl="2"/>
            <a:r>
              <a:rPr lang="en-NZ" dirty="0"/>
              <a:t>Use seconds when possible</a:t>
            </a:r>
          </a:p>
          <a:p>
            <a:pPr lvl="3"/>
            <a:r>
              <a:rPr lang="en-NZ" dirty="0">
                <a:latin typeface="Times New Roman" pitchFamily="18" charset="0"/>
                <a:cs typeface="Times New Roman" pitchFamily="18" charset="0"/>
              </a:rPr>
              <a:t>1 day = 8.64 × 10</a:t>
            </a:r>
            <a:r>
              <a:rPr lang="en-NZ" baseline="30000" dirty="0">
                <a:latin typeface="Times New Roman" pitchFamily="18" charset="0"/>
                <a:cs typeface="Times New Roman" pitchFamily="18" charset="0"/>
              </a:rPr>
              <a:t>4</a:t>
            </a:r>
            <a:r>
              <a:rPr lang="en-NZ" dirty="0">
                <a:latin typeface="Times New Roman" pitchFamily="18" charset="0"/>
                <a:cs typeface="Times New Roman" pitchFamily="18" charset="0"/>
              </a:rPr>
              <a:t> s</a:t>
            </a:r>
          </a:p>
          <a:p>
            <a:pPr lvl="2"/>
            <a:r>
              <a:rPr lang="en-NZ" dirty="0"/>
              <a:t>But sometimes result looks odd !  So hours, days, .. are OK</a:t>
            </a:r>
          </a:p>
          <a:p>
            <a:pPr lvl="1"/>
            <a:r>
              <a:rPr lang="en-NZ" dirty="0"/>
              <a:t>kWh and similar</a:t>
            </a:r>
          </a:p>
          <a:p>
            <a:pPr lvl="2"/>
            <a:r>
              <a:rPr lang="en-NZ" dirty="0"/>
              <a:t>Half SI, half customary .. </a:t>
            </a:r>
          </a:p>
          <a:p>
            <a:pPr lvl="2"/>
            <a:r>
              <a:rPr lang="en-NZ" dirty="0"/>
              <a:t>Use Joules for preference</a:t>
            </a:r>
          </a:p>
        </p:txBody>
      </p:sp>
    </p:spTree>
    <p:extLst>
      <p:ext uri="{BB962C8B-B14F-4D97-AF65-F5344CB8AC3E}">
        <p14:creationId xmlns:p14="http://schemas.microsoft.com/office/powerpoint/2010/main" val="29189383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Assignment (assessed 5%)</a:t>
            </a:r>
          </a:p>
        </p:txBody>
      </p:sp>
      <p:sp>
        <p:nvSpPr>
          <p:cNvPr id="3" name="Content Placeholder 2"/>
          <p:cNvSpPr>
            <a:spLocks noGrp="1"/>
          </p:cNvSpPr>
          <p:nvPr>
            <p:ph idx="1"/>
          </p:nvPr>
        </p:nvSpPr>
        <p:spPr/>
        <p:txBody>
          <a:bodyPr/>
          <a:lstStyle/>
          <a:p>
            <a:r>
              <a:rPr lang="en-NZ" dirty="0"/>
              <a:t>Find out what instruments you will need for your research</a:t>
            </a:r>
          </a:p>
          <a:p>
            <a:r>
              <a:rPr lang="en-NZ" dirty="0"/>
              <a:t>Find out what their accuracy, precision and resolution is</a:t>
            </a:r>
          </a:p>
          <a:p>
            <a:r>
              <a:rPr lang="en-NZ" dirty="0"/>
              <a:t>Write a report summarizing what you found</a:t>
            </a:r>
          </a:p>
          <a:p>
            <a:r>
              <a:rPr lang="en-NZ" dirty="0"/>
              <a:t>Outline for this report …</a:t>
            </a:r>
          </a:p>
        </p:txBody>
      </p:sp>
    </p:spTree>
    <p:extLst>
      <p:ext uri="{BB962C8B-B14F-4D97-AF65-F5344CB8AC3E}">
        <p14:creationId xmlns:p14="http://schemas.microsoft.com/office/powerpoint/2010/main" val="23663343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Assignment (assessed 5%)</a:t>
            </a:r>
          </a:p>
        </p:txBody>
      </p:sp>
      <p:sp>
        <p:nvSpPr>
          <p:cNvPr id="3" name="Content Placeholder 2"/>
          <p:cNvSpPr>
            <a:spLocks noGrp="1"/>
          </p:cNvSpPr>
          <p:nvPr>
            <p:ph idx="1"/>
          </p:nvPr>
        </p:nvSpPr>
        <p:spPr>
          <a:xfrm>
            <a:off x="467544" y="1124744"/>
            <a:ext cx="8229600" cy="5105400"/>
          </a:xfrm>
        </p:spPr>
        <p:txBody>
          <a:bodyPr/>
          <a:lstStyle/>
          <a:p>
            <a:r>
              <a:rPr lang="en-NZ" dirty="0"/>
              <a:t>Outline for your report</a:t>
            </a:r>
          </a:p>
          <a:p>
            <a:pPr marL="817563" lvl="1" indent="-457200">
              <a:buFont typeface="+mj-lt"/>
              <a:buAutoNum type="arabicPeriod"/>
            </a:pPr>
            <a:r>
              <a:rPr lang="en-NZ" sz="1600" dirty="0"/>
              <a:t>Type of instrument .. What does it measure?</a:t>
            </a:r>
          </a:p>
          <a:p>
            <a:pPr marL="817563" lvl="1" indent="-457200">
              <a:buFont typeface="+mj-lt"/>
              <a:buAutoNum type="arabicPeriod"/>
            </a:pPr>
            <a:r>
              <a:rPr lang="en-NZ" sz="1600" dirty="0"/>
              <a:t>Machine or device details – manufacturer, model number, date of manufacture, any attachments used</a:t>
            </a:r>
          </a:p>
          <a:p>
            <a:pPr marL="817563" lvl="1" indent="-457200">
              <a:buFont typeface="+mj-lt"/>
              <a:buAutoNum type="arabicPeriod"/>
            </a:pPr>
            <a:r>
              <a:rPr lang="en-NZ" sz="1600" dirty="0"/>
              <a:t>Physical principle on which it operates</a:t>
            </a:r>
          </a:p>
          <a:p>
            <a:pPr lvl="2"/>
            <a:r>
              <a:rPr lang="en-NZ" sz="1600" dirty="0"/>
              <a:t>Very brief (1 or 2 sentences only) + reference</a:t>
            </a:r>
          </a:p>
          <a:p>
            <a:pPr marL="817563" lvl="1" indent="-457200">
              <a:buFont typeface="+mj-lt"/>
              <a:buAutoNum type="arabicPeriod"/>
            </a:pPr>
            <a:r>
              <a:rPr lang="en-NZ" sz="1600" dirty="0"/>
              <a:t>Calibration method</a:t>
            </a:r>
          </a:p>
          <a:p>
            <a:pPr lvl="2"/>
            <a:r>
              <a:rPr lang="en-NZ" sz="1600" dirty="0"/>
              <a:t>Very brief (maximum 1 paragraph)</a:t>
            </a:r>
          </a:p>
          <a:p>
            <a:pPr lvl="2"/>
            <a:r>
              <a:rPr lang="en-NZ" sz="1600" dirty="0"/>
              <a:t>Focus on accuracy of calibration!</a:t>
            </a:r>
          </a:p>
          <a:p>
            <a:pPr marL="817563" lvl="1" indent="-457200">
              <a:buFont typeface="+mj-lt"/>
              <a:buAutoNum type="arabicPeriod"/>
            </a:pPr>
            <a:r>
              <a:rPr lang="en-NZ" sz="1600" dirty="0"/>
              <a:t>Accuracy</a:t>
            </a:r>
          </a:p>
          <a:p>
            <a:pPr marL="817563" lvl="1" indent="-457200">
              <a:buFont typeface="+mj-lt"/>
              <a:buAutoNum type="arabicPeriod"/>
            </a:pPr>
            <a:r>
              <a:rPr lang="en-NZ" sz="1600" dirty="0"/>
              <a:t>Resolution</a:t>
            </a:r>
          </a:p>
          <a:p>
            <a:pPr marL="817563" lvl="1" indent="-457200">
              <a:buFont typeface="+mj-lt"/>
              <a:buAutoNum type="arabicPeriod"/>
            </a:pPr>
            <a:r>
              <a:rPr lang="en-NZ" sz="1600" dirty="0"/>
              <a:t>Systematic errors present</a:t>
            </a:r>
          </a:p>
          <a:p>
            <a:pPr lvl="2"/>
            <a:r>
              <a:rPr lang="en-NZ" sz="1600" dirty="0"/>
              <a:t>How do you minimize them?</a:t>
            </a:r>
          </a:p>
          <a:p>
            <a:pPr marL="817563" lvl="1" indent="-457200">
              <a:buFont typeface="+mj-lt"/>
              <a:buAutoNum type="arabicPeriod"/>
            </a:pPr>
            <a:r>
              <a:rPr lang="en-NZ" sz="1600" dirty="0"/>
              <a:t>Random errors</a:t>
            </a:r>
          </a:p>
          <a:p>
            <a:pPr lvl="2"/>
            <a:r>
              <a:rPr lang="en-NZ" sz="1600" dirty="0"/>
              <a:t>What causes them?</a:t>
            </a:r>
          </a:p>
          <a:p>
            <a:pPr marL="703263" lvl="1" indent="-342900">
              <a:buFont typeface="+mj-lt"/>
              <a:buAutoNum type="arabicPeriod"/>
            </a:pPr>
            <a:r>
              <a:rPr lang="en-NZ" sz="1600" dirty="0"/>
              <a:t>What is its precision?</a:t>
            </a:r>
          </a:p>
          <a:p>
            <a:pPr marL="738188" lvl="1" indent="-457200">
              <a:buFont typeface="+mj-lt"/>
              <a:buAutoNum type="arabicPeriod"/>
            </a:pPr>
            <a:r>
              <a:rPr lang="en-NZ" sz="1600" dirty="0"/>
              <a:t>Summary: overall accuracy and precision</a:t>
            </a:r>
          </a:p>
        </p:txBody>
      </p:sp>
    </p:spTree>
    <p:extLst>
      <p:ext uri="{BB962C8B-B14F-4D97-AF65-F5344CB8AC3E}">
        <p14:creationId xmlns:p14="http://schemas.microsoft.com/office/powerpoint/2010/main" val="33236159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Assignment (assessed 5%)</a:t>
            </a:r>
          </a:p>
        </p:txBody>
      </p:sp>
      <p:sp>
        <p:nvSpPr>
          <p:cNvPr id="3" name="Content Placeholder 2"/>
          <p:cNvSpPr>
            <a:spLocks noGrp="1"/>
          </p:cNvSpPr>
          <p:nvPr>
            <p:ph idx="1"/>
          </p:nvPr>
        </p:nvSpPr>
        <p:spPr>
          <a:xfrm>
            <a:off x="467544" y="1124744"/>
            <a:ext cx="8229600" cy="5105400"/>
          </a:xfrm>
        </p:spPr>
        <p:txBody>
          <a:bodyPr/>
          <a:lstStyle/>
          <a:p>
            <a:r>
              <a:rPr lang="en-NZ" dirty="0"/>
              <a:t>Outline for your report</a:t>
            </a:r>
          </a:p>
          <a:p>
            <a:pPr lvl="1"/>
            <a:r>
              <a:rPr lang="en-NZ" dirty="0"/>
              <a:t>Use outline to guide your report format</a:t>
            </a:r>
          </a:p>
          <a:p>
            <a:pPr lvl="1"/>
            <a:r>
              <a:rPr lang="en-NZ" dirty="0"/>
              <a:t>You should have 10 sections …</a:t>
            </a:r>
          </a:p>
          <a:p>
            <a:pPr marL="457200" indent="-457200"/>
            <a:r>
              <a:rPr lang="en-NZ" dirty="0"/>
              <a:t>In English, </a:t>
            </a:r>
            <a:r>
              <a:rPr lang="en-NZ" i="1" dirty="0">
                <a:solidFill>
                  <a:srgbClr val="FF0000"/>
                </a:solidFill>
              </a:rPr>
              <a:t>but no grammar needed</a:t>
            </a:r>
          </a:p>
          <a:p>
            <a:pPr marL="738188" lvl="1" indent="-457200"/>
            <a:r>
              <a:rPr lang="en-NZ" dirty="0"/>
              <a:t>Write lists, use bullet points, ….</a:t>
            </a:r>
          </a:p>
          <a:p>
            <a:pPr marL="738188" lvl="1" indent="-457200"/>
            <a:r>
              <a:rPr lang="en-NZ" dirty="0"/>
              <a:t>If you’re not confident in English</a:t>
            </a:r>
          </a:p>
          <a:p>
            <a:pPr marL="917575" lvl="2" indent="-457200"/>
            <a:r>
              <a:rPr lang="en-NZ" dirty="0"/>
              <a:t>You can write in Thai and use Google translator or …</a:t>
            </a:r>
          </a:p>
          <a:p>
            <a:pPr marL="457200" indent="-457200"/>
            <a:r>
              <a:rPr lang="en-NZ" dirty="0"/>
              <a:t>You can use this information (after comment and correction) in your thesis!</a:t>
            </a:r>
          </a:p>
          <a:p>
            <a:pPr marL="738188" lvl="1" indent="-457200"/>
            <a:r>
              <a:rPr lang="en-NZ" dirty="0"/>
              <a:t>It should include detailed experimental method</a:t>
            </a:r>
          </a:p>
          <a:p>
            <a:pPr marL="738188" lvl="1" indent="-457200"/>
            <a:r>
              <a:rPr lang="en-NZ" dirty="0"/>
              <a:t>Including description of measuring equipment used!</a:t>
            </a:r>
          </a:p>
          <a:p>
            <a:pPr marL="457200" indent="-457200"/>
            <a:r>
              <a:rPr lang="en-NZ" dirty="0"/>
              <a:t>Submit by email to </a:t>
            </a:r>
            <a:r>
              <a:rPr lang="en-NZ" dirty="0">
                <a:hlinkClick r:id="rId2"/>
              </a:rPr>
              <a:t>j.morris@auckland.ac.nz</a:t>
            </a:r>
            <a:endParaRPr lang="en-NZ" dirty="0"/>
          </a:p>
          <a:p>
            <a:pPr marL="457200" indent="-457200"/>
            <a:r>
              <a:rPr lang="en-NZ" dirty="0"/>
              <a:t>Put ‘RESEARCH METHODS’ in the subject line</a:t>
            </a:r>
          </a:p>
          <a:p>
            <a:pPr marL="457200" indent="-457200"/>
            <a:r>
              <a:rPr lang="en-NZ" dirty="0"/>
              <a:t>Due January 12, 2014</a:t>
            </a:r>
          </a:p>
          <a:p>
            <a:pPr marL="457200" indent="-457200"/>
            <a:r>
              <a:rPr lang="en-NZ" dirty="0"/>
              <a:t>Next lecture :  January 18, 2014  </a:t>
            </a:r>
          </a:p>
          <a:p>
            <a:pPr marL="457200" indent="-457200"/>
            <a:r>
              <a:rPr lang="en-NZ" dirty="0"/>
              <a:t>Happy New Year!!</a:t>
            </a:r>
          </a:p>
        </p:txBody>
      </p:sp>
    </p:spTree>
    <p:extLst>
      <p:ext uri="{BB962C8B-B14F-4D97-AF65-F5344CB8AC3E}">
        <p14:creationId xmlns:p14="http://schemas.microsoft.com/office/powerpoint/2010/main" val="11699339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Warning: Google Translator</a:t>
            </a:r>
          </a:p>
        </p:txBody>
      </p:sp>
      <p:sp>
        <p:nvSpPr>
          <p:cNvPr id="3" name="Content Placeholder 2"/>
          <p:cNvSpPr>
            <a:spLocks noGrp="1"/>
          </p:cNvSpPr>
          <p:nvPr>
            <p:ph idx="1"/>
          </p:nvPr>
        </p:nvSpPr>
        <p:spPr>
          <a:xfrm>
            <a:off x="467544" y="1124744"/>
            <a:ext cx="8229600" cy="5105400"/>
          </a:xfrm>
        </p:spPr>
        <p:txBody>
          <a:bodyPr/>
          <a:lstStyle/>
          <a:p>
            <a:pPr>
              <a:buFont typeface="Arial" pitchFamily="34" charset="0"/>
              <a:buChar char="•"/>
            </a:pPr>
            <a:r>
              <a:rPr lang="en-NZ" dirty="0"/>
              <a:t>Google Translator is a good </a:t>
            </a:r>
            <a:r>
              <a:rPr lang="en-NZ" dirty="0">
                <a:solidFill>
                  <a:srgbClr val="FF0000"/>
                </a:solidFill>
              </a:rPr>
              <a:t>dictionary</a:t>
            </a:r>
          </a:p>
          <a:p>
            <a:pPr lvl="1">
              <a:buFont typeface="Arial" pitchFamily="34" charset="0"/>
              <a:buChar char="•"/>
            </a:pPr>
            <a:r>
              <a:rPr lang="en-NZ" dirty="0"/>
              <a:t>It will generally correctly look up the English equivalent of a Thai word</a:t>
            </a:r>
          </a:p>
          <a:p>
            <a:pPr>
              <a:buFont typeface="Arial" pitchFamily="34" charset="0"/>
              <a:buChar char="•"/>
            </a:pPr>
            <a:r>
              <a:rPr lang="en-NZ" b="0" i="1" dirty="0"/>
              <a:t>However</a:t>
            </a:r>
          </a:p>
          <a:p>
            <a:pPr>
              <a:buFont typeface="Arial" pitchFamily="34" charset="0"/>
              <a:buChar char="•"/>
            </a:pPr>
            <a:r>
              <a:rPr lang="en-NZ" dirty="0">
                <a:solidFill>
                  <a:srgbClr val="FF0000"/>
                </a:solidFill>
              </a:rPr>
              <a:t>It is very poor at converting Thai sentences to meaningful English sentences!</a:t>
            </a:r>
          </a:p>
          <a:p>
            <a:pPr>
              <a:buFont typeface="Arial" pitchFamily="34" charset="0"/>
              <a:buChar char="•"/>
            </a:pPr>
            <a:r>
              <a:rPr lang="en-NZ" dirty="0"/>
              <a:t>You </a:t>
            </a:r>
            <a:r>
              <a:rPr lang="en-NZ" dirty="0">
                <a:solidFill>
                  <a:srgbClr val="FF0000"/>
                </a:solidFill>
              </a:rPr>
              <a:t>must</a:t>
            </a:r>
            <a:r>
              <a:rPr lang="en-NZ" dirty="0"/>
              <a:t> check the English result and make sure that it makes sense!</a:t>
            </a:r>
          </a:p>
          <a:p>
            <a:pPr>
              <a:buFont typeface="Arial" pitchFamily="34" charset="0"/>
              <a:buChar char="•"/>
            </a:pPr>
            <a:r>
              <a:rPr lang="en-NZ" dirty="0"/>
              <a:t>Tips</a:t>
            </a:r>
          </a:p>
          <a:p>
            <a:pPr lvl="1">
              <a:buFont typeface="Arial" pitchFamily="34" charset="0"/>
              <a:buChar char="•"/>
            </a:pPr>
            <a:r>
              <a:rPr lang="en-NZ" dirty="0"/>
              <a:t>Write very simple, short Thai sentences</a:t>
            </a:r>
          </a:p>
          <a:p>
            <a:pPr lvl="1">
              <a:buFont typeface="Arial" pitchFamily="34" charset="0"/>
              <a:buChar char="•"/>
            </a:pPr>
            <a:r>
              <a:rPr lang="en-NZ" dirty="0"/>
              <a:t>Google can handle these better than long complex ones!</a:t>
            </a:r>
          </a:p>
          <a:p>
            <a:pPr lvl="1">
              <a:buFont typeface="Arial" pitchFamily="34" charset="0"/>
              <a:buChar char="•"/>
            </a:pPr>
            <a:r>
              <a:rPr lang="en-NZ" dirty="0"/>
              <a:t>Good technical writing is simple and short </a:t>
            </a:r>
            <a:r>
              <a:rPr lang="en-NZ" dirty="0">
                <a:solidFill>
                  <a:srgbClr val="FF0000"/>
                </a:solidFill>
              </a:rPr>
              <a:t>in any language</a:t>
            </a:r>
            <a:r>
              <a:rPr lang="en-NZ" dirty="0"/>
              <a:t>!</a:t>
            </a:r>
          </a:p>
          <a:p>
            <a:pPr marL="457200" indent="-457200"/>
            <a:endParaRPr lang="en-NZ" dirty="0"/>
          </a:p>
        </p:txBody>
      </p:sp>
    </p:spTree>
    <p:extLst>
      <p:ext uri="{BB962C8B-B14F-4D97-AF65-F5344CB8AC3E}">
        <p14:creationId xmlns:p14="http://schemas.microsoft.com/office/powerpoint/2010/main" val="2210123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sp>
        <p:nvSpPr>
          <p:cNvPr id="8" name="TextBox 7"/>
          <p:cNvSpPr txBox="1"/>
          <p:nvPr/>
        </p:nvSpPr>
        <p:spPr>
          <a:xfrm>
            <a:off x="457200" y="2366668"/>
            <a:ext cx="4467890" cy="707886"/>
          </a:xfrm>
          <a:prstGeom prst="rect">
            <a:avLst/>
          </a:prstGeom>
          <a:noFill/>
          <a:ln w="57150">
            <a:solidFill>
              <a:srgbClr val="FF0000"/>
            </a:solidFill>
          </a:ln>
        </p:spPr>
        <p:txBody>
          <a:bodyPr wrap="none" rtlCol="0">
            <a:spAutoFit/>
          </a:bodyPr>
          <a:lstStyle/>
          <a:p>
            <a:r>
              <a:rPr lang="en-NZ" sz="2000" b="1" dirty="0"/>
              <a:t>If the end is not machined carefully</a:t>
            </a:r>
          </a:p>
          <a:p>
            <a:r>
              <a:rPr lang="en-NZ" sz="2000" b="1" dirty="0"/>
              <a:t>or worn</a:t>
            </a:r>
          </a:p>
        </p:txBody>
      </p:sp>
      <p:sp>
        <p:nvSpPr>
          <p:cNvPr id="14" name="TextBox 13"/>
          <p:cNvSpPr txBox="1"/>
          <p:nvPr/>
        </p:nvSpPr>
        <p:spPr>
          <a:xfrm>
            <a:off x="457200" y="1219200"/>
            <a:ext cx="1828800" cy="830997"/>
          </a:xfrm>
          <a:prstGeom prst="rect">
            <a:avLst/>
          </a:prstGeom>
          <a:noFill/>
        </p:spPr>
        <p:txBody>
          <a:bodyPr wrap="square" rtlCol="0">
            <a:spAutoFit/>
          </a:bodyPr>
          <a:lstStyle/>
          <a:p>
            <a:r>
              <a:rPr lang="en-NZ" sz="2400" b="1" dirty="0"/>
              <a:t>End error</a:t>
            </a:r>
          </a:p>
          <a:p>
            <a:r>
              <a:rPr lang="en-NZ" sz="2400" b="1" dirty="0"/>
              <a:t>Zero error</a:t>
            </a:r>
          </a:p>
        </p:txBody>
      </p:sp>
      <p:pic>
        <p:nvPicPr>
          <p:cNvPr id="15" name="Picture 4" descr="ruler_0_10.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6434" y="3837010"/>
            <a:ext cx="3779838"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p:cNvSpPr/>
          <p:nvPr/>
        </p:nvSpPr>
        <p:spPr>
          <a:xfrm>
            <a:off x="1676400" y="3231783"/>
            <a:ext cx="1190579"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20" name="Straight Arrow Connector 19"/>
          <p:cNvCxnSpPr/>
          <p:nvPr/>
        </p:nvCxnSpPr>
        <p:spPr>
          <a:xfrm>
            <a:off x="2839065" y="4953000"/>
            <a:ext cx="386369" cy="1"/>
          </a:xfrm>
          <a:prstGeom prst="straightConnector1">
            <a:avLst/>
          </a:prstGeom>
          <a:ln w="5715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866978" y="3276601"/>
            <a:ext cx="3152821" cy="400109"/>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dirty="0">
                <a:solidFill>
                  <a:schemeClr val="tx1"/>
                </a:solidFill>
              </a:rPr>
              <a:t>Object being measured</a:t>
            </a:r>
          </a:p>
        </p:txBody>
      </p:sp>
      <p:sp>
        <p:nvSpPr>
          <p:cNvPr id="24" name="TextBox 23"/>
          <p:cNvSpPr txBox="1"/>
          <p:nvPr/>
        </p:nvSpPr>
        <p:spPr>
          <a:xfrm>
            <a:off x="3017214" y="5410200"/>
            <a:ext cx="6005170" cy="1015663"/>
          </a:xfrm>
          <a:prstGeom prst="rect">
            <a:avLst/>
          </a:prstGeom>
          <a:noFill/>
        </p:spPr>
        <p:txBody>
          <a:bodyPr wrap="none" rtlCol="0">
            <a:spAutoFit/>
          </a:bodyPr>
          <a:lstStyle/>
          <a:p>
            <a:r>
              <a:rPr lang="en-NZ" sz="2000" b="1" dirty="0"/>
              <a:t>Then placing this ruler against an edge will lead</a:t>
            </a:r>
          </a:p>
          <a:p>
            <a:r>
              <a:rPr lang="en-NZ" sz="2000" b="1" dirty="0"/>
              <a:t>to a length longer than the correct one –</a:t>
            </a:r>
          </a:p>
          <a:p>
            <a:r>
              <a:rPr lang="en-NZ" sz="2000" b="1" dirty="0">
                <a:solidFill>
                  <a:srgbClr val="FF0000"/>
                </a:solidFill>
              </a:rPr>
              <a:t>A systematic error</a:t>
            </a:r>
          </a:p>
        </p:txBody>
      </p:sp>
      <p:cxnSp>
        <p:nvCxnSpPr>
          <p:cNvPr id="10" name="Straight Arrow Connector 9"/>
          <p:cNvCxnSpPr>
            <a:stCxn id="15" idx="1"/>
          </p:cNvCxnSpPr>
          <p:nvPr/>
        </p:nvCxnSpPr>
        <p:spPr>
          <a:xfrm flipH="1" flipV="1">
            <a:off x="1371600" y="3048001"/>
            <a:ext cx="1944834" cy="1406547"/>
          </a:xfrm>
          <a:prstGeom prst="straightConnector1">
            <a:avLst/>
          </a:prstGeom>
          <a:ln w="762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86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sp>
        <p:nvSpPr>
          <p:cNvPr id="14" name="TextBox 13"/>
          <p:cNvSpPr txBox="1"/>
          <p:nvPr/>
        </p:nvSpPr>
        <p:spPr>
          <a:xfrm>
            <a:off x="457200" y="1219200"/>
            <a:ext cx="1828800" cy="830997"/>
          </a:xfrm>
          <a:prstGeom prst="rect">
            <a:avLst/>
          </a:prstGeom>
          <a:noFill/>
        </p:spPr>
        <p:txBody>
          <a:bodyPr wrap="square" rtlCol="0">
            <a:spAutoFit/>
          </a:bodyPr>
          <a:lstStyle/>
          <a:p>
            <a:r>
              <a:rPr lang="en-NZ" sz="2400" b="1" dirty="0"/>
              <a:t>End error</a:t>
            </a:r>
          </a:p>
          <a:p>
            <a:r>
              <a:rPr lang="en-NZ" sz="2400" b="1" dirty="0"/>
              <a:t>Zero error</a:t>
            </a:r>
          </a:p>
        </p:txBody>
      </p:sp>
      <p:pic>
        <p:nvPicPr>
          <p:cNvPr id="15" name="Picture 4" descr="ruler_0_10.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3751274"/>
            <a:ext cx="3779838"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p:cNvSpPr/>
          <p:nvPr/>
        </p:nvSpPr>
        <p:spPr>
          <a:xfrm>
            <a:off x="1676400" y="3231783"/>
            <a:ext cx="1190579"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20" name="Straight Arrow Connector 19"/>
          <p:cNvCxnSpPr/>
          <p:nvPr/>
        </p:nvCxnSpPr>
        <p:spPr>
          <a:xfrm>
            <a:off x="2839065" y="4953000"/>
            <a:ext cx="386369" cy="1"/>
          </a:xfrm>
          <a:prstGeom prst="straightConnector1">
            <a:avLst/>
          </a:prstGeom>
          <a:ln w="5715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866978" y="3276601"/>
            <a:ext cx="3152821" cy="400109"/>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400" dirty="0">
                <a:solidFill>
                  <a:schemeClr val="tx1"/>
                </a:solidFill>
              </a:rPr>
              <a:t>Object being measured</a:t>
            </a:r>
          </a:p>
        </p:txBody>
      </p:sp>
      <p:sp>
        <p:nvSpPr>
          <p:cNvPr id="24" name="TextBox 23"/>
          <p:cNvSpPr txBox="1"/>
          <p:nvPr/>
        </p:nvSpPr>
        <p:spPr>
          <a:xfrm>
            <a:off x="3017214" y="5410200"/>
            <a:ext cx="6005170" cy="1015663"/>
          </a:xfrm>
          <a:prstGeom prst="rect">
            <a:avLst/>
          </a:prstGeom>
          <a:noFill/>
        </p:spPr>
        <p:txBody>
          <a:bodyPr wrap="none" rtlCol="0">
            <a:spAutoFit/>
          </a:bodyPr>
          <a:lstStyle/>
          <a:p>
            <a:r>
              <a:rPr lang="en-NZ" sz="2000" b="1" dirty="0"/>
              <a:t>Then placing this ruler against an edge will lead</a:t>
            </a:r>
          </a:p>
          <a:p>
            <a:r>
              <a:rPr lang="en-NZ" sz="2000" b="1" dirty="0"/>
              <a:t>to a length </a:t>
            </a:r>
            <a:r>
              <a:rPr lang="en-NZ" sz="2000" b="1" dirty="0">
                <a:solidFill>
                  <a:srgbClr val="FF0000"/>
                </a:solidFill>
              </a:rPr>
              <a:t>longer</a:t>
            </a:r>
            <a:r>
              <a:rPr lang="en-NZ" sz="2000" b="1" dirty="0"/>
              <a:t> than the correct one –</a:t>
            </a:r>
          </a:p>
          <a:p>
            <a:r>
              <a:rPr lang="en-NZ" sz="2000" b="1" dirty="0">
                <a:solidFill>
                  <a:srgbClr val="FF0000"/>
                </a:solidFill>
              </a:rPr>
              <a:t>A systematic error</a:t>
            </a:r>
          </a:p>
        </p:txBody>
      </p:sp>
      <p:cxnSp>
        <p:nvCxnSpPr>
          <p:cNvPr id="10" name="Straight Arrow Connector 9"/>
          <p:cNvCxnSpPr>
            <a:stCxn id="15" idx="1"/>
          </p:cNvCxnSpPr>
          <p:nvPr/>
        </p:nvCxnSpPr>
        <p:spPr>
          <a:xfrm flipH="1" flipV="1">
            <a:off x="798366" y="2962265"/>
            <a:ext cx="1944834" cy="1406547"/>
          </a:xfrm>
          <a:prstGeom prst="straightConnector1">
            <a:avLst/>
          </a:prstGeom>
          <a:ln w="762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57200" y="2366668"/>
            <a:ext cx="4467890" cy="707886"/>
          </a:xfrm>
          <a:prstGeom prst="rect">
            <a:avLst/>
          </a:prstGeom>
          <a:solidFill>
            <a:schemeClr val="bg1"/>
          </a:solidFill>
          <a:ln w="57150">
            <a:solidFill>
              <a:srgbClr val="FF0000"/>
            </a:solidFill>
          </a:ln>
        </p:spPr>
        <p:txBody>
          <a:bodyPr wrap="none" rtlCol="0">
            <a:spAutoFit/>
          </a:bodyPr>
          <a:lstStyle/>
          <a:p>
            <a:r>
              <a:rPr lang="en-NZ" sz="2000" b="1" dirty="0"/>
              <a:t>If the end is not machined carefully</a:t>
            </a:r>
          </a:p>
          <a:p>
            <a:r>
              <a:rPr lang="en-NZ" sz="2000" b="1" dirty="0"/>
              <a:t>or worn</a:t>
            </a:r>
          </a:p>
        </p:txBody>
      </p:sp>
      <p:cxnSp>
        <p:nvCxnSpPr>
          <p:cNvPr id="4" name="Straight Connector 3"/>
          <p:cNvCxnSpPr/>
          <p:nvPr/>
        </p:nvCxnSpPr>
        <p:spPr>
          <a:xfrm>
            <a:off x="6019799" y="2853901"/>
            <a:ext cx="0" cy="956099"/>
          </a:xfrm>
          <a:prstGeom prst="line">
            <a:avLst/>
          </a:prstGeom>
          <a:ln w="28575">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86400" y="2050197"/>
            <a:ext cx="2206053" cy="707886"/>
          </a:xfrm>
          <a:prstGeom prst="rect">
            <a:avLst/>
          </a:prstGeom>
          <a:solidFill>
            <a:schemeClr val="bg1"/>
          </a:solidFill>
          <a:ln w="57150">
            <a:solidFill>
              <a:srgbClr val="FF0000"/>
            </a:solidFill>
          </a:ln>
        </p:spPr>
        <p:txBody>
          <a:bodyPr wrap="none" rtlCol="0">
            <a:spAutoFit/>
          </a:bodyPr>
          <a:lstStyle/>
          <a:p>
            <a:r>
              <a:rPr lang="en-NZ" sz="2000" b="1" dirty="0">
                <a:latin typeface="Times New Roman" pitchFamily="18" charset="0"/>
                <a:cs typeface="Times New Roman" pitchFamily="18" charset="0"/>
              </a:rPr>
              <a:t>91mm</a:t>
            </a:r>
          </a:p>
          <a:p>
            <a:r>
              <a:rPr lang="en-NZ" sz="2000" b="1" dirty="0"/>
              <a:t>instead of </a:t>
            </a:r>
            <a:r>
              <a:rPr lang="en-NZ" sz="2000" b="1" dirty="0">
                <a:latin typeface="Times New Roman" pitchFamily="18" charset="0"/>
                <a:cs typeface="Times New Roman" pitchFamily="18" charset="0"/>
              </a:rPr>
              <a:t>90mm</a:t>
            </a:r>
          </a:p>
        </p:txBody>
      </p:sp>
    </p:spTree>
    <p:extLst>
      <p:ext uri="{BB962C8B-B14F-4D97-AF65-F5344CB8AC3E}">
        <p14:creationId xmlns:p14="http://schemas.microsoft.com/office/powerpoint/2010/main" val="4132839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pic>
        <p:nvPicPr>
          <p:cNvPr id="1026" name="Picture 2" descr="http://upload.wikimedia.org/wikipedia/commons/thumb/4/4e/Meniscus.jpg/150px-Menisc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9288" y="1074027"/>
            <a:ext cx="3810000" cy="535940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58926" y="1828799"/>
            <a:ext cx="4036874" cy="1323439"/>
          </a:xfrm>
          <a:prstGeom prst="rect">
            <a:avLst/>
          </a:prstGeom>
          <a:noFill/>
        </p:spPr>
        <p:txBody>
          <a:bodyPr wrap="none" rtlCol="0">
            <a:spAutoFit/>
          </a:bodyPr>
          <a:lstStyle/>
          <a:p>
            <a:r>
              <a:rPr lang="en-NZ" sz="2000" b="1" dirty="0"/>
              <a:t>Meniscus in a liquid</a:t>
            </a:r>
          </a:p>
          <a:p>
            <a:r>
              <a:rPr lang="en-NZ" sz="2000" b="1" dirty="0"/>
              <a:t>Volume is usually read from the</a:t>
            </a:r>
          </a:p>
          <a:p>
            <a:r>
              <a:rPr lang="en-NZ" sz="2000" b="1" dirty="0"/>
              <a:t>bottom of the meniscus -</a:t>
            </a:r>
          </a:p>
          <a:p>
            <a:r>
              <a:rPr lang="en-NZ" sz="2000" b="1" dirty="0"/>
              <a:t>Ignoring the volume above it!</a:t>
            </a:r>
          </a:p>
        </p:txBody>
      </p:sp>
      <p:cxnSp>
        <p:nvCxnSpPr>
          <p:cNvPr id="6" name="Straight Arrow Connector 5"/>
          <p:cNvCxnSpPr/>
          <p:nvPr/>
        </p:nvCxnSpPr>
        <p:spPr>
          <a:xfrm flipH="1">
            <a:off x="2895600" y="3753729"/>
            <a:ext cx="1600200" cy="0"/>
          </a:xfrm>
          <a:prstGeom prst="straightConnector1">
            <a:avLst/>
          </a:prstGeom>
          <a:ln w="5715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371600" y="3533745"/>
            <a:ext cx="1425390" cy="400110"/>
          </a:xfrm>
          <a:prstGeom prst="rect">
            <a:avLst/>
          </a:prstGeom>
          <a:noFill/>
        </p:spPr>
        <p:txBody>
          <a:bodyPr wrap="none" rtlCol="0">
            <a:spAutoFit/>
          </a:bodyPr>
          <a:lstStyle/>
          <a:p>
            <a:r>
              <a:rPr lang="en-NZ" sz="2000" b="1" dirty="0"/>
              <a:t>Read here</a:t>
            </a:r>
          </a:p>
        </p:txBody>
      </p:sp>
      <p:cxnSp>
        <p:nvCxnSpPr>
          <p:cNvPr id="10" name="Straight Arrow Connector 9"/>
          <p:cNvCxnSpPr/>
          <p:nvPr/>
        </p:nvCxnSpPr>
        <p:spPr>
          <a:xfrm flipV="1">
            <a:off x="6705600" y="3533745"/>
            <a:ext cx="783688" cy="1"/>
          </a:xfrm>
          <a:prstGeom prst="straightConnector1">
            <a:avLst/>
          </a:prstGeom>
          <a:ln w="5715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489288" y="3276600"/>
            <a:ext cx="1494320" cy="400110"/>
          </a:xfrm>
          <a:prstGeom prst="rect">
            <a:avLst/>
          </a:prstGeom>
          <a:noFill/>
        </p:spPr>
        <p:txBody>
          <a:bodyPr wrap="none" rtlCol="0">
            <a:spAutoFit/>
          </a:bodyPr>
          <a:lstStyle/>
          <a:p>
            <a:r>
              <a:rPr lang="en-NZ" sz="2000" b="1" dirty="0"/>
              <a:t>Ignore this</a:t>
            </a:r>
          </a:p>
        </p:txBody>
      </p:sp>
      <p:sp>
        <p:nvSpPr>
          <p:cNvPr id="14" name="TextBox 13"/>
          <p:cNvSpPr txBox="1"/>
          <p:nvPr/>
        </p:nvSpPr>
        <p:spPr>
          <a:xfrm>
            <a:off x="713558" y="4572000"/>
            <a:ext cx="2741474" cy="1323439"/>
          </a:xfrm>
          <a:prstGeom prst="rect">
            <a:avLst/>
          </a:prstGeom>
          <a:noFill/>
        </p:spPr>
        <p:txBody>
          <a:bodyPr wrap="square" rtlCol="0">
            <a:spAutoFit/>
          </a:bodyPr>
          <a:lstStyle/>
          <a:p>
            <a:r>
              <a:rPr lang="en-NZ" sz="2000" b="1" dirty="0"/>
              <a:t>In precise work, the cylinder is calibrated to allow for the water meniscus!</a:t>
            </a:r>
          </a:p>
        </p:txBody>
      </p:sp>
    </p:spTree>
    <p:extLst>
      <p:ext uri="{BB962C8B-B14F-4D97-AF65-F5344CB8AC3E}">
        <p14:creationId xmlns:p14="http://schemas.microsoft.com/office/powerpoint/2010/main" val="331381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Measurement Error - Systematic</a:t>
            </a:r>
          </a:p>
        </p:txBody>
      </p:sp>
      <p:cxnSp>
        <p:nvCxnSpPr>
          <p:cNvPr id="6" name="Straight Arrow Connector 5"/>
          <p:cNvCxnSpPr/>
          <p:nvPr/>
        </p:nvCxnSpPr>
        <p:spPr>
          <a:xfrm flipH="1">
            <a:off x="1229770" y="3532437"/>
            <a:ext cx="1600200" cy="0"/>
          </a:xfrm>
          <a:prstGeom prst="straightConnector1">
            <a:avLst/>
          </a:prstGeom>
          <a:ln w="5715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458370" y="1371600"/>
            <a:ext cx="886909" cy="400110"/>
          </a:xfrm>
          <a:prstGeom prst="rect">
            <a:avLst/>
          </a:prstGeom>
          <a:noFill/>
        </p:spPr>
        <p:txBody>
          <a:bodyPr wrap="none" rtlCol="0">
            <a:spAutoFit/>
          </a:bodyPr>
          <a:lstStyle/>
          <a:p>
            <a:r>
              <a:rPr lang="en-NZ" sz="2000" b="1" dirty="0"/>
              <a:t>Water</a:t>
            </a:r>
          </a:p>
        </p:txBody>
      </p:sp>
      <p:sp>
        <p:nvSpPr>
          <p:cNvPr id="13" name="TextBox 12"/>
          <p:cNvSpPr txBox="1"/>
          <p:nvPr/>
        </p:nvSpPr>
        <p:spPr>
          <a:xfrm>
            <a:off x="3744370" y="1395046"/>
            <a:ext cx="1181734" cy="400110"/>
          </a:xfrm>
          <a:prstGeom prst="rect">
            <a:avLst/>
          </a:prstGeom>
          <a:noFill/>
        </p:spPr>
        <p:txBody>
          <a:bodyPr wrap="none" rtlCol="0">
            <a:spAutoFit/>
          </a:bodyPr>
          <a:lstStyle/>
          <a:p>
            <a:r>
              <a:rPr lang="en-NZ" sz="2000" b="1" dirty="0"/>
              <a:t>Mercury</a:t>
            </a:r>
          </a:p>
        </p:txBody>
      </p:sp>
      <p:pic>
        <p:nvPicPr>
          <p:cNvPr id="2050" name="Picture 2" descr="http://cwx.prenhall.com/bookbind/pubbooks/hillchem3/medialib/media_portfolio/text_images/CH11/FG11_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795156"/>
            <a:ext cx="4745814" cy="3876646"/>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5638800" y="2133600"/>
            <a:ext cx="2741474" cy="1015663"/>
          </a:xfrm>
          <a:prstGeom prst="rect">
            <a:avLst/>
          </a:prstGeom>
          <a:noFill/>
        </p:spPr>
        <p:txBody>
          <a:bodyPr wrap="square" rtlCol="0">
            <a:spAutoFit/>
          </a:bodyPr>
          <a:lstStyle/>
          <a:p>
            <a:r>
              <a:rPr lang="en-NZ" sz="2000" b="1" dirty="0"/>
              <a:t>But ..</a:t>
            </a:r>
          </a:p>
          <a:p>
            <a:r>
              <a:rPr lang="en-NZ" sz="2000" b="1" dirty="0"/>
              <a:t>For some liquids, the</a:t>
            </a:r>
          </a:p>
          <a:p>
            <a:r>
              <a:rPr lang="en-NZ" sz="2000" b="1" dirty="0"/>
              <a:t>meniscus is convex!</a:t>
            </a:r>
          </a:p>
        </p:txBody>
      </p:sp>
      <p:sp>
        <p:nvSpPr>
          <p:cNvPr id="11" name="TextBox 10"/>
          <p:cNvSpPr txBox="1"/>
          <p:nvPr/>
        </p:nvSpPr>
        <p:spPr>
          <a:xfrm>
            <a:off x="5654040" y="3733479"/>
            <a:ext cx="2741474" cy="1938992"/>
          </a:xfrm>
          <a:prstGeom prst="rect">
            <a:avLst/>
          </a:prstGeom>
          <a:noFill/>
        </p:spPr>
        <p:txBody>
          <a:bodyPr wrap="square" rtlCol="0">
            <a:spAutoFit/>
          </a:bodyPr>
          <a:lstStyle/>
          <a:p>
            <a:r>
              <a:rPr lang="en-NZ" sz="2000" b="1" dirty="0"/>
              <a:t>This would lead to a systematic error if you try to measure the volume of such a liquid in a cylinder</a:t>
            </a:r>
          </a:p>
          <a:p>
            <a:r>
              <a:rPr lang="en-NZ" sz="2000" b="1" dirty="0"/>
              <a:t>calibrated for water!</a:t>
            </a:r>
          </a:p>
        </p:txBody>
      </p:sp>
    </p:spTree>
    <p:extLst>
      <p:ext uri="{BB962C8B-B14F-4D97-AF65-F5344CB8AC3E}">
        <p14:creationId xmlns:p14="http://schemas.microsoft.com/office/powerpoint/2010/main" val="1777774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43920</TotalTime>
  <Words>3283</Words>
  <Application>Microsoft Office PowerPoint</Application>
  <PresentationFormat>On-screen Show (4:3)</PresentationFormat>
  <Paragraphs>611</Paragraphs>
  <Slides>57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57</vt:i4>
      </vt:variant>
    </vt:vector>
  </HeadingPairs>
  <TitlesOfParts>
    <vt:vector size="65" baseType="lpstr">
      <vt:lpstr>Arial</vt:lpstr>
      <vt:lpstr>Calibri</vt:lpstr>
      <vt:lpstr>Cambria Math</vt:lpstr>
      <vt:lpstr>Symbol</vt:lpstr>
      <vt:lpstr>Times New Roman</vt:lpstr>
      <vt:lpstr>Wingdings</vt:lpstr>
      <vt:lpstr>Office Theme</vt:lpstr>
      <vt:lpstr>Custom Design</vt:lpstr>
      <vt:lpstr>Research Methods and Techniques</vt:lpstr>
      <vt:lpstr>MEASUREMENTS and ERRORS</vt:lpstr>
      <vt:lpstr>Measurement Error</vt:lpstr>
      <vt:lpstr>Measurement Error - Systematic</vt:lpstr>
      <vt:lpstr>Measurement Error - Systematic</vt:lpstr>
      <vt:lpstr>Measurement Error - Systematic</vt:lpstr>
      <vt:lpstr>Measurement Error - Systematic</vt:lpstr>
      <vt:lpstr>Measurement Error - Systematic</vt:lpstr>
      <vt:lpstr>Measurement Error - Systematic</vt:lpstr>
      <vt:lpstr>Measurement Error - Systematic</vt:lpstr>
      <vt:lpstr>Measurement Error - Systematic</vt:lpstr>
      <vt:lpstr>Measurement Error - Systematic</vt:lpstr>
      <vt:lpstr>Measurement Error - Systematic</vt:lpstr>
      <vt:lpstr>Measurement Error - Systematic</vt:lpstr>
      <vt:lpstr>RandOM ERRORS</vt:lpstr>
      <vt:lpstr>Random errors</vt:lpstr>
      <vt:lpstr>Quick Test</vt:lpstr>
      <vt:lpstr>Quick Test</vt:lpstr>
      <vt:lpstr>Random errors</vt:lpstr>
      <vt:lpstr>Random errors</vt:lpstr>
      <vt:lpstr>Normal distribution</vt:lpstr>
      <vt:lpstr>Error Distribution</vt:lpstr>
      <vt:lpstr>Random Errors – Normal distribution</vt:lpstr>
      <vt:lpstr>Normal distribution</vt:lpstr>
      <vt:lpstr>Significance of standard deviation, s</vt:lpstr>
      <vt:lpstr>Non-standard distributions</vt:lpstr>
      <vt:lpstr>Non-standard distributions</vt:lpstr>
      <vt:lpstr>Skewed distributions </vt:lpstr>
      <vt:lpstr>Skewed distributions </vt:lpstr>
      <vt:lpstr>Skewed distributions </vt:lpstr>
      <vt:lpstr>ACCURACY,  PRECISION and  RESOLUTION</vt:lpstr>
      <vt:lpstr>Terms .. Do not confuse them!</vt:lpstr>
      <vt:lpstr>Terms .. Do not confuse them!</vt:lpstr>
      <vt:lpstr>Some observations</vt:lpstr>
      <vt:lpstr>Valid systems</vt:lpstr>
      <vt:lpstr>Accuracy and precision</vt:lpstr>
      <vt:lpstr>Resolution and precision</vt:lpstr>
      <vt:lpstr>Targets again Systematic and random errors; precision and accuracy</vt:lpstr>
      <vt:lpstr>Reporting results Half the least significant digit rule</vt:lpstr>
      <vt:lpstr>Reporting results Half the least significant digit rule</vt:lpstr>
      <vt:lpstr>Reporting results Half the least significant digit rule</vt:lpstr>
      <vt:lpstr>Calibration</vt:lpstr>
      <vt:lpstr>Reporting results Half the least significant digit rule</vt:lpstr>
      <vt:lpstr>Reporting results A useful convention</vt:lpstr>
      <vt:lpstr>Other ‘measurements’</vt:lpstr>
      <vt:lpstr>Other ‘measurements’</vt:lpstr>
      <vt:lpstr>Other ‘measurements’</vt:lpstr>
      <vt:lpstr>Other ‘measurements’</vt:lpstr>
      <vt:lpstr>Errors accumulate!!</vt:lpstr>
      <vt:lpstr>Temperature Accuracy</vt:lpstr>
      <vt:lpstr>Standards – side note </vt:lpstr>
      <vt:lpstr>Standards</vt:lpstr>
      <vt:lpstr>Standards</vt:lpstr>
      <vt:lpstr>Assignment (assessed 5%)</vt:lpstr>
      <vt:lpstr>Assignment (assessed 5%)</vt:lpstr>
      <vt:lpstr>Assignment (assessed 5%)</vt:lpstr>
      <vt:lpstr>Warning: Google Translator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English: Fewer is better!</dc:title>
  <dc:creator>Windows User</dc:creator>
  <cp:lastModifiedBy>Dolphin</cp:lastModifiedBy>
  <cp:revision>283</cp:revision>
  <dcterms:created xsi:type="dcterms:W3CDTF">2010-05-26T12:32:20Z</dcterms:created>
  <dcterms:modified xsi:type="dcterms:W3CDTF">2019-08-09T00:16:52Z</dcterms:modified>
</cp:coreProperties>
</file>