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399" r:id="rId4"/>
    <p:sldId id="400" r:id="rId5"/>
    <p:sldId id="410" r:id="rId6"/>
    <p:sldId id="401" r:id="rId7"/>
    <p:sldId id="404" r:id="rId8"/>
    <p:sldId id="402" r:id="rId9"/>
    <p:sldId id="403" r:id="rId10"/>
    <p:sldId id="405" r:id="rId11"/>
    <p:sldId id="406" r:id="rId12"/>
    <p:sldId id="408" r:id="rId13"/>
    <p:sldId id="409" r:id="rId14"/>
    <p:sldId id="411" r:id="rId15"/>
    <p:sldId id="418" r:id="rId16"/>
    <p:sldId id="412" r:id="rId17"/>
    <p:sldId id="413" r:id="rId18"/>
    <p:sldId id="414" r:id="rId19"/>
    <p:sldId id="415" r:id="rId20"/>
    <p:sldId id="416" r:id="rId21"/>
    <p:sldId id="417" r:id="rId22"/>
  </p:sldIdLst>
  <p:sldSz cx="9144000" cy="6858000" type="screen4x3"/>
  <p:notesSz cx="6888163" cy="100218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81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207A6-744D-401C-B253-C4CD6095C65C}" type="datetimeFigureOut">
              <a:rPr lang="en-US"/>
              <a:pPr>
                <a:defRPr/>
              </a:pPr>
              <a:t>15-Aug-19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9FE72-565D-40AE-B1BC-8EFD1982CE46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7CABF-8A97-4F70-AD85-AFD2D9089468}" type="datetimeFigureOut">
              <a:rPr lang="en-US"/>
              <a:pPr>
                <a:defRPr/>
              </a:pPr>
              <a:t>15-Aug-19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2FC37-C6E8-4F82-934D-8FF3C0D93DB2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FDEE3-C95B-4979-BFAF-3D9D9220D0D5}" type="datetimeFigureOut">
              <a:rPr lang="en-US"/>
              <a:pPr>
                <a:defRPr/>
              </a:pPr>
              <a:t>15-Aug-19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C0A03-0646-4A3D-AD9A-F357CD0D8204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388DE-B7D7-429E-955C-F8A589F156C2}" type="datetimeFigureOut">
              <a:rPr lang="en-NZ" smtClean="0"/>
              <a:t>15/08/2019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066A-3C38-488C-8BC1-E8E972260B5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28516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388DE-B7D7-429E-955C-F8A589F156C2}" type="datetimeFigureOut">
              <a:rPr lang="en-NZ" smtClean="0"/>
              <a:t>15/08/2019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066A-3C38-488C-8BC1-E8E972260B5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805139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388DE-B7D7-429E-955C-F8A589F156C2}" type="datetimeFigureOut">
              <a:rPr lang="en-NZ" smtClean="0"/>
              <a:t>15/08/2019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066A-3C38-488C-8BC1-E8E972260B5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534939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388DE-B7D7-429E-955C-F8A589F156C2}" type="datetimeFigureOut">
              <a:rPr lang="en-NZ" smtClean="0"/>
              <a:t>15/08/2019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066A-3C38-488C-8BC1-E8E972260B5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3212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388DE-B7D7-429E-955C-F8A589F156C2}" type="datetimeFigureOut">
              <a:rPr lang="en-NZ" smtClean="0"/>
              <a:t>15/08/2019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066A-3C38-488C-8BC1-E8E972260B5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178261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388DE-B7D7-429E-955C-F8A589F156C2}" type="datetimeFigureOut">
              <a:rPr lang="en-NZ" smtClean="0"/>
              <a:t>15/08/2019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066A-3C38-488C-8BC1-E8E972260B5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73102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388DE-B7D7-429E-955C-F8A589F156C2}" type="datetimeFigureOut">
              <a:rPr lang="en-NZ" smtClean="0"/>
              <a:t>15/08/2019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066A-3C38-488C-8BC1-E8E972260B5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721008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388DE-B7D7-429E-955C-F8A589F156C2}" type="datetimeFigureOut">
              <a:rPr lang="en-NZ" smtClean="0"/>
              <a:t>15/08/2019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066A-3C38-488C-8BC1-E8E972260B5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30348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/>
          <a:lstStyle>
            <a:lvl1pPr>
              <a:defRPr sz="2400" b="1">
                <a:latin typeface="Arial" pitchFamily="34" charset="0"/>
                <a:cs typeface="Arial" pitchFamily="34" charset="0"/>
              </a:defRPr>
            </a:lvl1pPr>
            <a:lvl2pPr marL="623888" indent="-263525">
              <a:tabLst>
                <a:tab pos="628650" algn="l"/>
              </a:tabLst>
              <a:defRPr sz="2000" b="1">
                <a:latin typeface="Arial" pitchFamily="34" charset="0"/>
                <a:cs typeface="Arial" pitchFamily="34" charset="0"/>
              </a:defRPr>
            </a:lvl2pPr>
            <a:lvl3pPr marL="803275" indent="-174625">
              <a:defRPr sz="2000" b="1">
                <a:latin typeface="Arial" pitchFamily="34" charset="0"/>
                <a:cs typeface="Arial" pitchFamily="34" charset="0"/>
              </a:defRPr>
            </a:lvl3pPr>
            <a:lvl4pPr marL="989013" indent="-185738">
              <a:defRPr sz="2000" b="1">
                <a:latin typeface="Arial" pitchFamily="34" charset="0"/>
                <a:cs typeface="Arial" pitchFamily="34" charset="0"/>
              </a:defRPr>
            </a:lvl4pPr>
            <a:lvl5pPr marL="1254125" indent="-228600">
              <a:defRPr sz="200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FB730-D0A6-472E-8823-D42D72000B19}" type="datetimeFigureOut">
              <a:rPr lang="en-US"/>
              <a:pPr>
                <a:defRPr/>
              </a:pPr>
              <a:t>15-Aug-19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3FF8D-FC60-45EA-8A14-38D6AE2D8666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388DE-B7D7-429E-955C-F8A589F156C2}" type="datetimeFigureOut">
              <a:rPr lang="en-NZ" smtClean="0"/>
              <a:t>15/08/2019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066A-3C38-488C-8BC1-E8E972260B5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657969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388DE-B7D7-429E-955C-F8A589F156C2}" type="datetimeFigureOut">
              <a:rPr lang="en-NZ" smtClean="0"/>
              <a:t>15/08/2019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066A-3C38-488C-8BC1-E8E972260B5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893667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388DE-B7D7-429E-955C-F8A589F156C2}" type="datetimeFigureOut">
              <a:rPr lang="en-NZ" smtClean="0"/>
              <a:t>15/08/2019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066A-3C38-488C-8BC1-E8E972260B5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74522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D7480-94ED-4A1D-AFC5-71A8CE201735}" type="datetimeFigureOut">
              <a:rPr lang="en-US"/>
              <a:pPr>
                <a:defRPr/>
              </a:pPr>
              <a:t>15-Aug-19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DFA3F-6A58-40D9-94FB-E0A791E9BE21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33038-128A-43A5-99F8-C22FA0537EF2}" type="datetimeFigureOut">
              <a:rPr lang="en-US"/>
              <a:pPr>
                <a:defRPr/>
              </a:pPr>
              <a:t>15-Aug-19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B59D5-607B-4444-A894-5AAE2FD79D7B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8EEAE-E8C0-4674-9341-CE769679FCA8}" type="datetimeFigureOut">
              <a:rPr lang="en-US"/>
              <a:pPr>
                <a:defRPr/>
              </a:pPr>
              <a:t>15-Aug-19</a:t>
            </a:fld>
            <a:endParaRPr lang="en-N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AD953-AFC7-437E-B809-B4AC074356F4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9D1C1-11AE-4208-8229-11CBBF035F7D}" type="datetimeFigureOut">
              <a:rPr lang="en-US"/>
              <a:pPr>
                <a:defRPr/>
              </a:pPr>
              <a:t>15-Aug-19</a:t>
            </a:fld>
            <a:endParaRPr lang="en-N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33C65-CABE-4104-9EBD-B084A11B1320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66E91-6045-41B3-9498-04BBF61CDC51}" type="datetimeFigureOut">
              <a:rPr lang="en-US"/>
              <a:pPr>
                <a:defRPr/>
              </a:pPr>
              <a:t>15-Aug-19</a:t>
            </a:fld>
            <a:endParaRPr lang="en-N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376F5-1D8A-4723-9C57-9A240F7125BE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926E8-93BC-418C-B17A-5DEE94FFF3DD}" type="datetimeFigureOut">
              <a:rPr lang="en-US"/>
              <a:pPr>
                <a:defRPr/>
              </a:pPr>
              <a:t>15-Aug-19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6C3ED-A6D2-428B-8ECC-77A97BAB1DA5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4E9D7-2207-4CFE-B044-A70EDDFAC0BA}" type="datetimeFigureOut">
              <a:rPr lang="en-US"/>
              <a:pPr>
                <a:defRPr/>
              </a:pPr>
              <a:t>15-Aug-19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DC7A7-136E-4AD3-ACE8-B3821726E168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A105C0-4489-47E9-B676-573DD349EF6C}" type="datetimeFigureOut">
              <a:rPr lang="en-US"/>
              <a:pPr>
                <a:defRPr/>
              </a:pPr>
              <a:t>15-Aug-19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E62E79-ADC9-4D2E-8811-C7491DEF4CDC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388DE-B7D7-429E-955C-F8A589F156C2}" type="datetimeFigureOut">
              <a:rPr lang="en-NZ" smtClean="0"/>
              <a:t>15/08/2019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5066A-3C38-488C-8BC1-E8E972260B5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90709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540" y="3320988"/>
            <a:ext cx="3559073" cy="175260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 Morris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Faculty of Engineering,</a:t>
            </a:r>
            <a:b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Mahasarakham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University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b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Computer Science/</a:t>
            </a:r>
            <a:b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Electrical and Computer Engineering,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University of Auckland</a:t>
            </a:r>
            <a:endParaRPr lang="en-NZ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131716" y="858897"/>
            <a:ext cx="6871182" cy="5153387"/>
          </a:xfrm>
          <a:prstGeom prst="rect">
            <a:avLst/>
          </a:prstGeom>
        </p:spPr>
      </p:pic>
      <p:sp>
        <p:nvSpPr>
          <p:cNvPr id="2051" name="Title 1"/>
          <p:cNvSpPr>
            <a:spLocks noGrp="1"/>
          </p:cNvSpPr>
          <p:nvPr>
            <p:ph type="ctrTitle"/>
          </p:nvPr>
        </p:nvSpPr>
        <p:spPr>
          <a:xfrm>
            <a:off x="533400" y="224644"/>
            <a:ext cx="3457213" cy="2772308"/>
          </a:xfrm>
          <a:ln>
            <a:noFill/>
          </a:ln>
        </p:spPr>
        <p:txBody>
          <a:bodyPr/>
          <a:lstStyle/>
          <a:p>
            <a:pPr algn="l" eaLnBrk="1" hangingPunct="1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Research 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Methods: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Instrument</a:t>
            </a:r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Accuracy</a:t>
            </a:r>
            <a:endParaRPr lang="en-NZ"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3" name="Subtitle 2"/>
          <p:cNvSpPr txBox="1">
            <a:spLocks/>
          </p:cNvSpPr>
          <p:nvPr/>
        </p:nvSpPr>
        <p:spPr bwMode="auto">
          <a:xfrm>
            <a:off x="6084168" y="6237312"/>
            <a:ext cx="3563888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Iolanthe II  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races off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Jomtien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Chonburi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Province</a:t>
            </a:r>
            <a:endParaRPr lang="en-NZ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Notes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Check measurements 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AS YOU RECORD THEM!!</a:t>
            </a:r>
          </a:p>
          <a:p>
            <a:r>
              <a:rPr lang="en-US" dirty="0">
                <a:solidFill>
                  <a:srgbClr val="FF0000"/>
                </a:solidFill>
              </a:rPr>
              <a:t>Do they match your expectation?</a:t>
            </a:r>
          </a:p>
          <a:p>
            <a:r>
              <a:rPr lang="en-US" dirty="0">
                <a:solidFill>
                  <a:srgbClr val="FF0000"/>
                </a:solidFill>
              </a:rPr>
              <a:t>If not, repeat immediately!!</a:t>
            </a:r>
          </a:p>
          <a:p>
            <a:r>
              <a:rPr lang="en-US" dirty="0"/>
              <a:t>For GPS experiment</a:t>
            </a:r>
          </a:p>
          <a:p>
            <a:pPr lvl="1"/>
            <a:r>
              <a:rPr lang="en-US" dirty="0"/>
              <a:t>Each measurement at same point should be close to previous one </a:t>
            </a:r>
          </a:p>
          <a:p>
            <a:pPr lvl="1"/>
            <a:r>
              <a:rPr lang="en-US" dirty="0"/>
              <a:t>Within </a:t>
            </a:r>
            <a:r>
              <a:rPr lang="en-US" dirty="0">
                <a:solidFill>
                  <a:srgbClr val="FF0000"/>
                </a:solidFill>
              </a:rPr>
              <a:t>10-20m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If you are not getting the same answer next time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Check everything</a:t>
            </a:r>
          </a:p>
          <a:p>
            <a:pPr lvl="3"/>
            <a:r>
              <a:rPr lang="en-US" dirty="0">
                <a:solidFill>
                  <a:srgbClr val="FF0000"/>
                </a:solidFill>
              </a:rPr>
              <a:t>Recording</a:t>
            </a:r>
          </a:p>
          <a:p>
            <a:pPr lvl="3"/>
            <a:r>
              <a:rPr lang="en-US" dirty="0">
                <a:solidFill>
                  <a:srgbClr val="FF0000"/>
                </a:solidFill>
              </a:rPr>
              <a:t>Equipment setting</a:t>
            </a:r>
          </a:p>
          <a:p>
            <a:pPr lvl="3"/>
            <a:r>
              <a:rPr lang="en-US" dirty="0">
                <a:solidFill>
                  <a:srgbClr val="FF0000"/>
                </a:solidFill>
              </a:rPr>
              <a:t>Did something change?</a:t>
            </a:r>
          </a:p>
          <a:p>
            <a:pPr lvl="4"/>
            <a:r>
              <a:rPr lang="en-US" dirty="0">
                <a:solidFill>
                  <a:srgbClr val="FF0000"/>
                </a:solidFill>
              </a:rPr>
              <a:t>Temperature, wind speed, ..</a:t>
            </a:r>
          </a:p>
        </p:txBody>
      </p:sp>
    </p:spTree>
    <p:extLst>
      <p:ext uri="{BB962C8B-B14F-4D97-AF65-F5344CB8AC3E}">
        <p14:creationId xmlns:p14="http://schemas.microsoft.com/office/powerpoint/2010/main" val="323521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 – First Assignment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80728"/>
            <a:ext cx="8316924" cy="5733256"/>
          </a:xfrm>
        </p:spPr>
        <p:txBody>
          <a:bodyPr/>
          <a:lstStyle/>
          <a:p>
            <a:r>
              <a:rPr lang="en-US" sz="2000" dirty="0"/>
              <a:t>Make a short report (in English, grammar-free is OK)</a:t>
            </a:r>
          </a:p>
          <a:p>
            <a:r>
              <a:rPr lang="en-US" sz="2000" dirty="0"/>
              <a:t>Report structure</a:t>
            </a:r>
          </a:p>
          <a:p>
            <a:pPr lvl="1"/>
            <a:r>
              <a:rPr lang="en-US" dirty="0"/>
              <a:t>AIM</a:t>
            </a:r>
          </a:p>
          <a:p>
            <a:pPr lvl="2"/>
            <a:r>
              <a:rPr lang="en-US" dirty="0"/>
              <a:t>What were you trying to demonstrate? </a:t>
            </a:r>
          </a:p>
          <a:p>
            <a:pPr lvl="2"/>
            <a:r>
              <a:rPr lang="en-US" dirty="0"/>
              <a:t>(here .. Accuracy and resolution of GPS)</a:t>
            </a:r>
          </a:p>
          <a:p>
            <a:pPr lvl="1"/>
            <a:r>
              <a:rPr lang="en-US" dirty="0"/>
              <a:t>METHODS</a:t>
            </a:r>
          </a:p>
          <a:p>
            <a:pPr lvl="2"/>
            <a:r>
              <a:rPr lang="en-US" dirty="0"/>
              <a:t>Exactly what did you do?</a:t>
            </a:r>
          </a:p>
          <a:p>
            <a:pPr lvl="2"/>
            <a:r>
              <a:rPr lang="en-US" dirty="0"/>
              <a:t>What tools did you use?</a:t>
            </a:r>
          </a:p>
          <a:p>
            <a:pPr lvl="1"/>
            <a:r>
              <a:rPr lang="en-US" dirty="0"/>
              <a:t>RESULTS</a:t>
            </a:r>
          </a:p>
          <a:p>
            <a:pPr lvl="2"/>
            <a:r>
              <a:rPr lang="en-US" dirty="0"/>
              <a:t>Table of experimental results </a:t>
            </a:r>
          </a:p>
          <a:p>
            <a:pPr lvl="2"/>
            <a:r>
              <a:rPr lang="en-US" dirty="0"/>
              <a:t>Calculations from those results (distances between points)</a:t>
            </a:r>
          </a:p>
          <a:p>
            <a:pPr lvl="2"/>
            <a:r>
              <a:rPr lang="en-US" dirty="0"/>
              <a:t>Mention accuracy, precision, resolution!!</a:t>
            </a:r>
          </a:p>
          <a:p>
            <a:pPr lvl="1"/>
            <a:r>
              <a:rPr lang="en-US" dirty="0"/>
              <a:t>CONCLUSION</a:t>
            </a:r>
          </a:p>
          <a:p>
            <a:pPr lvl="2"/>
            <a:r>
              <a:rPr lang="en-US" dirty="0"/>
              <a:t>Summarize important results (</a:t>
            </a:r>
            <a:r>
              <a:rPr lang="en-US" dirty="0" err="1"/>
              <a:t>eg</a:t>
            </a:r>
            <a:r>
              <a:rPr lang="en-US" dirty="0"/>
              <a:t> ‘safe’ accuracy of GPS</a:t>
            </a:r>
          </a:p>
          <a:p>
            <a:pPr lvl="2"/>
            <a:r>
              <a:rPr lang="en-US" dirty="0"/>
              <a:t>? 3 pages (1 page for table of results!!)</a:t>
            </a:r>
          </a:p>
        </p:txBody>
      </p:sp>
    </p:spTree>
    <p:extLst>
      <p:ext uri="{BB962C8B-B14F-4D97-AF65-F5344CB8AC3E}">
        <p14:creationId xmlns:p14="http://schemas.microsoft.com/office/powerpoint/2010/main" val="820906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Notes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Check measurements 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AS YOU RECORD THEM!!</a:t>
            </a:r>
          </a:p>
          <a:p>
            <a:r>
              <a:rPr lang="en-US" dirty="0">
                <a:solidFill>
                  <a:srgbClr val="FF0000"/>
                </a:solidFill>
              </a:rPr>
              <a:t>Do they match your expectation?</a:t>
            </a:r>
          </a:p>
          <a:p>
            <a:r>
              <a:rPr lang="en-US" dirty="0">
                <a:solidFill>
                  <a:srgbClr val="FF0000"/>
                </a:solidFill>
              </a:rPr>
              <a:t>If not, repeat immediately!!</a:t>
            </a:r>
          </a:p>
          <a:p>
            <a:r>
              <a:rPr lang="en-US" dirty="0"/>
              <a:t>For GPS experiment</a:t>
            </a:r>
          </a:p>
          <a:p>
            <a:pPr lvl="1"/>
            <a:r>
              <a:rPr lang="en-US" dirty="0"/>
              <a:t>Each measurement at same point should be close to previous one </a:t>
            </a:r>
          </a:p>
          <a:p>
            <a:pPr lvl="1"/>
            <a:r>
              <a:rPr lang="en-US" dirty="0"/>
              <a:t>Within </a:t>
            </a:r>
            <a:r>
              <a:rPr lang="en-US" dirty="0">
                <a:solidFill>
                  <a:srgbClr val="FF0000"/>
                </a:solidFill>
              </a:rPr>
              <a:t>10-20m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If you are not getting the same answer next time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Check everything</a:t>
            </a:r>
          </a:p>
          <a:p>
            <a:pPr lvl="3"/>
            <a:r>
              <a:rPr lang="en-US" dirty="0">
                <a:solidFill>
                  <a:srgbClr val="FF0000"/>
                </a:solidFill>
              </a:rPr>
              <a:t>Recording</a:t>
            </a:r>
          </a:p>
          <a:p>
            <a:pPr lvl="3"/>
            <a:r>
              <a:rPr lang="en-US" dirty="0">
                <a:solidFill>
                  <a:srgbClr val="FF0000"/>
                </a:solidFill>
              </a:rPr>
              <a:t>Equipment setting</a:t>
            </a:r>
          </a:p>
          <a:p>
            <a:pPr lvl="3"/>
            <a:r>
              <a:rPr lang="en-US" dirty="0">
                <a:solidFill>
                  <a:srgbClr val="FF0000"/>
                </a:solidFill>
              </a:rPr>
              <a:t>Did something change?</a:t>
            </a:r>
          </a:p>
          <a:p>
            <a:pPr lvl="4"/>
            <a:r>
              <a:rPr lang="en-US" dirty="0">
                <a:solidFill>
                  <a:srgbClr val="FF0000"/>
                </a:solidFill>
              </a:rPr>
              <a:t>Temperature, wind speed, ..</a:t>
            </a:r>
          </a:p>
        </p:txBody>
      </p:sp>
    </p:spTree>
    <p:extLst>
      <p:ext uri="{BB962C8B-B14F-4D97-AF65-F5344CB8AC3E}">
        <p14:creationId xmlns:p14="http://schemas.microsoft.com/office/powerpoint/2010/main" val="3452862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004D6-BF23-460C-ADA7-CD90D582A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before next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09C886-ED8F-4E7F-87B7-10D20E8A5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Check GPS experiment data</a:t>
            </a:r>
          </a:p>
          <a:p>
            <a:pPr lvl="1"/>
            <a:r>
              <a:rPr lang="en-US" dirty="0"/>
              <a:t>Check mean, </a:t>
            </a:r>
            <a:r>
              <a:rPr lang="en-US" dirty="0" err="1"/>
              <a:t>sd</a:t>
            </a:r>
            <a:endParaRPr lang="en-US" dirty="0"/>
          </a:p>
          <a:p>
            <a:pPr lvl="1"/>
            <a:r>
              <a:rPr lang="en-US" dirty="0"/>
              <a:t>Check conversions to m</a:t>
            </a:r>
          </a:p>
          <a:p>
            <a:pPr lvl="2"/>
            <a:r>
              <a:rPr lang="en-US" dirty="0"/>
              <a:t>x</a:t>
            </a:r>
            <a:r>
              <a:rPr lang="en-US" baseline="-25000" dirty="0"/>
              <a:t>i</a:t>
            </a:r>
            <a:r>
              <a:rPr lang="en-US" dirty="0"/>
              <a:t> – mean x </a:t>
            </a:r>
          </a:p>
          <a:p>
            <a:pPr lvl="2"/>
            <a:r>
              <a:rPr lang="en-US" dirty="0"/>
              <a:t>Convert </a:t>
            </a:r>
            <a:r>
              <a:rPr lang="en-US" dirty="0" err="1"/>
              <a:t>metres</a:t>
            </a:r>
            <a:r>
              <a:rPr lang="en-US"/>
              <a:t> … dev * 60 * 1852</a:t>
            </a:r>
            <a:endParaRPr lang="en-US" dirty="0"/>
          </a:p>
          <a:p>
            <a:pPr lvl="2"/>
            <a:r>
              <a:rPr lang="en-US" dirty="0"/>
              <a:t>Range for mean deviation … about -10m to +10m</a:t>
            </a:r>
          </a:p>
          <a:p>
            <a:pPr lvl="1"/>
            <a:r>
              <a:rPr lang="en-US" dirty="0"/>
              <a:t>Now we want to make a HISTOGRAM</a:t>
            </a:r>
          </a:p>
          <a:p>
            <a:pPr lvl="1"/>
            <a:r>
              <a:rPr lang="en-US" dirty="0"/>
              <a:t>In Excel</a:t>
            </a:r>
          </a:p>
          <a:p>
            <a:pPr lvl="2"/>
            <a:r>
              <a:rPr lang="en-US" dirty="0"/>
              <a:t>DATA -&gt; DATA ANALYSIS -&gt; Histogram</a:t>
            </a:r>
          </a:p>
          <a:p>
            <a:pPr lvl="1"/>
            <a:r>
              <a:rPr lang="en-US" dirty="0"/>
              <a:t>Usually DATA ANALYSIS TOOL PAK needs to be downloaded and installed</a:t>
            </a:r>
          </a:p>
          <a:p>
            <a:pPr lvl="2"/>
            <a:r>
              <a:rPr lang="en-US" dirty="0"/>
              <a:t>Find on web .. Microsoft web site</a:t>
            </a:r>
          </a:p>
          <a:p>
            <a:pPr lvl="2"/>
            <a:r>
              <a:rPr lang="en-US" dirty="0"/>
              <a:t>Download</a:t>
            </a:r>
          </a:p>
          <a:p>
            <a:pPr lvl="2"/>
            <a:r>
              <a:rPr lang="en-US" dirty="0"/>
              <a:t>Run installer</a:t>
            </a:r>
          </a:p>
          <a:p>
            <a:pPr lvl="1"/>
            <a:r>
              <a:rPr lang="en-US" dirty="0"/>
              <a:t>Then ‘DATA ANALYSIS’ tab will appear</a:t>
            </a:r>
          </a:p>
        </p:txBody>
      </p:sp>
    </p:spTree>
    <p:extLst>
      <p:ext uri="{BB962C8B-B14F-4D97-AF65-F5344CB8AC3E}">
        <p14:creationId xmlns:p14="http://schemas.microsoft.com/office/powerpoint/2010/main" val="3895550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6D426-9AB3-4FE6-8517-1305BB953D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595" y="3075099"/>
            <a:ext cx="7772400" cy="1470025"/>
          </a:xfrm>
        </p:spPr>
        <p:txBody>
          <a:bodyPr/>
          <a:lstStyle/>
          <a:p>
            <a:pPr algn="l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Making a histogram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7E8380-0AD4-4559-87FB-7230FA34A4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1074" y="4545124"/>
            <a:ext cx="6400800" cy="1752600"/>
          </a:xfrm>
        </p:spPr>
        <p:txBody>
          <a:bodyPr/>
          <a:lstStyle/>
          <a:p>
            <a:pPr algn="l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Makes more flexible plots for your thesis or paper!</a:t>
            </a:r>
          </a:p>
        </p:txBody>
      </p:sp>
    </p:spTree>
    <p:extLst>
      <p:ext uri="{BB962C8B-B14F-4D97-AF65-F5344CB8AC3E}">
        <p14:creationId xmlns:p14="http://schemas.microsoft.com/office/powerpoint/2010/main" val="1277753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A872F-8F38-48EA-B605-1EF59774C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a Histogram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AF2ED-47F1-4BAA-B8DE-26513BF84D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cannot load the Excel ‘Data Analysis Tool Pak’</a:t>
            </a:r>
          </a:p>
          <a:p>
            <a:r>
              <a:rPr lang="en-US" dirty="0"/>
              <a:t>Then you can make a histogram yourself</a:t>
            </a:r>
          </a:p>
          <a:p>
            <a:pPr lvl="1"/>
            <a:r>
              <a:rPr lang="en-US" dirty="0"/>
              <a:t>Not very hard</a:t>
            </a:r>
          </a:p>
          <a:p>
            <a:pPr lvl="1"/>
            <a:r>
              <a:rPr lang="en-US" dirty="0"/>
              <a:t>More flexible for generating histograms for papers or your thesis!</a:t>
            </a:r>
          </a:p>
          <a:p>
            <a:r>
              <a:rPr lang="en-US" dirty="0"/>
              <a:t>You can use this procedure for visualizing many types of data</a:t>
            </a:r>
          </a:p>
          <a:p>
            <a:pPr lvl="1"/>
            <a:r>
              <a:rPr lang="en-US" dirty="0"/>
              <a:t>Scores in a student test</a:t>
            </a:r>
          </a:p>
          <a:p>
            <a:pPr lvl="1"/>
            <a:r>
              <a:rPr lang="en-US" dirty="0"/>
              <a:t>Measurements of many things, </a:t>
            </a:r>
            <a:r>
              <a:rPr lang="en-US" dirty="0" err="1"/>
              <a:t>eg</a:t>
            </a:r>
            <a:r>
              <a:rPr lang="en-US" dirty="0"/>
              <a:t> speed, time to run 100m, ..</a:t>
            </a:r>
          </a:p>
          <a:p>
            <a:r>
              <a:rPr lang="en-US" dirty="0"/>
              <a:t>Steps</a:t>
            </a:r>
          </a:p>
          <a:p>
            <a:pPr lvl="1"/>
            <a:r>
              <a:rPr lang="en-US" dirty="0"/>
              <a:t>Start by copying columns J-L from 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GPSVariations</a:t>
            </a:r>
            <a:r>
              <a:rPr lang="en-US" dirty="0"/>
              <a:t> sheet</a:t>
            </a:r>
          </a:p>
          <a:p>
            <a:pPr lvl="1"/>
            <a:r>
              <a:rPr lang="en-US" dirty="0"/>
              <a:t>Make a </a:t>
            </a:r>
            <a:r>
              <a:rPr lang="en-US" dirty="0">
                <a:solidFill>
                  <a:srgbClr val="FF0000"/>
                </a:solidFill>
              </a:rPr>
              <a:t>new sheet </a:t>
            </a:r>
            <a:r>
              <a:rPr lang="en-US" dirty="0"/>
              <a:t>and paste them in  Columns C-E</a:t>
            </a:r>
          </a:p>
          <a:p>
            <a:pPr lvl="1"/>
            <a:r>
              <a:rPr lang="en-US" dirty="0"/>
              <a:t>Use the </a:t>
            </a:r>
            <a:r>
              <a:rPr lang="en-US" dirty="0">
                <a:solidFill>
                  <a:srgbClr val="FF0000"/>
                </a:solidFill>
              </a:rPr>
              <a:t>Paste Values </a:t>
            </a:r>
            <a:r>
              <a:rPr lang="en-US" dirty="0"/>
              <a:t>option!</a:t>
            </a:r>
          </a:p>
        </p:txBody>
      </p:sp>
    </p:spTree>
    <p:extLst>
      <p:ext uri="{BB962C8B-B14F-4D97-AF65-F5344CB8AC3E}">
        <p14:creationId xmlns:p14="http://schemas.microsoft.com/office/powerpoint/2010/main" val="1359743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A872F-8F38-48EA-B605-1EF59774C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a Histogram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AF2ED-47F1-4BAA-B8DE-26513BF84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117" y="1016732"/>
            <a:ext cx="8229600" cy="5566630"/>
          </a:xfrm>
        </p:spPr>
        <p:txBody>
          <a:bodyPr/>
          <a:lstStyle/>
          <a:p>
            <a:r>
              <a:rPr lang="en-US" sz="1600" dirty="0"/>
              <a:t>In the new (clean) sheet</a:t>
            </a:r>
          </a:p>
          <a:p>
            <a:r>
              <a:rPr lang="en-US" sz="1600" dirty="0"/>
              <a:t>Note that you will have 3 columns</a:t>
            </a:r>
          </a:p>
          <a:p>
            <a:pPr lvl="1"/>
            <a:r>
              <a:rPr lang="en-US" sz="1600" dirty="0"/>
              <a:t>Deviations Latitude (North-South), Longitude (East-West) and Distance</a:t>
            </a:r>
          </a:p>
          <a:p>
            <a:pPr lvl="1"/>
            <a:r>
              <a:rPr lang="en-US" sz="1600" dirty="0"/>
              <a:t>So you can make 3 different histograms</a:t>
            </a:r>
          </a:p>
          <a:p>
            <a:r>
              <a:rPr lang="en-US" sz="1800" dirty="0"/>
              <a:t>Make sure that Excel has calculated </a:t>
            </a:r>
          </a:p>
          <a:p>
            <a:pPr lvl="1"/>
            <a:r>
              <a:rPr lang="en-US" sz="1800" dirty="0"/>
              <a:t>COUNT</a:t>
            </a:r>
          </a:p>
          <a:p>
            <a:pPr lvl="1"/>
            <a:r>
              <a:rPr lang="en-US" sz="1800" dirty="0"/>
              <a:t>MEAN</a:t>
            </a:r>
          </a:p>
          <a:p>
            <a:pPr lvl="1"/>
            <a:r>
              <a:rPr lang="en-US" sz="1800" dirty="0"/>
              <a:t>SD</a:t>
            </a:r>
          </a:p>
          <a:p>
            <a:pPr lvl="1"/>
            <a:r>
              <a:rPr lang="en-US" sz="1800" dirty="0"/>
              <a:t>MAX</a:t>
            </a:r>
          </a:p>
          <a:p>
            <a:pPr lvl="1"/>
            <a:r>
              <a:rPr lang="en-US" sz="1800" dirty="0"/>
              <a:t>MIN</a:t>
            </a:r>
          </a:p>
          <a:p>
            <a:pPr lvl="1"/>
            <a:r>
              <a:rPr lang="en-US" sz="1800" dirty="0"/>
              <a:t>RANGE</a:t>
            </a:r>
          </a:p>
          <a:p>
            <a:pPr>
              <a:buFont typeface="Arial" panose="020B0604020202020204" pitchFamily="34" charset="0"/>
              <a:buChar char="‪"/>
            </a:pPr>
            <a:r>
              <a:rPr lang="en-US" sz="1800" dirty="0"/>
              <a:t>in columns C-E</a:t>
            </a:r>
          </a:p>
          <a:p>
            <a:r>
              <a:rPr lang="en-US" sz="1800" dirty="0"/>
              <a:t>Follow the example</a:t>
            </a:r>
          </a:p>
          <a:p>
            <a:r>
              <a:rPr lang="en-US" sz="1800" dirty="0"/>
              <a:t>Put COUNT in row 45</a:t>
            </a:r>
          </a:p>
          <a:p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98BD10-F7F2-4243-A7AD-B505E9952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2960948"/>
            <a:ext cx="4429125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165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A872F-8F38-48EA-B605-1EF59774C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"/>
            <a:ext cx="8229600" cy="868362"/>
          </a:xfrm>
        </p:spPr>
        <p:txBody>
          <a:bodyPr/>
          <a:lstStyle/>
          <a:p>
            <a:r>
              <a:rPr lang="en-US" dirty="0"/>
              <a:t>Making a Histogram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AF2ED-47F1-4BAA-B8DE-26513BF84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645685"/>
            <a:ext cx="8582025" cy="6212288"/>
          </a:xfrm>
        </p:spPr>
        <p:txBody>
          <a:bodyPr/>
          <a:lstStyle/>
          <a:p>
            <a:r>
              <a:rPr lang="en-US" sz="1600" dirty="0"/>
              <a:t>A Histogram shows the FREQUENCY of VALUES in each ‘bin’</a:t>
            </a:r>
          </a:p>
          <a:p>
            <a:r>
              <a:rPr lang="en-US" sz="1600" dirty="0"/>
              <a:t>A bin is a range of values</a:t>
            </a:r>
          </a:p>
          <a:p>
            <a:r>
              <a:rPr lang="en-US" sz="1600" dirty="0"/>
              <a:t>In this example, the RANGE is 13</a:t>
            </a:r>
          </a:p>
          <a:p>
            <a:r>
              <a:rPr lang="en-US" sz="1800" dirty="0"/>
              <a:t>Choose a bin size so that we have 8-20 bins</a:t>
            </a:r>
          </a:p>
          <a:p>
            <a:pPr lvl="1"/>
            <a:r>
              <a:rPr lang="en-US" sz="1400" dirty="0"/>
              <a:t>More bins if you have more data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Try a bin size of 2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We will have bins</a:t>
            </a:r>
            <a:br>
              <a:rPr lang="en-US" sz="1600" dirty="0"/>
            </a:br>
            <a:r>
              <a:rPr lang="en-US" sz="1600" dirty="0"/>
              <a:t>     -12, -10, -8, …, -2, 0, 2, 4, … 12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In bin ‘0’ (‘0’ is the mean)</a:t>
            </a:r>
            <a:br>
              <a:rPr lang="en-US" dirty="0"/>
            </a:br>
            <a:r>
              <a:rPr lang="en-US" dirty="0"/>
              <a:t>we will count the values from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 &lt;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&lt;= 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bin ‘2’ , we will count values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&lt;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&lt;= 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Make a list of bin START values in column 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Here it is -13, -11, -9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Put the minimum -13 in A56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and “=A56+C$2” in A57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Copy down (ctrl-D) A57 to A65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Set the bin CENTRES in column B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B55    “=A55+C$53/2” and copy down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722C70-4A16-45DB-96C2-5A3CAD8DB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853206"/>
            <a:ext cx="4467225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3471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A872F-8F38-48EA-B605-1EF59774C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a Histogram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AF2ED-47F1-4BAA-B8DE-26513BF84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117" y="1016732"/>
            <a:ext cx="8229600" cy="5566630"/>
          </a:xfrm>
        </p:spPr>
        <p:txBody>
          <a:bodyPr/>
          <a:lstStyle/>
          <a:p>
            <a:r>
              <a:rPr lang="en-US" sz="1600" dirty="0"/>
              <a:t>Carefully copy the formula to B55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Be careful to copy the $s correctly, C$4:C$43, </a:t>
            </a:r>
            <a:r>
              <a:rPr lang="en-US" sz="1600" dirty="0" err="1"/>
              <a:t>etc</a:t>
            </a:r>
            <a:r>
              <a:rPr lang="en-US" sz="1600" dirty="0"/>
              <a:t> .. </a:t>
            </a:r>
            <a:br>
              <a:rPr lang="en-US" sz="1600" dirty="0"/>
            </a:br>
            <a:r>
              <a:rPr lang="en-US" sz="1600" dirty="0"/>
              <a:t>The $ must be in the right place!</a:t>
            </a:r>
          </a:p>
          <a:p>
            <a:r>
              <a:rPr lang="en-US" sz="1600" dirty="0"/>
              <a:t>This formula counts values in cells B$4:B$43 </a:t>
            </a:r>
            <a:br>
              <a:rPr lang="en-US" sz="1600" dirty="0"/>
            </a:br>
            <a:r>
              <a:rPr lang="en-US" sz="1600" dirty="0"/>
              <a:t>IF it is &gt;= bin start (A55) AND &lt; bin end (A56)</a:t>
            </a:r>
          </a:p>
          <a:p>
            <a:r>
              <a:rPr lang="en-US" sz="1600" dirty="0"/>
              <a:t>Copy the formula from C55 left and down to E68, use ctrl-R</a:t>
            </a:r>
          </a:p>
          <a:p>
            <a:r>
              <a:rPr lang="en-US" sz="1600" dirty="0"/>
              <a:t>Then you should a set of counts in C55:E68</a:t>
            </a:r>
          </a:p>
          <a:p>
            <a:r>
              <a:rPr lang="en-US" sz="1600" dirty="0"/>
              <a:t>Now you can make a graph of the data in B55:E68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06C64D-CC64-4439-8C02-11A84D4E2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5" y="1556792"/>
            <a:ext cx="6953250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144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A872F-8F38-48EA-B605-1EF59774C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a Histogram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AF2ED-47F1-4BAA-B8DE-26513BF84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117" y="1016732"/>
            <a:ext cx="8229600" cy="5566630"/>
          </a:xfrm>
        </p:spPr>
        <p:txBody>
          <a:bodyPr/>
          <a:lstStyle/>
          <a:p>
            <a:r>
              <a:rPr lang="en-US" sz="1600" dirty="0"/>
              <a:t>CHECK what you have down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Note COUNTs in row 70</a:t>
            </a:r>
          </a:p>
          <a:p>
            <a:r>
              <a:rPr lang="en-US" sz="1600" dirty="0"/>
              <a:t>C70 has “=SUM(C55:C68)”</a:t>
            </a:r>
          </a:p>
          <a:p>
            <a:r>
              <a:rPr lang="en-US" sz="1600" dirty="0"/>
              <a:t>This should match the</a:t>
            </a:r>
            <a:br>
              <a:rPr lang="en-US" sz="1600" dirty="0"/>
            </a:br>
            <a:r>
              <a:rPr lang="en-US" sz="1600" dirty="0"/>
              <a:t>count in C45</a:t>
            </a:r>
          </a:p>
          <a:p>
            <a:pPr>
              <a:buFont typeface="Wingdings" panose="05000000000000000000" pitchFamily="2" charset="2"/>
              <a:buChar char="J"/>
            </a:pPr>
            <a:r>
              <a:rPr lang="en-US" sz="1600" dirty="0"/>
              <a:t>Matches</a:t>
            </a:r>
          </a:p>
          <a:p>
            <a:pPr>
              <a:buFont typeface="Wingdings" panose="05000000000000000000" pitchFamily="2" charset="2"/>
              <a:buChar char="J"/>
            </a:pPr>
            <a:r>
              <a:rPr lang="en-US" sz="1600" dirty="0">
                <a:solidFill>
                  <a:srgbClr val="00B050"/>
                </a:solidFill>
              </a:rPr>
              <a:t>So formula was correct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sz="1600" dirty="0"/>
              <a:t>If you had typing error,</a:t>
            </a:r>
            <a:br>
              <a:rPr lang="en-US" sz="1600" dirty="0"/>
            </a:br>
            <a:r>
              <a:rPr lang="en-US" sz="1600" dirty="0"/>
              <a:t>counts would not match!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8F91B2-02D7-417B-800E-CBB739940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1900" y="1484784"/>
            <a:ext cx="5555838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566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Experiment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105400"/>
          </a:xfrm>
        </p:spPr>
        <p:txBody>
          <a:bodyPr/>
          <a:lstStyle/>
          <a:p>
            <a:r>
              <a:rPr lang="en-NZ" dirty="0"/>
              <a:t>GPS Accuracy</a:t>
            </a:r>
          </a:p>
          <a:p>
            <a:r>
              <a:rPr lang="en-NZ" dirty="0"/>
              <a:t>Notes</a:t>
            </a:r>
          </a:p>
          <a:p>
            <a:pPr lvl="1"/>
            <a:r>
              <a:rPr lang="en-NZ" dirty="0"/>
              <a:t>Earth is circular</a:t>
            </a:r>
          </a:p>
          <a:p>
            <a:pPr lvl="1"/>
            <a:r>
              <a:rPr lang="en-NZ" dirty="0"/>
              <a:t>Distance between two points</a:t>
            </a:r>
          </a:p>
          <a:p>
            <a:pPr lvl="2"/>
            <a:r>
              <a:rPr lang="en-NZ" dirty="0"/>
              <a:t>Lat1,Lon1 and Lat2,Lon2</a:t>
            </a:r>
          </a:p>
          <a:p>
            <a:pPr lvl="1"/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acos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(sin(Lat1)*sin(Lat2</a:t>
            </a:r>
            <a:r>
              <a:rPr lang="es-ES">
                <a:latin typeface="Times New Roman" panose="02020603050405020304" pitchFamily="18" charset="0"/>
                <a:cs typeface="Times New Roman" panose="02020603050405020304" pitchFamily="18" charset="0"/>
              </a:rPr>
              <a:t>) +</a:t>
            </a:r>
            <a:br>
              <a:rPr lang="es-ES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(Lat1)*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(Lat2)*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(Lon2-Lon1)) *6371</a:t>
            </a:r>
          </a:p>
          <a:p>
            <a:pPr lvl="2">
              <a:buFont typeface="Wingdings" panose="05000000000000000000" pitchFamily="2" charset="2"/>
              <a:buChar char="J"/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Excel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spreadsheet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formula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encoded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available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!!</a:t>
            </a:r>
            <a:endParaRPr lang="en-N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NZ" dirty="0" err="1"/>
              <a:t>Latx</a:t>
            </a:r>
            <a:r>
              <a:rPr lang="en-NZ" dirty="0"/>
              <a:t>, </a:t>
            </a:r>
            <a:r>
              <a:rPr lang="en-NZ" dirty="0" err="1"/>
              <a:t>Lonx</a:t>
            </a:r>
            <a:r>
              <a:rPr lang="en-NZ" dirty="0"/>
              <a:t> in RADIANS</a:t>
            </a:r>
          </a:p>
          <a:p>
            <a:pPr lvl="2"/>
            <a:r>
              <a:rPr lang="en-NZ" dirty="0"/>
              <a:t>Radius of earth ~6371 km</a:t>
            </a:r>
          </a:p>
          <a:p>
            <a:r>
              <a:rPr lang="en-NZ" dirty="0"/>
              <a:t>Hypothesis</a:t>
            </a:r>
          </a:p>
          <a:p>
            <a:pPr lvl="1"/>
            <a:r>
              <a:rPr lang="en-NZ" dirty="0"/>
              <a:t>What is the accuracy of a GPS position?</a:t>
            </a:r>
          </a:p>
          <a:p>
            <a:pPr lvl="1"/>
            <a:r>
              <a:rPr lang="en-NZ" dirty="0"/>
              <a:t>‘Safe’ expectation ~100m</a:t>
            </a:r>
          </a:p>
          <a:p>
            <a:pPr lvl="1"/>
            <a:r>
              <a:rPr lang="en-NZ" dirty="0"/>
              <a:t>Recent GLONASS system: accuracy </a:t>
            </a:r>
            <a:r>
              <a:rPr lang="en-NZ" i="1" dirty="0">
                <a:solidFill>
                  <a:srgbClr val="FF0000"/>
                </a:solidFill>
              </a:rPr>
              <a:t>MAY</a:t>
            </a:r>
            <a:r>
              <a:rPr lang="en-NZ" dirty="0"/>
              <a:t> be as good as 10m</a:t>
            </a:r>
          </a:p>
        </p:txBody>
      </p:sp>
    </p:spTree>
    <p:extLst>
      <p:ext uri="{BB962C8B-B14F-4D97-AF65-F5344CB8AC3E}">
        <p14:creationId xmlns:p14="http://schemas.microsoft.com/office/powerpoint/2010/main" val="28225778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A872F-8F38-48EA-B605-1EF59774C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a Histogram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AF2ED-47F1-4BAA-B8DE-26513BF84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117" y="1016732"/>
            <a:ext cx="8229600" cy="5566630"/>
          </a:xfrm>
        </p:spPr>
        <p:txBody>
          <a:bodyPr/>
          <a:lstStyle/>
          <a:p>
            <a:r>
              <a:rPr lang="en-US" sz="1600" dirty="0"/>
              <a:t>To make a single histogram of latitude deviations</a:t>
            </a:r>
          </a:p>
          <a:p>
            <a:r>
              <a:rPr lang="en-US" sz="1600" dirty="0"/>
              <a:t>Choose B56:C68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Select the chart type </a:t>
            </a:r>
            <a:br>
              <a:rPr lang="en-US" sz="1600" dirty="0"/>
            </a:br>
            <a:r>
              <a:rPr lang="en-US" sz="1600" dirty="0"/>
              <a:t>you want .. </a:t>
            </a:r>
            <a:br>
              <a:rPr lang="en-US" sz="1600" dirty="0"/>
            </a:br>
            <a:r>
              <a:rPr lang="en-US" sz="1600" dirty="0"/>
              <a:t>INSERT -&gt; select chart type</a:t>
            </a:r>
          </a:p>
          <a:p>
            <a:endParaRPr lang="en-US" sz="1600" dirty="0"/>
          </a:p>
          <a:p>
            <a:r>
              <a:rPr lang="en-US" sz="1600" dirty="0"/>
              <a:t>Two examples shown here </a:t>
            </a:r>
          </a:p>
          <a:p>
            <a:pPr lvl="1">
              <a:buFont typeface="+mj-lt"/>
              <a:buAutoNum type="arabicPeriod"/>
            </a:pPr>
            <a:r>
              <a:rPr lang="en-US" sz="1200" dirty="0"/>
              <a:t>Bar chart</a:t>
            </a:r>
          </a:p>
          <a:p>
            <a:pPr lvl="2"/>
            <a:r>
              <a:rPr lang="en-US" sz="1200" dirty="0">
                <a:solidFill>
                  <a:srgbClr val="FF0000"/>
                </a:solidFill>
              </a:rPr>
              <a:t>Usual for Histograms</a:t>
            </a:r>
          </a:p>
          <a:p>
            <a:pPr lvl="1">
              <a:buFont typeface="+mj-lt"/>
              <a:buAutoNum type="arabicPeriod"/>
            </a:pPr>
            <a:r>
              <a:rPr lang="en-US" sz="1200" dirty="0"/>
              <a:t>Freq distribution as graph</a:t>
            </a:r>
          </a:p>
          <a:p>
            <a:r>
              <a:rPr lang="en-US" sz="1600" dirty="0"/>
              <a:t>Note </a:t>
            </a:r>
            <a:r>
              <a:rPr lang="en-US" sz="1600" dirty="0">
                <a:solidFill>
                  <a:srgbClr val="FF0000"/>
                </a:solidFill>
              </a:rPr>
              <a:t>approximately </a:t>
            </a:r>
            <a:br>
              <a:rPr lang="en-US" sz="1600" dirty="0"/>
            </a:br>
            <a:r>
              <a:rPr lang="en-US" sz="1600" dirty="0"/>
              <a:t>normal distribution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8F91B2-02D7-417B-800E-CBB739940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1900" y="1484784"/>
            <a:ext cx="5555838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516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Experiment – GPS Accuracy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28" y="1143000"/>
            <a:ext cx="7744576" cy="5382344"/>
          </a:xfrm>
        </p:spPr>
        <p:txBody>
          <a:bodyPr/>
          <a:lstStyle/>
          <a:p>
            <a:r>
              <a:rPr lang="en-NZ" sz="1600" dirty="0"/>
              <a:t>Set GPS to read degrees as </a:t>
            </a:r>
            <a:r>
              <a:rPr lang="en-N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160.xxxxxx</a:t>
            </a:r>
          </a:p>
          <a:p>
            <a:pPr lvl="1"/>
            <a:r>
              <a:rPr lang="en-NZ" sz="1600" dirty="0"/>
              <a:t>If you can’t do this, </a:t>
            </a:r>
            <a:br>
              <a:rPr lang="en-NZ" sz="1600" dirty="0"/>
            </a:br>
            <a:r>
              <a:rPr lang="en-NZ" sz="1600" dirty="0"/>
              <a:t>convert </a:t>
            </a:r>
            <a:r>
              <a:rPr lang="en-N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deg:min:sec</a:t>
            </a:r>
            <a:r>
              <a:rPr lang="en-NZ" sz="1600" dirty="0"/>
              <a:t> or </a:t>
            </a:r>
            <a:r>
              <a:rPr lang="en-N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deg:min.xxxx</a:t>
            </a:r>
            <a:r>
              <a:rPr lang="en-NZ" sz="1600" dirty="0"/>
              <a:t> to </a:t>
            </a:r>
            <a:r>
              <a:rPr lang="en-N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degrees</a:t>
            </a:r>
            <a:endParaRPr lang="en-NZ" sz="1600" dirty="0"/>
          </a:p>
          <a:p>
            <a:r>
              <a:rPr lang="en-NZ" sz="1600" dirty="0"/>
              <a:t>Choose a point that you can recognize from Google Earth</a:t>
            </a:r>
          </a:p>
          <a:p>
            <a:pPr lvl="1"/>
            <a:r>
              <a:rPr lang="en-NZ" sz="1600" dirty="0"/>
              <a:t>Choose a </a:t>
            </a:r>
            <a:r>
              <a:rPr lang="en-NZ" sz="1600" dirty="0">
                <a:solidFill>
                  <a:srgbClr val="FF0000"/>
                </a:solidFill>
              </a:rPr>
              <a:t>reproducible</a:t>
            </a:r>
            <a:r>
              <a:rPr lang="en-NZ" sz="1600" dirty="0"/>
              <a:t> point, </a:t>
            </a:r>
            <a:br>
              <a:rPr lang="en-NZ" sz="1600" dirty="0"/>
            </a:br>
            <a:r>
              <a:rPr lang="en-NZ" sz="1600" dirty="0" err="1"/>
              <a:t>eg</a:t>
            </a:r>
            <a:r>
              <a:rPr lang="en-NZ" sz="1600" dirty="0"/>
              <a:t> a corner, recognizable feature</a:t>
            </a:r>
          </a:p>
          <a:p>
            <a:pPr lvl="2"/>
            <a:r>
              <a:rPr lang="en-NZ" sz="1600" dirty="0"/>
              <a:t>Being able to repeat the experiment is </a:t>
            </a:r>
            <a:r>
              <a:rPr lang="en-NZ" sz="1600" dirty="0">
                <a:solidFill>
                  <a:srgbClr val="FF0000"/>
                </a:solidFill>
              </a:rPr>
              <a:t>important</a:t>
            </a:r>
          </a:p>
          <a:p>
            <a:pPr lvl="1"/>
            <a:r>
              <a:rPr lang="en-NZ" sz="1600" dirty="0"/>
              <a:t>Locate that point using Google Earth</a:t>
            </a:r>
          </a:p>
          <a:p>
            <a:pPr lvl="1"/>
            <a:r>
              <a:rPr lang="en-NZ" sz="1600" dirty="0"/>
              <a:t>Record </a:t>
            </a:r>
            <a:r>
              <a:rPr lang="en-NZ" sz="1600" dirty="0" err="1"/>
              <a:t>Lat</a:t>
            </a:r>
            <a:r>
              <a:rPr lang="en-NZ" sz="1600" dirty="0"/>
              <a:t>/Long from Google Earth</a:t>
            </a:r>
          </a:p>
          <a:p>
            <a:r>
              <a:rPr lang="en-NZ" sz="1600" dirty="0"/>
              <a:t>Go to that point</a:t>
            </a:r>
            <a:endParaRPr lang="en-NZ" sz="1800" i="1" dirty="0">
              <a:solidFill>
                <a:srgbClr val="FF0000"/>
              </a:solidFill>
            </a:endParaRPr>
          </a:p>
          <a:p>
            <a:r>
              <a:rPr lang="en-NZ" sz="1600" dirty="0"/>
              <a:t>Record the GPS reading </a:t>
            </a:r>
            <a:r>
              <a:rPr lang="en-NZ" sz="1600" dirty="0" err="1"/>
              <a:t>lat</a:t>
            </a:r>
            <a:r>
              <a:rPr lang="en-NZ" sz="1600" dirty="0"/>
              <a:t>/long</a:t>
            </a:r>
          </a:p>
          <a:p>
            <a:r>
              <a:rPr lang="en-NZ" sz="1600" dirty="0"/>
              <a:t>Take </a:t>
            </a:r>
            <a:r>
              <a:rPr lang="en-NZ" sz="1600" dirty="0">
                <a:solidFill>
                  <a:srgbClr val="FF0000"/>
                </a:solidFill>
              </a:rPr>
              <a:t>at least 30 </a:t>
            </a:r>
            <a:r>
              <a:rPr lang="en-NZ" sz="1600" dirty="0"/>
              <a:t>readings, ~1-2 mins apart</a:t>
            </a:r>
          </a:p>
          <a:p>
            <a:r>
              <a:rPr lang="en-NZ" sz="1600" dirty="0"/>
              <a:t>Enter your points data in a spreadsheet</a:t>
            </a:r>
          </a:p>
          <a:p>
            <a:r>
              <a:rPr lang="en-NZ" sz="1600" dirty="0"/>
              <a:t>Calculate </a:t>
            </a:r>
            <a:r>
              <a:rPr lang="en-NZ" sz="1600" dirty="0">
                <a:solidFill>
                  <a:srgbClr val="FF0000"/>
                </a:solidFill>
              </a:rPr>
              <a:t>mean, std </a:t>
            </a:r>
            <a:r>
              <a:rPr lang="en-NZ" sz="1600" dirty="0"/>
              <a:t>dev</a:t>
            </a:r>
          </a:p>
          <a:p>
            <a:r>
              <a:rPr lang="en-NZ" sz="1600" dirty="0"/>
              <a:t>Make a histogram showing to distribution of readings</a:t>
            </a:r>
          </a:p>
          <a:p>
            <a:pPr lvl="1"/>
            <a:r>
              <a:rPr lang="en-NZ" sz="1200" dirty="0"/>
              <a:t>Make a histogram for 10 points only</a:t>
            </a:r>
          </a:p>
          <a:p>
            <a:pPr lvl="1"/>
            <a:r>
              <a:rPr lang="en-NZ" sz="1200" dirty="0"/>
              <a:t>Make another histogram from the 30+ points</a:t>
            </a:r>
          </a:p>
          <a:p>
            <a:r>
              <a:rPr lang="en-NZ" sz="1600" dirty="0"/>
              <a:t>Is the distribution </a:t>
            </a:r>
            <a:r>
              <a:rPr lang="en-NZ" sz="1600" dirty="0">
                <a:solidFill>
                  <a:srgbClr val="FF0000"/>
                </a:solidFill>
              </a:rPr>
              <a:t>normal</a:t>
            </a:r>
            <a:r>
              <a:rPr lang="en-NZ" sz="1600" dirty="0"/>
              <a:t>?</a:t>
            </a:r>
          </a:p>
          <a:p>
            <a:r>
              <a:rPr lang="en-NZ" sz="2000" dirty="0"/>
              <a:t>What is (1) Resolution,  (2) Precision , (3) Accuracy?</a:t>
            </a:r>
          </a:p>
          <a:p>
            <a:endParaRPr lang="en-NZ" sz="1600" dirty="0"/>
          </a:p>
        </p:txBody>
      </p:sp>
    </p:spTree>
    <p:extLst>
      <p:ext uri="{BB962C8B-B14F-4D97-AF65-F5344CB8AC3E}">
        <p14:creationId xmlns:p14="http://schemas.microsoft.com/office/powerpoint/2010/main" val="1278937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ircuit board&#10;&#10;Description automatically generated">
            <a:extLst>
              <a:ext uri="{FF2B5EF4-FFF2-40B4-BE49-F238E27FC236}">
                <a16:creationId xmlns:a16="http://schemas.microsoft.com/office/drawing/2014/main" id="{E0ECB579-B1C6-43B7-9178-F0B0FEFE50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4842"/>
            <a:ext cx="9144000" cy="530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440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Experiment – GPS Accuracy -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28" y="1143000"/>
            <a:ext cx="4576224" cy="5382344"/>
          </a:xfrm>
        </p:spPr>
        <p:txBody>
          <a:bodyPr/>
          <a:lstStyle/>
          <a:p>
            <a:r>
              <a:rPr lang="en-NZ" dirty="0">
                <a:solidFill>
                  <a:srgbClr val="FF0000"/>
                </a:solidFill>
              </a:rPr>
              <a:t>Operation</a:t>
            </a:r>
          </a:p>
          <a:p>
            <a:pPr lvl="1"/>
            <a:r>
              <a:rPr lang="en-NZ" dirty="0"/>
              <a:t>GPS receivers measure time of flight from a signal positioned ~20,200 km above the earth</a:t>
            </a:r>
          </a:p>
          <a:p>
            <a:pPr lvl="1"/>
            <a:r>
              <a:rPr lang="en-NZ" dirty="0"/>
              <a:t>Usually 6+ satellites are visible at any one time</a:t>
            </a:r>
          </a:p>
          <a:p>
            <a:pPr lvl="1"/>
            <a:r>
              <a:rPr lang="en-NZ" dirty="0"/>
              <a:t>Need 4 for accurate position</a:t>
            </a:r>
          </a:p>
          <a:p>
            <a:pPr lvl="1"/>
            <a:r>
              <a:rPr lang="en-NZ" dirty="0"/>
              <a:t>~30 s needed to receive complete data from a satellite</a:t>
            </a:r>
          </a:p>
          <a:p>
            <a:pPr lvl="1"/>
            <a:endParaRPr lang="en-NZ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upload.wikimedia.org/wikipedia/commons/9/9c/ConstellationGP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605" y="2098413"/>
            <a:ext cx="4311225" cy="344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733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Experiment – GPS Accuracy -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28" y="1143000"/>
            <a:ext cx="6520440" cy="5382344"/>
          </a:xfrm>
        </p:spPr>
        <p:txBody>
          <a:bodyPr/>
          <a:lstStyle/>
          <a:p>
            <a:r>
              <a:rPr lang="en-NZ" dirty="0">
                <a:solidFill>
                  <a:srgbClr val="FF0000"/>
                </a:solidFill>
              </a:rPr>
              <a:t>Resolution</a:t>
            </a:r>
          </a:p>
          <a:p>
            <a:pPr lvl="1"/>
            <a:r>
              <a:rPr lang="en-NZ" dirty="0"/>
              <a:t>iPad ‘GPS’ program </a:t>
            </a:r>
          </a:p>
          <a:p>
            <a:pPr lvl="1"/>
            <a:r>
              <a:rPr lang="en-NZ" dirty="0"/>
              <a:t>Reports </a:t>
            </a:r>
            <a:r>
              <a:rPr lang="en-NZ" dirty="0" err="1"/>
              <a:t>lat</a:t>
            </a:r>
            <a:r>
              <a:rPr lang="en-NZ" dirty="0"/>
              <a:t> / long as</a:t>
            </a:r>
            <a:r>
              <a:rPr lang="th-TH" dirty="0"/>
              <a:t> </a:t>
            </a:r>
            <a:endParaRPr lang="en-US" dirty="0"/>
          </a:p>
          <a:p>
            <a:pPr lvl="1">
              <a:buFont typeface="Times New Roman" panose="02020603050405020304" pitchFamily="18" charset="0"/>
              <a:buChar char="‪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.247149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ºN</a:t>
            </a:r>
            <a:r>
              <a:rPr lang="th-TH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103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.253024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ºE</a:t>
            </a:r>
            <a:endParaRPr lang="en-N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/>
              <a:t>Sm</a:t>
            </a:r>
            <a:r>
              <a:rPr lang="en-NZ" dirty="0" err="1"/>
              <a:t>allest</a:t>
            </a:r>
            <a:r>
              <a:rPr lang="en-NZ" dirty="0"/>
              <a:t> measurable change is</a:t>
            </a:r>
            <a:br>
              <a:rPr lang="en-NZ" dirty="0"/>
            </a:br>
            <a:r>
              <a:rPr lang="en-NZ" dirty="0"/>
              <a:t>              </a:t>
            </a:r>
            <a:r>
              <a:rPr lang="en-NZ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0.000001</a:t>
            </a:r>
            <a:r>
              <a:rPr lang="en-NZ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deg</a:t>
            </a:r>
            <a:endParaRPr lang="en-NZ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 distance between</a:t>
            </a:r>
          </a:p>
          <a:p>
            <a:pPr marL="628650" lvl="2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16.24714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ºN</a:t>
            </a:r>
            <a:r>
              <a:rPr lang="th-TH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103.253024ºE  and</a:t>
            </a:r>
          </a:p>
          <a:p>
            <a:pPr marL="628650" lvl="2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16.24714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ºN</a:t>
            </a:r>
            <a:r>
              <a:rPr lang="th-TH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103.253024ºE</a:t>
            </a:r>
            <a:endParaRPr lang="en-N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 typeface="Arial" panose="020B0604020202020204" pitchFamily="34" charset="0"/>
              <a:buChar char="="/>
            </a:pPr>
            <a:r>
              <a:rPr lang="en-N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0.09 m </a:t>
            </a:r>
            <a:r>
              <a:rPr lang="en-NZ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???</a:t>
            </a:r>
          </a:p>
          <a:p>
            <a:pPr lvl="1">
              <a:buClr>
                <a:srgbClr val="FF0000"/>
              </a:buClr>
              <a:buSzPct val="160000"/>
              <a:buFont typeface="Arial" panose="020B0604020202020204" pitchFamily="34" charset="0"/>
              <a:buChar char="?"/>
            </a:pPr>
            <a:r>
              <a:rPr lang="en-US" dirty="0"/>
              <a:t>Did you see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en-N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0.09 m </a:t>
            </a:r>
            <a:r>
              <a:rPr lang="en-US" dirty="0"/>
              <a:t>??</a:t>
            </a:r>
          </a:p>
          <a:p>
            <a:r>
              <a:rPr lang="en-US" dirty="0"/>
              <a:t>Resolution is </a:t>
            </a:r>
            <a:r>
              <a:rPr lang="en-US" dirty="0">
                <a:solidFill>
                  <a:srgbClr val="FF0000"/>
                </a:solidFill>
              </a:rPr>
              <a:t>much smaller </a:t>
            </a:r>
            <a:r>
              <a:rPr lang="en-US" dirty="0"/>
              <a:t>than accuracy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"/>
            </a:pPr>
            <a:r>
              <a:rPr lang="en-US" i="1" dirty="0">
                <a:solidFill>
                  <a:srgbClr val="FF0000"/>
                </a:solidFill>
              </a:rPr>
              <a:t>Common in modern digital instruments</a:t>
            </a:r>
            <a:endParaRPr lang="en-NZ" i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96236" y="1988840"/>
            <a:ext cx="1990564" cy="3492388"/>
          </a:xfrm>
          <a:prstGeom prst="rect">
            <a:avLst/>
          </a:prstGeom>
          <a:solidFill>
            <a:srgbClr val="FFC00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6357682" y="161950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endParaRPr lang="th-TH" dirty="0"/>
          </a:p>
        </p:txBody>
      </p:sp>
      <p:sp>
        <p:nvSpPr>
          <p:cNvPr id="6" name="TextBox 5"/>
          <p:cNvSpPr txBox="1"/>
          <p:nvPr/>
        </p:nvSpPr>
        <p:spPr>
          <a:xfrm>
            <a:off x="6421496" y="548122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endParaRPr lang="th-TH" dirty="0"/>
          </a:p>
        </p:txBody>
      </p:sp>
      <p:sp>
        <p:nvSpPr>
          <p:cNvPr id="7" name="TextBox 6"/>
          <p:cNvSpPr txBox="1"/>
          <p:nvPr/>
        </p:nvSpPr>
        <p:spPr>
          <a:xfrm>
            <a:off x="8517523" y="5556813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endParaRPr lang="th-TH" dirty="0"/>
          </a:p>
        </p:txBody>
      </p:sp>
      <p:sp>
        <p:nvSpPr>
          <p:cNvPr id="8" name="TextBox 7"/>
          <p:cNvSpPr txBox="1"/>
          <p:nvPr/>
        </p:nvSpPr>
        <p:spPr>
          <a:xfrm>
            <a:off x="8686800" y="161950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94041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Experiment – GPS Accuracy -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28" y="1143000"/>
            <a:ext cx="6520440" cy="5382344"/>
          </a:xfrm>
        </p:spPr>
        <p:txBody>
          <a:bodyPr/>
          <a:lstStyle/>
          <a:p>
            <a:r>
              <a:rPr lang="en-NZ" dirty="0">
                <a:solidFill>
                  <a:srgbClr val="FF0000"/>
                </a:solidFill>
              </a:rPr>
              <a:t>Precision</a:t>
            </a:r>
          </a:p>
          <a:p>
            <a:pPr lvl="1"/>
            <a:r>
              <a:rPr lang="en-US" dirty="0"/>
              <a:t>Variations in measured distances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Typically 5-8 m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Precision is ~ 8m</a:t>
            </a:r>
            <a:endParaRPr lang="en-NZ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Clr>
                <a:srgbClr val="FF0000"/>
              </a:buClr>
              <a:buSzPct val="160000"/>
              <a:buFont typeface="Wingdings" panose="05000000000000000000" pitchFamily="2" charset="2"/>
              <a:buChar char="C"/>
            </a:pPr>
            <a:r>
              <a:rPr lang="en-US" dirty="0"/>
              <a:t>Actually good, since satellites are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~20,200km</a:t>
            </a:r>
            <a:r>
              <a:rPr lang="en-US" dirty="0"/>
              <a:t>* above the surface of the earth!</a:t>
            </a:r>
          </a:p>
          <a:p>
            <a:pPr lvl="1">
              <a:buClr>
                <a:srgbClr val="FF0000"/>
              </a:buClr>
              <a:buSzPct val="160000"/>
              <a:buFont typeface="Wingdings" panose="05000000000000000000" pitchFamily="2" charset="2"/>
              <a:buChar char="C"/>
            </a:pPr>
            <a:r>
              <a:rPr lang="en-US" dirty="0"/>
              <a:t>Clock accuracy is better than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in 10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en-US" dirty="0"/>
              <a:t>Resolution is </a:t>
            </a:r>
            <a:r>
              <a:rPr lang="en-US" dirty="0">
                <a:solidFill>
                  <a:srgbClr val="FF0000"/>
                </a:solidFill>
              </a:rPr>
              <a:t>much smaller </a:t>
            </a:r>
            <a:r>
              <a:rPr lang="en-US" dirty="0"/>
              <a:t>than precision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"/>
            </a:pPr>
            <a:r>
              <a:rPr lang="en-US" i="1" dirty="0">
                <a:solidFill>
                  <a:srgbClr val="FF0000"/>
                </a:solidFill>
              </a:rPr>
              <a:t>Common in modern digital instruments</a:t>
            </a:r>
          </a:p>
          <a:p>
            <a:pPr>
              <a:buFont typeface="Arial" panose="020B0604020202020204" pitchFamily="34" charset="0"/>
              <a:buChar char="*"/>
            </a:pPr>
            <a:endParaRPr lang="en-US" sz="2000" dirty="0"/>
          </a:p>
          <a:p>
            <a:pPr>
              <a:buFont typeface="Arial" panose="020B0604020202020204" pitchFamily="34" charset="0"/>
              <a:buChar char="*"/>
            </a:pPr>
            <a:endParaRPr lang="en-US" sz="2000" dirty="0"/>
          </a:p>
          <a:p>
            <a:pPr>
              <a:buFont typeface="Arial" panose="020B0604020202020204" pitchFamily="34" charset="0"/>
              <a:buChar char="*"/>
            </a:pPr>
            <a:endParaRPr lang="en-US" sz="2000" dirty="0"/>
          </a:p>
          <a:p>
            <a:pPr>
              <a:buFont typeface="Arial" panose="020B0604020202020204" pitchFamily="34" charset="0"/>
              <a:buChar char="*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19,100km</a:t>
            </a:r>
            <a:r>
              <a:rPr lang="en-US" sz="2000" dirty="0"/>
              <a:t> for the Russian GLONASS satellites</a:t>
            </a:r>
            <a:endParaRPr lang="en-NZ" sz="2000" dirty="0"/>
          </a:p>
        </p:txBody>
      </p:sp>
      <p:sp>
        <p:nvSpPr>
          <p:cNvPr id="4" name="Rectangle 3"/>
          <p:cNvSpPr/>
          <p:nvPr/>
        </p:nvSpPr>
        <p:spPr>
          <a:xfrm>
            <a:off x="6878337" y="2005445"/>
            <a:ext cx="1990564" cy="3492388"/>
          </a:xfrm>
          <a:prstGeom prst="rect">
            <a:avLst/>
          </a:prstGeom>
          <a:solidFill>
            <a:srgbClr val="FFC00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6878337" y="166122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endParaRPr lang="th-TH" dirty="0"/>
          </a:p>
        </p:txBody>
      </p:sp>
      <p:sp>
        <p:nvSpPr>
          <p:cNvPr id="6" name="TextBox 5"/>
          <p:cNvSpPr txBox="1"/>
          <p:nvPr/>
        </p:nvSpPr>
        <p:spPr>
          <a:xfrm>
            <a:off x="6762026" y="5545125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endParaRPr lang="th-TH" dirty="0"/>
          </a:p>
        </p:txBody>
      </p:sp>
      <p:sp>
        <p:nvSpPr>
          <p:cNvPr id="7" name="TextBox 6"/>
          <p:cNvSpPr txBox="1"/>
          <p:nvPr/>
        </p:nvSpPr>
        <p:spPr>
          <a:xfrm>
            <a:off x="8517523" y="5556813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endParaRPr lang="th-TH" dirty="0"/>
          </a:p>
        </p:txBody>
      </p:sp>
      <p:sp>
        <p:nvSpPr>
          <p:cNvPr id="8" name="TextBox 7"/>
          <p:cNvSpPr txBox="1"/>
          <p:nvPr/>
        </p:nvSpPr>
        <p:spPr>
          <a:xfrm>
            <a:off x="8547224" y="1606623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87375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Experiment – GPS Accuracy -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576" y="1016732"/>
            <a:ext cx="6916484" cy="5382344"/>
          </a:xfrm>
        </p:spPr>
        <p:txBody>
          <a:bodyPr/>
          <a:lstStyle/>
          <a:p>
            <a:r>
              <a:rPr lang="en-NZ" dirty="0">
                <a:solidFill>
                  <a:srgbClr val="FF0000"/>
                </a:solidFill>
              </a:rPr>
              <a:t>Accuracy</a:t>
            </a:r>
          </a:p>
          <a:p>
            <a:pPr lvl="1"/>
            <a:r>
              <a:rPr lang="en-US" dirty="0"/>
              <a:t>Compared with an (approximate) 30m for A-B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Typically 18-22 m</a:t>
            </a:r>
          </a:p>
          <a:p>
            <a:pPr lvl="1">
              <a:buFont typeface="Wingdings" panose="05000000000000000000" pitchFamily="2" charset="2"/>
              <a:buChar char="ð"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Accuracy ~ 10 m</a:t>
            </a:r>
            <a:endParaRPr lang="en-NZ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Clr>
                <a:srgbClr val="FF0000"/>
              </a:buClr>
              <a:buSzPct val="160000"/>
              <a:buFont typeface="Wingdings" panose="05000000000000000000" pitchFamily="2" charset="2"/>
              <a:buChar char="C"/>
            </a:pPr>
            <a:r>
              <a:rPr lang="en-US" dirty="0"/>
              <a:t>Actually good, since satellites are ~20,200km above the surface of the earth!</a:t>
            </a:r>
          </a:p>
          <a:p>
            <a:r>
              <a:rPr lang="en-US" dirty="0"/>
              <a:t>Accuracy is </a:t>
            </a:r>
            <a:r>
              <a:rPr lang="en-US" dirty="0">
                <a:solidFill>
                  <a:srgbClr val="FF0000"/>
                </a:solidFill>
              </a:rPr>
              <a:t>much worse </a:t>
            </a:r>
            <a:r>
              <a:rPr lang="en-US" dirty="0"/>
              <a:t>than resolution</a:t>
            </a:r>
          </a:p>
          <a:p>
            <a:r>
              <a:rPr lang="en-US" dirty="0"/>
              <a:t>Accuracy appears slightly worse than precision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Historical note</a:t>
            </a:r>
          </a:p>
          <a:p>
            <a:pPr lvl="1"/>
            <a:r>
              <a:rPr lang="en-US" dirty="0"/>
              <a:t>Originally, GPS accuracy was only ~100m</a:t>
            </a:r>
          </a:p>
          <a:p>
            <a:pPr lvl="1"/>
            <a:r>
              <a:rPr lang="en-US" dirty="0"/>
              <a:t>Accuracy is ~10m now</a:t>
            </a:r>
          </a:p>
          <a:p>
            <a:pPr lvl="2"/>
            <a:r>
              <a:rPr lang="en-US" dirty="0"/>
              <a:t>Can be affected by atmospheric conditions</a:t>
            </a:r>
          </a:p>
          <a:p>
            <a:pPr lvl="1"/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206920" y="2011362"/>
            <a:ext cx="1479880" cy="2988332"/>
            <a:chOff x="6890532" y="1973215"/>
            <a:chExt cx="1990564" cy="3492388"/>
          </a:xfrm>
        </p:grpSpPr>
        <p:sp>
          <p:nvSpPr>
            <p:cNvPr id="4" name="Rectangle 3"/>
            <p:cNvSpPr/>
            <p:nvPr/>
          </p:nvSpPr>
          <p:spPr>
            <a:xfrm>
              <a:off x="6890532" y="1973215"/>
              <a:ext cx="1990564" cy="3492388"/>
            </a:xfrm>
            <a:prstGeom prst="rect">
              <a:avLst/>
            </a:prstGeom>
            <a:solidFill>
              <a:srgbClr val="FFC000"/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920994" y="1992108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  <a:endParaRPr lang="th-TH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920994" y="5096271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  <a:endParaRPr lang="th-TH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529718" y="5096271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  <a:endParaRPr lang="th-TH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529718" y="1992108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  <a:endParaRPr lang="th-TH" dirty="0"/>
            </a:p>
          </p:txBody>
        </p:sp>
      </p:grpSp>
    </p:spTree>
    <p:extLst>
      <p:ext uri="{BB962C8B-B14F-4D97-AF65-F5344CB8AC3E}">
        <p14:creationId xmlns:p14="http://schemas.microsoft.com/office/powerpoint/2010/main" val="1943547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Notes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Important Principle</a:t>
            </a:r>
          </a:p>
          <a:p>
            <a:r>
              <a:rPr lang="en-US" dirty="0">
                <a:solidFill>
                  <a:srgbClr val="FF0000"/>
                </a:solidFill>
              </a:rPr>
              <a:t>For any experiment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Always make multiple measurements of </a:t>
            </a:r>
            <a:r>
              <a:rPr lang="en-US" dirty="0"/>
              <a:t>each</a:t>
            </a:r>
            <a:r>
              <a:rPr lang="en-US" dirty="0">
                <a:solidFill>
                  <a:srgbClr val="FF0000"/>
                </a:solidFill>
              </a:rPr>
              <a:t> point</a:t>
            </a:r>
          </a:p>
          <a:p>
            <a:pPr lvl="1"/>
            <a:r>
              <a:rPr lang="en-GB" dirty="0"/>
              <a:t>Reliability is increased by having more points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95536" y="980728"/>
            <a:ext cx="8280920" cy="1548172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 Principle</a:t>
            </a:r>
          </a:p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any experiment</a:t>
            </a:r>
          </a:p>
          <a:p>
            <a:pPr lvl="1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 make multiple measurements of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point</a:t>
            </a:r>
          </a:p>
        </p:txBody>
      </p:sp>
    </p:spTree>
    <p:extLst>
      <p:ext uri="{BB962C8B-B14F-4D97-AF65-F5344CB8AC3E}">
        <p14:creationId xmlns:p14="http://schemas.microsoft.com/office/powerpoint/2010/main" val="294449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44009</TotalTime>
  <Words>786</Words>
  <Application>Microsoft Office PowerPoint</Application>
  <PresentationFormat>On-screen Show (4:3)</PresentationFormat>
  <Paragraphs>256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Courier New</vt:lpstr>
      <vt:lpstr>Times New Roman</vt:lpstr>
      <vt:lpstr>Wingdings</vt:lpstr>
      <vt:lpstr>Office Theme</vt:lpstr>
      <vt:lpstr>Custom Design</vt:lpstr>
      <vt:lpstr>Research  Methods: Instrument Accuracy</vt:lpstr>
      <vt:lpstr>Experiment</vt:lpstr>
      <vt:lpstr>Experiment – GPS Accuracy</vt:lpstr>
      <vt:lpstr>PowerPoint Presentation</vt:lpstr>
      <vt:lpstr>Experiment – GPS Accuracy - Results</vt:lpstr>
      <vt:lpstr>Experiment – GPS Accuracy - Results</vt:lpstr>
      <vt:lpstr>Experiment – GPS Accuracy - Results</vt:lpstr>
      <vt:lpstr>Experiment – GPS Accuracy - Results</vt:lpstr>
      <vt:lpstr>Experiment Notes</vt:lpstr>
      <vt:lpstr>Experiment Notes</vt:lpstr>
      <vt:lpstr>Report – First Assignment</vt:lpstr>
      <vt:lpstr>Experiment Notes</vt:lpstr>
      <vt:lpstr>Task before next class</vt:lpstr>
      <vt:lpstr>Making a histogram</vt:lpstr>
      <vt:lpstr>Making a Histogram</vt:lpstr>
      <vt:lpstr>Making a Histogram</vt:lpstr>
      <vt:lpstr>Making a Histogram</vt:lpstr>
      <vt:lpstr>Making a Histogram</vt:lpstr>
      <vt:lpstr>Making a Histogram</vt:lpstr>
      <vt:lpstr>Making a Histogram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Technical English: Fewer is better!</dc:title>
  <dc:creator>Windows User</dc:creator>
  <cp:lastModifiedBy>Dolphin</cp:lastModifiedBy>
  <cp:revision>303</cp:revision>
  <cp:lastPrinted>2019-08-13T05:21:56Z</cp:lastPrinted>
  <dcterms:created xsi:type="dcterms:W3CDTF">2010-05-26T12:32:20Z</dcterms:created>
  <dcterms:modified xsi:type="dcterms:W3CDTF">2019-08-15T04:17:03Z</dcterms:modified>
</cp:coreProperties>
</file>