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337" r:id="rId3"/>
    <p:sldId id="261" r:id="rId4"/>
    <p:sldId id="262" r:id="rId5"/>
    <p:sldId id="263" r:id="rId6"/>
    <p:sldId id="293" r:id="rId7"/>
    <p:sldId id="268" r:id="rId8"/>
    <p:sldId id="294" r:id="rId9"/>
    <p:sldId id="270" r:id="rId10"/>
    <p:sldId id="302" r:id="rId11"/>
    <p:sldId id="322" r:id="rId12"/>
    <p:sldId id="277" r:id="rId13"/>
    <p:sldId id="278" r:id="rId14"/>
    <p:sldId id="279" r:id="rId15"/>
    <p:sldId id="304" r:id="rId16"/>
    <p:sldId id="269" r:id="rId17"/>
    <p:sldId id="324" r:id="rId18"/>
    <p:sldId id="336" r:id="rId19"/>
    <p:sldId id="271" r:id="rId20"/>
    <p:sldId id="325" r:id="rId21"/>
    <p:sldId id="326" r:id="rId22"/>
    <p:sldId id="330" r:id="rId23"/>
    <p:sldId id="331" r:id="rId24"/>
    <p:sldId id="332" r:id="rId25"/>
    <p:sldId id="333" r:id="rId26"/>
    <p:sldId id="323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340" r:id="rId40"/>
    <p:sldId id="339" r:id="rId41"/>
    <p:sldId id="338" r:id="rId42"/>
    <p:sldId id="305" r:id="rId43"/>
    <p:sldId id="307" r:id="rId44"/>
    <p:sldId id="266" r:id="rId45"/>
    <p:sldId id="264" r:id="rId46"/>
    <p:sldId id="265" r:id="rId47"/>
    <p:sldId id="308" r:id="rId48"/>
    <p:sldId id="306" r:id="rId49"/>
    <p:sldId id="312" r:id="rId50"/>
    <p:sldId id="315" r:id="rId51"/>
    <p:sldId id="313" r:id="rId52"/>
    <p:sldId id="316" r:id="rId53"/>
    <p:sldId id="318" r:id="rId54"/>
    <p:sldId id="319" r:id="rId55"/>
    <p:sldId id="309" r:id="rId56"/>
    <p:sldId id="310" r:id="rId57"/>
    <p:sldId id="311" r:id="rId58"/>
    <p:sldId id="329" r:id="rId59"/>
    <p:sldId id="275" r:id="rId60"/>
    <p:sldId id="272" r:id="rId61"/>
    <p:sldId id="327" r:id="rId62"/>
    <p:sldId id="274" r:id="rId63"/>
    <p:sldId id="328" r:id="rId64"/>
    <p:sldId id="276" r:id="rId65"/>
    <p:sldId id="334" r:id="rId66"/>
    <p:sldId id="335" r:id="rId67"/>
  </p:sldIdLst>
  <p:sldSz cx="9144000" cy="6858000" type="screen4x3"/>
  <p:notesSz cx="10021888" cy="68881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C161"/>
    <a:srgbClr val="0FD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67" autoAdjust="0"/>
    <p:restoredTop sz="94629" autoAdjust="0"/>
  </p:normalViewPr>
  <p:slideViewPr>
    <p:cSldViewPr>
      <p:cViewPr varScale="1">
        <p:scale>
          <a:sx n="72" d="100"/>
          <a:sy n="72" d="100"/>
        </p:scale>
        <p:origin x="5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8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1013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DE75F5-E422-46AF-AF6B-961C9C6AE3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D3654D-6D72-4B64-96A5-77E1E6490F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6751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32E07596-B026-4A3B-918A-B954111AFDE5}" type="datetimeFigureOut">
              <a:rPr lang="en-US" smtClean="0"/>
              <a:t>19-Aug-19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5AE4F-1266-44DF-8F57-E731507C79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F0A72-74B2-447A-87C3-A5A0ED17EB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6751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ECB3E3D3-B86C-4028-A4F5-7331FC507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4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6751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674C5FA9-CA25-4187-A6DE-EBA02029F1EC}" type="datetimeFigureOut">
              <a:rPr lang="en-US" smtClean="0"/>
              <a:t>19-Aug-19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60750" y="860425"/>
            <a:ext cx="310038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189" y="3314928"/>
            <a:ext cx="8017510" cy="2712215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6751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4BA97ADC-78D5-4456-9350-9B0129E5A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7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97ADC-78D5-4456-9350-9B0129E5A9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7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07A6-744D-401C-B253-C4CD6095C65C}" type="datetimeFigureOut">
              <a:rPr lang="en-US"/>
              <a:pPr>
                <a:defRPr/>
              </a:pPr>
              <a:t>19-Aug-19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FE72-565D-40AE-B1BC-8EFD1982CE4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CABF-8A97-4F70-AD85-AFD2D9089468}" type="datetimeFigureOut">
              <a:rPr lang="en-US"/>
              <a:pPr>
                <a:defRPr/>
              </a:pPr>
              <a:t>19-Aug-19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FC37-C6E8-4F82-934D-8FF3C0D93DB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EE3-C95B-4979-BFAF-3D9D9220D0D5}" type="datetimeFigureOut">
              <a:rPr lang="en-US"/>
              <a:pPr>
                <a:defRPr/>
              </a:pPr>
              <a:t>19-Aug-19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0A03-0646-4A3D-AD9A-F357CD0D820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b="1">
                <a:latin typeface="Arial" pitchFamily="34" charset="0"/>
                <a:cs typeface="Arial" pitchFamily="34" charset="0"/>
              </a:defRPr>
            </a:lvl3pPr>
            <a:lvl4pPr>
              <a:defRPr b="1">
                <a:latin typeface="Arial" pitchFamily="34" charset="0"/>
                <a:cs typeface="Arial" pitchFamily="34" charset="0"/>
              </a:defRPr>
            </a:lvl4pPr>
            <a:lvl5pPr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B730-D0A6-472E-8823-D42D72000B19}" type="datetimeFigureOut">
              <a:rPr lang="en-US"/>
              <a:pPr>
                <a:defRPr/>
              </a:pPr>
              <a:t>19-Aug-19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FF8D-FC60-45EA-8A14-38D6AE2D866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7480-94ED-4A1D-AFC5-71A8CE201735}" type="datetimeFigureOut">
              <a:rPr lang="en-US"/>
              <a:pPr>
                <a:defRPr/>
              </a:pPr>
              <a:t>19-Aug-19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FA3F-6A58-40D9-94FB-E0A791E9BE2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3038-128A-43A5-99F8-C22FA0537EF2}" type="datetimeFigureOut">
              <a:rPr lang="en-US"/>
              <a:pPr>
                <a:defRPr/>
              </a:pPr>
              <a:t>19-Aug-19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B59D5-607B-4444-A894-5AAE2FD79D7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EEAE-E8C0-4674-9341-CE769679FCA8}" type="datetimeFigureOut">
              <a:rPr lang="en-US"/>
              <a:pPr>
                <a:defRPr/>
              </a:pPr>
              <a:t>19-Aug-19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D953-AFC7-437E-B809-B4AC074356F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D1C1-11AE-4208-8229-11CBBF035F7D}" type="datetimeFigureOut">
              <a:rPr lang="en-US"/>
              <a:pPr>
                <a:defRPr/>
              </a:pPr>
              <a:t>19-Aug-19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3C65-CABE-4104-9EBD-B084A11B132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66E91-6045-41B3-9498-04BBF61CDC51}" type="datetimeFigureOut">
              <a:rPr lang="en-US"/>
              <a:pPr>
                <a:defRPr/>
              </a:pPr>
              <a:t>19-Aug-19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376F5-1D8A-4723-9C57-9A240F7125B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26E8-93BC-418C-B17A-5DEE94FFF3DD}" type="datetimeFigureOut">
              <a:rPr lang="en-US"/>
              <a:pPr>
                <a:defRPr/>
              </a:pPr>
              <a:t>19-Aug-19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6C3ED-A6D2-428B-8ECC-77A97BAB1DA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E9D7-2207-4CFE-B044-A70EDDFAC0BA}" type="datetimeFigureOut">
              <a:rPr lang="en-US"/>
              <a:pPr>
                <a:defRPr/>
              </a:pPr>
              <a:t>19-Aug-19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DC7A7-136E-4AD3-ACE8-B3821726E16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A105C0-4489-47E9-B676-573DD349EF6C}" type="datetimeFigureOut">
              <a:rPr lang="en-US"/>
              <a:pPr>
                <a:defRPr/>
              </a:pPr>
              <a:t>19-Aug-19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E62E79-ADC9-4D2E-8811-C7491DEF4CD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ebp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Sunset_ChannelIsland640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924800" cy="2667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WRITING WORKSHOP</a:t>
            </a:r>
            <a:br>
              <a:rPr lang="en-US" dirty="0">
                <a:solidFill>
                  <a:schemeClr val="bg1"/>
                </a:solidFill>
              </a:rPr>
            </a:br>
            <a:endParaRPr lang="en-NZ" sz="32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8077200" cy="233762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John Morris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KRIS, KMITL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>
                <a:solidFill>
                  <a:schemeClr val="bg1"/>
                </a:solidFill>
              </a:rPr>
              <a:t>previously</a:t>
            </a:r>
          </a:p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Mahasarakham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</a:p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and Computer Engineering, The University of Auckland</a:t>
            </a:r>
            <a:endParaRPr lang="en-N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Subtitle 2"/>
          <p:cNvSpPr txBox="1">
            <a:spLocks/>
          </p:cNvSpPr>
          <p:nvPr/>
        </p:nvSpPr>
        <p:spPr bwMode="auto">
          <a:xfrm>
            <a:off x="3162557" y="600751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Iolanthe II 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leaves the Hauraki Gulf under full sail –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Auckland-Tauranga Race, 2007</a:t>
            </a:r>
            <a:endParaRPr lang="en-NZ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C9C87-F38E-4B8A-AD24-1B1F6EBF2C0E}"/>
              </a:ext>
            </a:extLst>
          </p:cNvPr>
          <p:cNvSpPr txBox="1"/>
          <p:nvPr/>
        </p:nvSpPr>
        <p:spPr>
          <a:xfrm>
            <a:off x="3162557" y="2286000"/>
            <a:ext cx="571500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Theme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KISS … </a:t>
            </a:r>
            <a:r>
              <a:rPr lang="en-US" sz="3600" b="1" dirty="0"/>
              <a:t>K</a:t>
            </a:r>
            <a:r>
              <a:rPr lang="en-US" sz="3600" b="1" dirty="0">
                <a:solidFill>
                  <a:srgbClr val="FF0000"/>
                </a:solidFill>
              </a:rPr>
              <a:t>eep </a:t>
            </a:r>
            <a:r>
              <a:rPr lang="en-US" sz="3600" b="1" dirty="0"/>
              <a:t>I</a:t>
            </a:r>
            <a:r>
              <a:rPr lang="en-US" sz="3600" b="1" dirty="0">
                <a:solidFill>
                  <a:srgbClr val="FF0000"/>
                </a:solidFill>
              </a:rPr>
              <a:t>t </a:t>
            </a:r>
            <a:r>
              <a:rPr lang="en-US" sz="3600" b="1" dirty="0"/>
              <a:t>S</a:t>
            </a:r>
            <a:r>
              <a:rPr lang="en-US" sz="3600" b="1" dirty="0">
                <a:solidFill>
                  <a:srgbClr val="FF0000"/>
                </a:solidFill>
              </a:rPr>
              <a:t>imple: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i="1" dirty="0">
                <a:solidFill>
                  <a:srgbClr val="FF0000"/>
                </a:solidFill>
              </a:rPr>
              <a:t>.. and get accepted!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F182E-6F08-452A-8E11-9D3E8083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IT SIMPLE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51986-ED7E-493A-AB9E-5466E2EE3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Grammar?</a:t>
            </a:r>
          </a:p>
        </p:txBody>
      </p:sp>
    </p:spTree>
    <p:extLst>
      <p:ext uri="{BB962C8B-B14F-4D97-AF65-F5344CB8AC3E}">
        <p14:creationId xmlns:p14="http://schemas.microsoft.com/office/powerpoint/2010/main" val="263886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F182E-6F08-452A-8E11-9D3E8083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TENSES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51986-ED7E-493A-AB9E-5466E2EE3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79F60-EB04-493D-AA20-AB44F2B4A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49313"/>
            <a:ext cx="420145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0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Tenses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For scientific papers, you only need a few from the complete palette of English grammar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Present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Simple past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Perfect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Future</a:t>
            </a:r>
          </a:p>
          <a:p>
            <a:r>
              <a:rPr lang="en-US" dirty="0">
                <a:latin typeface="Arial" charset="0"/>
                <a:cs typeface="Arial" charset="0"/>
              </a:rPr>
              <a:t>Leave the others for the native speakers!</a:t>
            </a:r>
          </a:p>
          <a:p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Your</a:t>
            </a:r>
            <a:r>
              <a:rPr lang="en-US" dirty="0">
                <a:latin typeface="Arial" charset="0"/>
                <a:cs typeface="Arial" charset="0"/>
              </a:rPr>
              <a:t> paper does not need them!</a:t>
            </a:r>
          </a:p>
          <a:p>
            <a:pPr lvl="1"/>
            <a:r>
              <a:rPr lang="en-US" i="1" dirty="0">
                <a:latin typeface="Arial" charset="0"/>
                <a:cs typeface="Arial" charset="0"/>
              </a:rPr>
              <a:t>Remember your aim is to communicate ideas and results, not demonstrate mastery of English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9D3FBE-E935-4E92-8E8A-F1F11531952E}"/>
              </a:ext>
            </a:extLst>
          </p:cNvPr>
          <p:cNvSpPr/>
          <p:nvPr/>
        </p:nvSpPr>
        <p:spPr>
          <a:xfrm>
            <a:off x="5791200" y="274638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3, p 9-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Tenses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486400"/>
          </a:xfrm>
        </p:spPr>
        <p:txBody>
          <a:bodyPr/>
          <a:lstStyle/>
          <a:p>
            <a:r>
              <a:rPr lang="en-US" sz="2000">
                <a:latin typeface="Arial" charset="0"/>
                <a:cs typeface="Arial" charset="0"/>
              </a:rPr>
              <a:t>Hardest decision</a:t>
            </a:r>
          </a:p>
          <a:p>
            <a:pPr lvl="1"/>
            <a:r>
              <a:rPr lang="en-US" sz="2000">
                <a:latin typeface="Arial" charset="0"/>
                <a:cs typeface="Arial" charset="0"/>
              </a:rPr>
              <a:t>Present or Past or Perfect?</a:t>
            </a:r>
          </a:p>
          <a:p>
            <a:r>
              <a:rPr lang="en-US" sz="2000">
                <a:latin typeface="Arial" charset="0"/>
                <a:cs typeface="Arial" charset="0"/>
              </a:rPr>
              <a:t>Describing your experiments</a:t>
            </a:r>
          </a:p>
          <a:p>
            <a:pPr lvl="1"/>
            <a:r>
              <a:rPr lang="en-US" sz="2000">
                <a:solidFill>
                  <a:srgbClr val="FF0000"/>
                </a:solidFill>
                <a:latin typeface="Arial" charset="0"/>
                <a:cs typeface="Arial" charset="0"/>
              </a:rPr>
              <a:t>SIMPLE PAST</a:t>
            </a:r>
          </a:p>
          <a:p>
            <a:pPr lvl="2"/>
            <a:r>
              <a:rPr lang="en-US" sz="2000">
                <a:latin typeface="Times New Roman" pitchFamily="18" charset="0"/>
                <a:cs typeface="Times New Roman" pitchFamily="18" charset="0"/>
              </a:rPr>
              <a:t>We measured …</a:t>
            </a:r>
          </a:p>
          <a:p>
            <a:pPr lvl="2"/>
            <a:r>
              <a:rPr lang="en-US" sz="2000">
                <a:latin typeface="Times New Roman" pitchFamily="18" charset="0"/>
                <a:cs typeface="Times New Roman" pitchFamily="18" charset="0"/>
              </a:rPr>
              <a:t>The mixture exploded …</a:t>
            </a:r>
          </a:p>
          <a:p>
            <a:r>
              <a:rPr lang="en-US" sz="2000">
                <a:latin typeface="Arial" charset="0"/>
                <a:cs typeface="Arial" charset="0"/>
              </a:rPr>
              <a:t>Describing the work of others</a:t>
            </a:r>
          </a:p>
          <a:p>
            <a:pPr lvl="1"/>
            <a:r>
              <a:rPr lang="en-US" sz="2000">
                <a:solidFill>
                  <a:srgbClr val="FF0000"/>
                </a:solidFill>
                <a:latin typeface="Arial" charset="0"/>
                <a:cs typeface="Arial" charset="0"/>
              </a:rPr>
              <a:t>SIMPLE PAST</a:t>
            </a:r>
          </a:p>
          <a:p>
            <a:pPr lvl="2"/>
            <a:r>
              <a:rPr lang="en-US" sz="2000">
                <a:latin typeface="Times New Roman" pitchFamily="18" charset="0"/>
                <a:cs typeface="Times New Roman" pitchFamily="18" charset="0"/>
              </a:rPr>
              <a:t>Robertson reported that ..</a:t>
            </a:r>
          </a:p>
          <a:p>
            <a:pPr lvl="2"/>
            <a:r>
              <a:rPr lang="en-US" sz="2000">
                <a:latin typeface="Times New Roman" pitchFamily="18" charset="0"/>
                <a:cs typeface="Times New Roman" pitchFamily="18" charset="0"/>
              </a:rPr>
              <a:t>Explosions were observed by …</a:t>
            </a:r>
          </a:p>
          <a:p>
            <a:pPr lvl="1"/>
            <a:r>
              <a:rPr lang="en-US" sz="2000">
                <a:solidFill>
                  <a:srgbClr val="FF0000"/>
                </a:solidFill>
                <a:latin typeface="Arial" charset="0"/>
                <a:cs typeface="Arial" charset="0"/>
              </a:rPr>
              <a:t>PERFECT (sometimes)</a:t>
            </a:r>
          </a:p>
          <a:p>
            <a:pPr lvl="2"/>
            <a:r>
              <a:rPr lang="en-US" sz="2000">
                <a:latin typeface="Times New Roman" pitchFamily="18" charset="0"/>
                <a:cs typeface="Times New Roman" pitchFamily="18" charset="0"/>
              </a:rPr>
              <a:t>Many researchers have observed …</a:t>
            </a:r>
          </a:p>
          <a:p>
            <a:pPr lvl="1">
              <a:buFont typeface="Arial" charset="0"/>
              <a:buNone/>
            </a:pPr>
            <a:r>
              <a:rPr lang="en-US" sz="2000" i="1">
                <a:latin typeface="Times New Roman" pitchFamily="18" charset="0"/>
                <a:cs typeface="Times New Roman" pitchFamily="18" charset="0"/>
              </a:rPr>
              <a:t>but</a:t>
            </a:r>
          </a:p>
          <a:p>
            <a:pPr lvl="2"/>
            <a:r>
              <a:rPr lang="en-US" sz="2000">
                <a:latin typeface="Times New Roman" pitchFamily="18" charset="0"/>
                <a:cs typeface="Times New Roman" pitchFamily="18" charset="0"/>
              </a:rPr>
              <a:t>Many researchers observed …</a:t>
            </a:r>
          </a:p>
          <a:p>
            <a:pPr lvl="1">
              <a:buFont typeface="Arial" charset="0"/>
              <a:buNone/>
            </a:pPr>
            <a:r>
              <a:rPr lang="en-US" sz="2000">
                <a:latin typeface="Arial" charset="0"/>
                <a:cs typeface="Arial" charset="0"/>
              </a:rPr>
              <a:t>Is acceptable</a:t>
            </a:r>
          </a:p>
          <a:p>
            <a:pPr lvl="2"/>
            <a:endParaRPr lang="en-US" sz="200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Tenses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486400"/>
          </a:xfrm>
        </p:spPr>
        <p:txBody>
          <a:bodyPr/>
          <a:lstStyle/>
          <a:p>
            <a:r>
              <a:rPr lang="en-US" sz="2000">
                <a:latin typeface="Arial" charset="0"/>
                <a:cs typeface="Arial" charset="0"/>
              </a:rPr>
              <a:t>Hardest distinction</a:t>
            </a:r>
          </a:p>
          <a:p>
            <a:r>
              <a:rPr lang="en-US" sz="2000">
                <a:latin typeface="Arial" charset="0"/>
                <a:cs typeface="Arial" charset="0"/>
              </a:rPr>
              <a:t>Simple past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000">
                <a:latin typeface="Arial" charset="0"/>
                <a:cs typeface="Arial" charset="0"/>
              </a:rPr>
              <a:t> Perfect</a:t>
            </a:r>
          </a:p>
          <a:p>
            <a:r>
              <a:rPr lang="en-US" sz="2000">
                <a:latin typeface="Arial" charset="0"/>
                <a:cs typeface="Arial" charset="0"/>
              </a:rPr>
              <a:t>Simple past</a:t>
            </a:r>
          </a:p>
          <a:p>
            <a:pPr lvl="1"/>
            <a:r>
              <a:rPr lang="en-US" sz="1600">
                <a:latin typeface="Arial" charset="0"/>
                <a:cs typeface="Arial" charset="0"/>
              </a:rPr>
              <a:t>Actions that have occurred already</a:t>
            </a:r>
          </a:p>
          <a:p>
            <a:pPr lvl="1"/>
            <a:r>
              <a:rPr lang="en-US" sz="1600">
                <a:latin typeface="Arial" charset="0"/>
                <a:cs typeface="Arial" charset="0"/>
              </a:rPr>
              <a:t>All your experiments</a:t>
            </a:r>
          </a:p>
          <a:p>
            <a:r>
              <a:rPr lang="en-US" sz="2000">
                <a:latin typeface="Arial" charset="0"/>
                <a:cs typeface="Arial" charset="0"/>
              </a:rPr>
              <a:t>Perfect</a:t>
            </a:r>
          </a:p>
          <a:p>
            <a:pPr lvl="1"/>
            <a:r>
              <a:rPr lang="en-US" sz="1600">
                <a:latin typeface="Arial" charset="0"/>
                <a:cs typeface="Arial" charset="0"/>
              </a:rPr>
              <a:t>Implies </a:t>
            </a:r>
            <a:r>
              <a:rPr lang="en-US" sz="1600">
                <a:solidFill>
                  <a:srgbClr val="FF0000"/>
                </a:solidFill>
                <a:latin typeface="Arial" charset="0"/>
                <a:cs typeface="Arial" charset="0"/>
              </a:rPr>
              <a:t>completeness</a:t>
            </a:r>
          </a:p>
          <a:p>
            <a:pPr lvl="1"/>
            <a:r>
              <a:rPr lang="en-US" sz="1600">
                <a:latin typeface="Arial" charset="0"/>
                <a:cs typeface="Arial" charset="0"/>
              </a:rPr>
              <a:t>In the formal scientific theory, </a:t>
            </a:r>
          </a:p>
          <a:p>
            <a:pPr lvl="2"/>
            <a:r>
              <a:rPr lang="en-US" sz="1600">
                <a:solidFill>
                  <a:srgbClr val="FF0000"/>
                </a:solidFill>
                <a:latin typeface="Arial" charset="0"/>
                <a:cs typeface="Arial" charset="0"/>
              </a:rPr>
              <a:t>no experiment proves anything .. </a:t>
            </a:r>
          </a:p>
          <a:p>
            <a:pPr lvl="2"/>
            <a:r>
              <a:rPr lang="en-US" sz="1600">
                <a:solidFill>
                  <a:srgbClr val="FF0000"/>
                </a:solidFill>
                <a:latin typeface="Arial" charset="0"/>
                <a:cs typeface="Arial" charset="0"/>
              </a:rPr>
              <a:t>it only provides support for a hypothesis</a:t>
            </a:r>
          </a:p>
          <a:p>
            <a:pPr lvl="1"/>
            <a:r>
              <a:rPr lang="en-US" sz="1600">
                <a:latin typeface="Arial" charset="0"/>
                <a:cs typeface="Arial" charset="0"/>
              </a:rPr>
              <a:t>So experimental work is never complete!!</a:t>
            </a:r>
          </a:p>
          <a:p>
            <a:pPr lvl="1"/>
            <a:r>
              <a:rPr lang="en-US" sz="1600">
                <a:latin typeface="Arial" charset="0"/>
                <a:cs typeface="Arial" charset="0"/>
              </a:rPr>
              <a:t> perfect tense should not be used to describe it</a:t>
            </a:r>
          </a:p>
          <a:p>
            <a:pPr lvl="1"/>
            <a:r>
              <a:rPr lang="en-US" sz="1600">
                <a:latin typeface="Arial" charset="0"/>
                <a:cs typeface="Arial" charset="0"/>
              </a:rPr>
              <a:t>Experiments can disprove theories so it’s reasonable to write</a:t>
            </a:r>
          </a:p>
          <a:p>
            <a:pPr lvl="2"/>
            <a:r>
              <a:rPr lang="en-US" sz="1600">
                <a:latin typeface="Times New Roman" pitchFamily="18" charset="0"/>
                <a:cs typeface="Times New Roman" pitchFamily="18" charset="0"/>
              </a:rPr>
              <a:t>The experiments of x and y </a:t>
            </a: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demonstrated that this theory is not valid</a:t>
            </a:r>
          </a:p>
          <a:p>
            <a:pPr lvl="1"/>
            <a:r>
              <a:rPr lang="en-US" sz="1600">
                <a:latin typeface="Arial" charset="0"/>
                <a:cs typeface="Arial" charset="0"/>
              </a:rPr>
              <a:t>Again</a:t>
            </a:r>
          </a:p>
          <a:p>
            <a:pPr lvl="2"/>
            <a:r>
              <a:rPr lang="en-US" sz="1600">
                <a:latin typeface="Times New Roman" pitchFamily="18" charset="0"/>
                <a:cs typeface="Times New Roman" pitchFamily="18" charset="0"/>
              </a:rPr>
              <a:t>The experiments of x and y demonstrated that this theory is not valid</a:t>
            </a:r>
          </a:p>
          <a:p>
            <a:pPr lvl="1">
              <a:buFont typeface="Arial" charset="0"/>
              <a:buChar char=" "/>
            </a:pPr>
            <a:r>
              <a:rPr lang="en-US" sz="1600">
                <a:latin typeface="Arial" charset="0"/>
                <a:cs typeface="Arial" charset="0"/>
              </a:rPr>
              <a:t>is acc eptable</a:t>
            </a:r>
          </a:p>
          <a:p>
            <a:endParaRPr lang="en-US" sz="2000">
              <a:latin typeface="Arial" charset="0"/>
              <a:cs typeface="Arial" charset="0"/>
            </a:endParaRPr>
          </a:p>
          <a:p>
            <a:pPr lvl="2"/>
            <a:endParaRPr lang="en-US" sz="200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52400" y="6172200"/>
            <a:ext cx="8823325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If you use simple past only, then you will make very few </a:t>
            </a:r>
            <a:r>
              <a:rPr lang="en-US" sz="2000" b="1" i="1">
                <a:solidFill>
                  <a:srgbClr val="0070C0"/>
                </a:solidFill>
              </a:rPr>
              <a:t>real</a:t>
            </a:r>
            <a:r>
              <a:rPr lang="en-US" sz="2000" b="1" i="1">
                <a:solidFill>
                  <a:srgbClr val="FF0000"/>
                </a:solidFill>
              </a:rPr>
              <a:t> mistakes!!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9D6073-F3DA-4A83-A254-7117EEC69A0B}"/>
              </a:ext>
            </a:extLst>
          </p:cNvPr>
          <p:cNvSpPr txBox="1"/>
          <p:nvPr/>
        </p:nvSpPr>
        <p:spPr>
          <a:xfrm>
            <a:off x="2286000" y="2819400"/>
            <a:ext cx="4419600" cy="1015663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Note: In the following example,</a:t>
            </a:r>
            <a:br>
              <a:rPr lang="en-US" sz="2000" b="1" dirty="0"/>
            </a:br>
            <a:r>
              <a:rPr lang="en-US" sz="2000" b="1" dirty="0"/>
              <a:t> I changed everything to </a:t>
            </a:r>
            <a:br>
              <a:rPr lang="en-US" sz="2000" b="1" dirty="0"/>
            </a:br>
            <a:r>
              <a:rPr lang="en-US" sz="2000" b="1" dirty="0">
                <a:solidFill>
                  <a:srgbClr val="FF0000"/>
                </a:solidFill>
              </a:rPr>
              <a:t>simple past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89306-4BA3-44B6-9E39-A9C8B2FC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 PHRASES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2BCD0-6422-4012-9542-FECBFF415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Of? With? By? From?</a:t>
            </a:r>
          </a:p>
        </p:txBody>
      </p:sp>
      <p:pic>
        <p:nvPicPr>
          <p:cNvPr id="5" name="Picture 4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8DFF43C0-44A9-47FF-B730-30E2F85A1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07" y="762000"/>
            <a:ext cx="799093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59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Noun phrases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941" y="1487739"/>
            <a:ext cx="2726244" cy="48431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Prepositions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Which one is</a:t>
            </a:r>
            <a:br>
              <a:rPr lang="en-US" sz="2400" dirty="0"/>
            </a:br>
            <a:r>
              <a:rPr lang="en-US" sz="2400" dirty="0"/>
              <a:t>correct?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Sometimes several?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Sometimes only one?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Sometimes almost OK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Sometimes mostly OK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4B71CC2-1E7C-45EA-9780-6BC2FCC44C38}"/>
              </a:ext>
            </a:extLst>
          </p:cNvPr>
          <p:cNvSpPr/>
          <p:nvPr/>
        </p:nvSpPr>
        <p:spPr>
          <a:xfrm>
            <a:off x="5791200" y="274638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4, p 11-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A5FA5D-6E60-4E5F-978A-E9DD7B742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87739"/>
            <a:ext cx="4623497" cy="4979151"/>
          </a:xfrm>
          <a:prstGeom prst="rect">
            <a:avLst/>
          </a:prstGeom>
        </p:spPr>
      </p:pic>
      <p:pic>
        <p:nvPicPr>
          <p:cNvPr id="18" name="Picture 1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F566994-91DA-4319-93D0-26D028700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56962"/>
            <a:ext cx="6556118" cy="56077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F284825-1945-4396-A367-E75F55856B09}"/>
              </a:ext>
            </a:extLst>
          </p:cNvPr>
          <p:cNvSpPr txBox="1"/>
          <p:nvPr/>
        </p:nvSpPr>
        <p:spPr>
          <a:xfrm>
            <a:off x="4876799" y="5618331"/>
            <a:ext cx="731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  <a:latin typeface="Castellar" panose="020A0402060406010301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2E99EB-B4C3-423D-89BD-5BF7B550808C}"/>
              </a:ext>
            </a:extLst>
          </p:cNvPr>
          <p:cNvSpPr txBox="1"/>
          <p:nvPr/>
        </p:nvSpPr>
        <p:spPr>
          <a:xfrm>
            <a:off x="3693988" y="3145174"/>
            <a:ext cx="731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3FC161"/>
                </a:solidFill>
                <a:latin typeface="Wide Latin" panose="020A0A070505050204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FF4EE5-64A9-4B8D-9037-12099C93E5F3}"/>
              </a:ext>
            </a:extLst>
          </p:cNvPr>
          <p:cNvSpPr txBox="1"/>
          <p:nvPr/>
        </p:nvSpPr>
        <p:spPr>
          <a:xfrm>
            <a:off x="7303168" y="2705352"/>
            <a:ext cx="731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FDBF1"/>
                </a:solidFill>
                <a:latin typeface="Ravie" panose="04040805050809020602" pitchFamily="8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3EAE0B-826D-45B1-8AE2-C348258E9662}"/>
              </a:ext>
            </a:extLst>
          </p:cNvPr>
          <p:cNvSpPr txBox="1"/>
          <p:nvPr/>
        </p:nvSpPr>
        <p:spPr>
          <a:xfrm>
            <a:off x="4876800" y="4267244"/>
            <a:ext cx="731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F0"/>
                </a:solidFill>
                <a:latin typeface="Goudy Stout" panose="0202090407030B020401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62EDAB-14E5-4F98-B82A-156DB0C71B17}"/>
              </a:ext>
            </a:extLst>
          </p:cNvPr>
          <p:cNvSpPr txBox="1"/>
          <p:nvPr/>
        </p:nvSpPr>
        <p:spPr>
          <a:xfrm>
            <a:off x="3404297" y="5190619"/>
            <a:ext cx="731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E80B4-D515-4C8C-BD5F-27C32DA25568}"/>
              </a:ext>
            </a:extLst>
          </p:cNvPr>
          <p:cNvSpPr txBox="1"/>
          <p:nvPr/>
        </p:nvSpPr>
        <p:spPr>
          <a:xfrm>
            <a:off x="4858135" y="2408325"/>
            <a:ext cx="731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A3C495-FC16-4391-85DA-A17E7E8CC3A1}"/>
              </a:ext>
            </a:extLst>
          </p:cNvPr>
          <p:cNvSpPr txBox="1"/>
          <p:nvPr/>
        </p:nvSpPr>
        <p:spPr>
          <a:xfrm>
            <a:off x="6251287" y="5026948"/>
            <a:ext cx="731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14800" y="2971800"/>
            <a:ext cx="609600" cy="457200"/>
            <a:chOff x="9601200" y="1295400"/>
            <a:chExt cx="609600" cy="4572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601200" y="1295400"/>
              <a:ext cx="609600" cy="457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9601200" y="1295400"/>
              <a:ext cx="609600" cy="457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 rot="10800000" flipV="1">
            <a:off x="4343400" y="4876800"/>
            <a:ext cx="1143000" cy="45720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105400" y="4495800"/>
            <a:ext cx="14478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4191000" y="3352800"/>
            <a:ext cx="1143000" cy="45720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724400" y="2971800"/>
            <a:ext cx="21336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/>
          </a:p>
        </p:txBody>
      </p:sp>
      <p:sp>
        <p:nvSpPr>
          <p:cNvPr id="153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Noun phrases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In English technical writing, </a:t>
            </a:r>
            <a:br>
              <a:rPr lang="en-US" sz="2400" dirty="0"/>
            </a:br>
            <a:r>
              <a:rPr lang="en-US" sz="2400" dirty="0"/>
              <a:t>it’s common to use nouns as adjectives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This saves a lot of space – with no loss in clarity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Change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illumination of the dynamic scene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en-US" sz="2400" dirty="0"/>
              <a:t>to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dynamic scene illumination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/>
              <a:t>Change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grey values of the pixels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en-US" sz="2600" dirty="0"/>
              <a:t>to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pixel grey values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572000" y="4495800"/>
            <a:ext cx="609600" cy="457200"/>
            <a:chOff x="9601200" y="1295400"/>
            <a:chExt cx="609600" cy="4572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9601200" y="1295400"/>
              <a:ext cx="609600" cy="457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9601200" y="1295400"/>
              <a:ext cx="609600" cy="457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4B71CC2-1E7C-45EA-9780-6BC2FCC44C38}"/>
              </a:ext>
            </a:extLst>
          </p:cNvPr>
          <p:cNvSpPr/>
          <p:nvPr/>
        </p:nvSpPr>
        <p:spPr>
          <a:xfrm>
            <a:off x="5791200" y="274638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4, p 11-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93519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Possessives</a:t>
            </a:r>
            <a:endParaRPr lang="en-NZ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9831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English rules for possessive </a:t>
            </a:r>
            <a:br>
              <a:rPr lang="en-US" sz="2400" dirty="0"/>
            </a:br>
            <a:r>
              <a:rPr lang="en-US" sz="2400" dirty="0"/>
              <a:t>forms are troublesome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?"/>
              <a:defRPr/>
            </a:pP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problem’, problem’s, problems’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?"/>
              <a:defRPr/>
            </a:pP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class’, class’s, classes’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"/>
              <a:defRPr/>
            </a:pPr>
            <a:r>
              <a:rPr lang="en-US" sz="2400" dirty="0"/>
              <a:t>Simple solution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"/>
              <a:defRPr/>
            </a:pPr>
            <a:r>
              <a:rPr lang="en-US" sz="2400" dirty="0"/>
              <a:t>Use a noun phrase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approach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room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When using the noun as an adjective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NO </a:t>
            </a:r>
            <a:r>
              <a:rPr lang="en-US" sz="2000" dirty="0">
                <a:solidFill>
                  <a:srgbClr val="00B050"/>
                </a:solidFill>
              </a:rPr>
              <a:t>s </a:t>
            </a:r>
            <a:r>
              <a:rPr lang="en-US" sz="2000" dirty="0"/>
              <a:t>or </a:t>
            </a:r>
            <a:r>
              <a:rPr lang="en-US" sz="2000" dirty="0">
                <a:solidFill>
                  <a:srgbClr val="00B050"/>
                </a:solidFill>
              </a:rPr>
              <a:t>‘s</a:t>
            </a:r>
            <a:r>
              <a:rPr lang="en-US" sz="2000" dirty="0"/>
              <a:t> or </a:t>
            </a:r>
            <a:r>
              <a:rPr lang="en-US" sz="2000" dirty="0">
                <a:solidFill>
                  <a:srgbClr val="00B050"/>
                </a:solidFill>
              </a:rPr>
              <a:t>s’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graduate student room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preparation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sz="2000" dirty="0"/>
              <a:t>Even if the noun is plural!!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D77C3F-0D5B-4820-B2FF-D9DE1A78A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5" y="398069"/>
            <a:ext cx="3621505" cy="288271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E7F698-5B3C-494D-A065-3B2E10B18886}"/>
              </a:ext>
            </a:extLst>
          </p:cNvPr>
          <p:cNvSpPr/>
          <p:nvPr/>
        </p:nvSpPr>
        <p:spPr>
          <a:xfrm>
            <a:off x="5201652" y="3258793"/>
            <a:ext cx="37338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Wastes my time too!!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I have to think - each time!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3A7E6BF-B442-4228-95A2-FA9F8D641D73}"/>
              </a:ext>
            </a:extLst>
          </p:cNvPr>
          <p:cNvSpPr/>
          <p:nvPr/>
        </p:nvSpPr>
        <p:spPr>
          <a:xfrm>
            <a:off x="5145505" y="5158756"/>
            <a:ext cx="37338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Noun phrase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No ‘s’, no thinking 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8B58DAC-35E0-4A3B-9281-286E3E7FFF0B}"/>
              </a:ext>
            </a:extLst>
          </p:cNvPr>
          <p:cNvSpPr/>
          <p:nvPr/>
        </p:nvSpPr>
        <p:spPr>
          <a:xfrm>
            <a:off x="2420352" y="2558234"/>
            <a:ext cx="4648200" cy="1708115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No grammar approach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Wastes your time as a writer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Use the simplest possible rules 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4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8" grpId="0" animBg="1"/>
      <p:bldP spid="18" grpId="1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More examples</a:t>
            </a:r>
            <a:endParaRPr lang="en-NZ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447800"/>
          <a:ext cx="8305800" cy="428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740">
                <a:tc>
                  <a:txBody>
                    <a:bodyPr/>
                    <a:lstStyle/>
                    <a:p>
                      <a:r>
                        <a:rPr lang="en-US" sz="2000"/>
                        <a:t>distance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dirty="0"/>
                        <a:t>to the target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target</a:t>
                      </a:r>
                      <a:r>
                        <a:rPr lang="en-US" sz="1800" baseline="0" dirty="0"/>
                        <a:t> d</a:t>
                      </a:r>
                      <a:r>
                        <a:rPr lang="en-US" sz="1800" dirty="0"/>
                        <a:t>istance</a:t>
                      </a:r>
                      <a:endParaRPr lang="en-NZ" sz="1800" dirty="0"/>
                    </a:p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740">
                <a:tc>
                  <a:txBody>
                    <a:bodyPr/>
                    <a:lstStyle/>
                    <a:p>
                      <a:r>
                        <a:rPr lang="en-US" sz="2000" dirty="0"/>
                        <a:t>Image with 640x480 resolution</a:t>
                      </a:r>
                      <a:r>
                        <a:rPr lang="en-US" sz="2000" baseline="0" dirty="0"/>
                        <a:t> and 8-bit pixels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640x480 8-bit pixel image</a:t>
                      </a:r>
                      <a:endParaRPr lang="en-N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7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74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74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74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6AA0-4BEF-4F19-8CB3-53C8403F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ACTIVE WRITING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ABEB-7DFD-4E5D-BC52-A568A6DDE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It Simple – Rule 1</a:t>
            </a:r>
          </a:p>
        </p:txBody>
      </p:sp>
    </p:spTree>
    <p:extLst>
      <p:ext uri="{BB962C8B-B14F-4D97-AF65-F5344CB8AC3E}">
        <p14:creationId xmlns:p14="http://schemas.microsoft.com/office/powerpoint/2010/main" val="936008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89306-4BA3-44B6-9E39-A9C8B2FC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2BCD0-6422-4012-9542-FECBFF415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 </a:t>
            </a:r>
            <a:r>
              <a:rPr lang="en-US" dirty="0"/>
              <a:t>Once </a:t>
            </a:r>
            <a:r>
              <a:rPr lang="en-US" dirty="0">
                <a:sym typeface="Wingdings" panose="05000000000000000000" pitchFamily="2" charset="2"/>
              </a:rPr>
              <a:t></a:t>
            </a:r>
            <a:r>
              <a:rPr lang="en-US" dirty="0"/>
              <a:t>Twice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r>
              <a:rPr lang="en-US" dirty="0"/>
              <a:t>Three Times </a:t>
            </a:r>
            <a:r>
              <a:rPr lang="en-US" dirty="0">
                <a:sym typeface="Wingdings" panose="05000000000000000000" pitchFamily="2" charset="2"/>
              </a:rPr>
              <a:t></a:t>
            </a:r>
            <a:r>
              <a:rPr lang="en-US" dirty="0"/>
              <a:t>Four Times</a:t>
            </a:r>
          </a:p>
        </p:txBody>
      </p:sp>
      <p:pic>
        <p:nvPicPr>
          <p:cNvPr id="6" name="Picture 5" descr="A room with white walls&#10;&#10;Description automatically generated">
            <a:extLst>
              <a:ext uri="{FF2B5EF4-FFF2-40B4-BE49-F238E27FC236}">
                <a16:creationId xmlns:a16="http://schemas.microsoft.com/office/drawing/2014/main" id="{3EC099A8-D306-4DA4-B941-E83B94785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5" y="1089025"/>
            <a:ext cx="8079913" cy="233997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30F4CA-6FAF-4D82-917A-602E825EE4D8}"/>
              </a:ext>
            </a:extLst>
          </p:cNvPr>
          <p:cNvSpPr/>
          <p:nvPr/>
        </p:nvSpPr>
        <p:spPr>
          <a:xfrm>
            <a:off x="5841525" y="5638800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6, p 17-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893793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Makes your reader sleepy</a:t>
            </a:r>
          </a:p>
          <a:p>
            <a:r>
              <a:rPr lang="en-US" dirty="0"/>
              <a:t>Do not repeat anything!!</a:t>
            </a:r>
          </a:p>
          <a:p>
            <a:r>
              <a:rPr lang="en-US" dirty="0"/>
              <a:t>Do not use words that have the same sense twice!</a:t>
            </a:r>
          </a:p>
          <a:p>
            <a:r>
              <a:rPr lang="en-US" dirty="0"/>
              <a:t>Do not repeat long technical terms</a:t>
            </a:r>
          </a:p>
          <a:p>
            <a:pPr lvl="1"/>
            <a:r>
              <a:rPr lang="en-US" dirty="0"/>
              <a:t>Use once</a:t>
            </a:r>
          </a:p>
          <a:p>
            <a:pPr lvl="1"/>
            <a:r>
              <a:rPr lang="en-US" dirty="0"/>
              <a:t>Define carefully</a:t>
            </a:r>
          </a:p>
          <a:p>
            <a:pPr lvl="1"/>
            <a:r>
              <a:rPr lang="en-US" dirty="0"/>
              <a:t>Then use a short form</a:t>
            </a:r>
          </a:p>
        </p:txBody>
      </p:sp>
      <p:pic>
        <p:nvPicPr>
          <p:cNvPr id="5" name="Picture 4" descr="A picture containing indoor, wall, man&#10;&#10;Description automatically generated">
            <a:extLst>
              <a:ext uri="{FF2B5EF4-FFF2-40B4-BE49-F238E27FC236}">
                <a16:creationId xmlns:a16="http://schemas.microsoft.com/office/drawing/2014/main" id="{5B387699-93CA-4A87-8566-A5444E831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64" y="370682"/>
            <a:ext cx="3420932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23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B6CB0-CDCB-4387-9B2F-670829A4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technical phrases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B93ED-F5BF-445C-8C63-350122509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just designed a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hydraulic diesel engine powered sugarcane harvester</a:t>
            </a:r>
          </a:p>
          <a:p>
            <a:r>
              <a:rPr lang="en-US" dirty="0"/>
              <a:t>Describe it carefully ONCE at the start of your paper</a:t>
            </a:r>
          </a:p>
          <a:p>
            <a:r>
              <a:rPr lang="en-US" dirty="0"/>
              <a:t>Afterwards, use some simple short phrase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harvester</a:t>
            </a:r>
          </a:p>
          <a:p>
            <a:pPr>
              <a:buFont typeface="Arial" panose="020B0604020202020204" pitchFamily="34" charset="0"/>
              <a:buChar char=" "/>
            </a:pPr>
            <a:r>
              <a:rPr lang="en-US" sz="2400" b="0" i="1" dirty="0"/>
              <a:t>or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harvester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56A06F-62DA-426D-A15D-4FAC92A8D002}"/>
              </a:ext>
            </a:extLst>
          </p:cNvPr>
          <p:cNvGrpSpPr/>
          <p:nvPr/>
        </p:nvGrpSpPr>
        <p:grpSpPr>
          <a:xfrm>
            <a:off x="1066800" y="1600200"/>
            <a:ext cx="7467600" cy="3429000"/>
            <a:chOff x="1066800" y="1600200"/>
            <a:chExt cx="7467600" cy="3429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6646FD7-1F94-4E25-94DE-47C4A6DCCA28}"/>
                </a:ext>
              </a:extLst>
            </p:cNvPr>
            <p:cNvSpPr/>
            <p:nvPr/>
          </p:nvSpPr>
          <p:spPr>
            <a:xfrm>
              <a:off x="1066800" y="1600200"/>
              <a:ext cx="7467600" cy="3429000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Repeating the whole phrase</a:t>
              </a:r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C223FE-F56F-4B22-A66F-0D1A4DC9E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2151062"/>
              <a:ext cx="2667000" cy="2555875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5250AE4-7ECC-4070-83D4-CDC6FDE6DAA9}"/>
                </a:ext>
              </a:extLst>
            </p:cNvPr>
            <p:cNvSpPr/>
            <p:nvPr/>
          </p:nvSpPr>
          <p:spPr>
            <a:xfrm>
              <a:off x="6248401" y="2286000"/>
              <a:ext cx="1143000" cy="914400"/>
            </a:xfrm>
            <a:prstGeom prst="ellipse">
              <a:avLst/>
            </a:prstGeom>
            <a:solidFill>
              <a:schemeClr val="bg1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 again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06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B21F-A324-4A3E-BE65-3DF669C6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Stating the obvious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6A3ED-7B63-4223-B4DA-4D474EF35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Papers are littered with phrases like this ..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paper …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aimed to study …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from our experimented showed ..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 of our investigation …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analysis showed that …</a:t>
            </a:r>
          </a:p>
          <a:p>
            <a:r>
              <a:rPr lang="en-US" dirty="0"/>
              <a:t>Omit these phrases,</a:t>
            </a:r>
            <a:br>
              <a:rPr lang="en-US" dirty="0"/>
            </a:br>
            <a:r>
              <a:rPr lang="en-US" dirty="0"/>
              <a:t>start directly with aim or your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B21F-A324-4A3E-BE65-3DF669C6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Stating the obvious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6A3ED-7B63-4223-B4DA-4D474EF35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directly with what you did, observed or concluded ..</a:t>
            </a:r>
          </a:p>
          <a:p>
            <a:pPr lvl="1"/>
            <a:r>
              <a:rPr lang="en-US" strike="sngStrike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paper …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measured the effect of ..</a:t>
            </a:r>
          </a:p>
          <a:p>
            <a:pPr lvl="1"/>
            <a:r>
              <a:rPr lang="en-US" strike="sngStrike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aimed to study …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showed the effect of ..</a:t>
            </a:r>
          </a:p>
          <a:p>
            <a:pPr lvl="1"/>
            <a:r>
              <a:rPr lang="en-US" strike="sngStrike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from our experimented showed ..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pressure increased, then …</a:t>
            </a:r>
          </a:p>
          <a:p>
            <a:pPr lvl="1"/>
            <a:r>
              <a:rPr lang="en-US" strike="sngStrike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 of our investigation …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grain size led to increased tensile strength …</a:t>
            </a:r>
          </a:p>
          <a:p>
            <a:pPr lvl="1"/>
            <a:r>
              <a:rPr lang="en-US" strike="sngStrike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analysis showed that …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x was used as a catalyst,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35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B21F-A324-4A3E-BE65-3DF669C6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Stating the obvious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6A3ED-7B63-4223-B4DA-4D474EF35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05" y="1417638"/>
            <a:ext cx="8229600" cy="4525963"/>
          </a:xfrm>
        </p:spPr>
        <p:txBody>
          <a:bodyPr/>
          <a:lstStyle/>
          <a:p>
            <a:r>
              <a:rPr lang="en-US" dirty="0"/>
              <a:t>Captions of figures or tables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 6.  Graph showing comparison of X 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  <a:p>
            <a:r>
              <a:rPr lang="en-US" dirty="0"/>
              <a:t>Obviously, it is a graph comparing …</a:t>
            </a:r>
          </a:p>
          <a:p>
            <a:r>
              <a:rPr lang="en-US" dirty="0"/>
              <a:t>Caption should be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 6. X 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  <a:p>
            <a:r>
              <a:rPr lang="en-US" dirty="0"/>
              <a:t>‘</a:t>
            </a:r>
            <a:r>
              <a:rPr lang="en-US" dirty="0">
                <a:solidFill>
                  <a:srgbClr val="00B050"/>
                </a:solidFill>
              </a:rPr>
              <a:t>Compare</a:t>
            </a:r>
            <a:r>
              <a:rPr lang="en-US" dirty="0"/>
              <a:t>’ or ‘</a:t>
            </a:r>
            <a:r>
              <a:rPr lang="en-US" dirty="0">
                <a:solidFill>
                  <a:srgbClr val="00B050"/>
                </a:solidFill>
              </a:rPr>
              <a:t>Graph</a:t>
            </a:r>
            <a:r>
              <a:rPr lang="en-US" dirty="0"/>
              <a:t>’ are rarely needed in a figure caption</a:t>
            </a:r>
          </a:p>
          <a:p>
            <a:r>
              <a:rPr lang="en-US" dirty="0"/>
              <a:t>Tables are the same</a:t>
            </a:r>
          </a:p>
          <a:p>
            <a:r>
              <a:rPr lang="en-US" dirty="0"/>
              <a:t>‘</a:t>
            </a:r>
            <a:r>
              <a:rPr lang="en-US" dirty="0">
                <a:solidFill>
                  <a:srgbClr val="00B050"/>
                </a:solidFill>
              </a:rPr>
              <a:t>Compare</a:t>
            </a:r>
            <a:r>
              <a:rPr lang="en-US" dirty="0"/>
              <a:t>’ or ‘</a:t>
            </a:r>
            <a:r>
              <a:rPr lang="en-US" dirty="0">
                <a:solidFill>
                  <a:srgbClr val="00B050"/>
                </a:solidFill>
              </a:rPr>
              <a:t>Table</a:t>
            </a:r>
            <a:r>
              <a:rPr lang="en-US" dirty="0"/>
              <a:t>’ are rarely needed in a table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90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89306-4BA3-44B6-9E39-A9C8B2FC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2BCD0-6422-4012-9542-FECBFF415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erson standing in front of a blackboard&#10;&#10;Description automatically generated">
            <a:extLst>
              <a:ext uri="{FF2B5EF4-FFF2-40B4-BE49-F238E27FC236}">
                <a16:creationId xmlns:a16="http://schemas.microsoft.com/office/drawing/2014/main" id="{60EF8122-5BB0-45BD-B084-95B9D57EF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31912"/>
            <a:ext cx="5716951" cy="464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4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 descr="A screenshot of a newspaper&#10;&#10;Description automatically generated">
            <a:extLst>
              <a:ext uri="{FF2B5EF4-FFF2-40B4-BE49-F238E27FC236}">
                <a16:creationId xmlns:a16="http://schemas.microsoft.com/office/drawing/2014/main" id="{BDA7428C-1884-4142-896D-E137E2CB3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7658"/>
            <a:ext cx="4679060" cy="6710342"/>
          </a:xfrm>
        </p:spPr>
      </p:pic>
    </p:spTree>
    <p:extLst>
      <p:ext uri="{BB962C8B-B14F-4D97-AF65-F5344CB8AC3E}">
        <p14:creationId xmlns:p14="http://schemas.microsoft.com/office/powerpoint/2010/main" val="4251161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CEEFCF17-EA12-4D5F-A830-60AF7ED8C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53237"/>
            <a:ext cx="7560671" cy="100896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10532F-76BB-429A-8306-8C9D20F5DC1E}"/>
              </a:ext>
            </a:extLst>
          </p:cNvPr>
          <p:cNvSpPr txBox="1"/>
          <p:nvPr/>
        </p:nvSpPr>
        <p:spPr>
          <a:xfrm>
            <a:off x="742896" y="5868412"/>
            <a:ext cx="756067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Quality Management Construct Validity 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Vocational Education Institutions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29E9FB-28CC-49A5-B9F3-720057CAF432}"/>
              </a:ext>
            </a:extLst>
          </p:cNvPr>
          <p:cNvGrpSpPr/>
          <p:nvPr/>
        </p:nvGrpSpPr>
        <p:grpSpPr>
          <a:xfrm>
            <a:off x="762000" y="1219200"/>
            <a:ext cx="7560672" cy="4649212"/>
            <a:chOff x="762000" y="1219200"/>
            <a:chExt cx="7560672" cy="464921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EF225FC-570F-422A-A024-D0780A755CF4}"/>
                </a:ext>
              </a:extLst>
            </p:cNvPr>
            <p:cNvGrpSpPr/>
            <p:nvPr/>
          </p:nvGrpSpPr>
          <p:grpSpPr>
            <a:xfrm>
              <a:off x="1524000" y="1219200"/>
              <a:ext cx="2667000" cy="4649212"/>
              <a:chOff x="1524000" y="1219200"/>
              <a:chExt cx="2667000" cy="4649212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EF6956C-13FE-497E-AFFB-111226E87F4A}"/>
                  </a:ext>
                </a:extLst>
              </p:cNvPr>
              <p:cNvSpPr/>
              <p:nvPr/>
            </p:nvSpPr>
            <p:spPr>
              <a:xfrm>
                <a:off x="1524000" y="1219200"/>
                <a:ext cx="2667000" cy="609600"/>
              </a:xfrm>
              <a:prstGeom prst="roundRect">
                <a:avLst/>
              </a:prstGeom>
              <a:noFill/>
              <a:ln w="762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3010748C-55F7-4847-8600-768BB55C63DD}"/>
                  </a:ext>
                </a:extLst>
              </p:cNvPr>
              <p:cNvCxnSpPr/>
              <p:nvPr/>
            </p:nvCxnSpPr>
            <p:spPr>
              <a:xfrm>
                <a:off x="1828800" y="1857718"/>
                <a:ext cx="0" cy="4010694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EAB0BD-5210-474E-986C-63221C42D43F}"/>
                </a:ext>
              </a:extLst>
            </p:cNvPr>
            <p:cNvSpPr txBox="1"/>
            <p:nvPr/>
          </p:nvSpPr>
          <p:spPr>
            <a:xfrm>
              <a:off x="762000" y="2362200"/>
              <a:ext cx="7560672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KEEP IT SIMPLE!!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2400" b="1" dirty="0"/>
                <a:t>Nothing unnecessary or obvious!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FF0000"/>
                  </a:solidFill>
                </a:rPr>
                <a:t>EVERY</a:t>
              </a:r>
              <a:r>
                <a:rPr lang="en-US" sz="2400" b="1" dirty="0"/>
                <a:t> Research paper is </a:t>
              </a:r>
              <a:r>
                <a:rPr lang="en-US" sz="2400" b="1" dirty="0">
                  <a:solidFill>
                    <a:srgbClr val="FF0000"/>
                  </a:solidFill>
                </a:rPr>
                <a:t>a study </a:t>
              </a:r>
              <a:r>
                <a:rPr lang="en-US" sz="2400" b="1" dirty="0"/>
                <a:t>of something!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813D546-BE75-4894-95C3-1343A018DB65}"/>
              </a:ext>
            </a:extLst>
          </p:cNvPr>
          <p:cNvGrpSpPr/>
          <p:nvPr/>
        </p:nvGrpSpPr>
        <p:grpSpPr>
          <a:xfrm>
            <a:off x="1981200" y="1170537"/>
            <a:ext cx="7560672" cy="4820393"/>
            <a:chOff x="1981200" y="1170537"/>
            <a:chExt cx="7560672" cy="48203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2BB9487-CBE5-4FFC-BFE7-4AEEB81EAAAA}"/>
                </a:ext>
              </a:extLst>
            </p:cNvPr>
            <p:cNvGrpSpPr/>
            <p:nvPr/>
          </p:nvGrpSpPr>
          <p:grpSpPr>
            <a:xfrm>
              <a:off x="5095263" y="1170537"/>
              <a:ext cx="3962400" cy="4820393"/>
              <a:chOff x="5181600" y="1199407"/>
              <a:chExt cx="3962400" cy="4820393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27BB11E-8C47-4B18-A78C-58B9A32F81A0}"/>
                  </a:ext>
                </a:extLst>
              </p:cNvPr>
              <p:cNvSpPr/>
              <p:nvPr/>
            </p:nvSpPr>
            <p:spPr>
              <a:xfrm>
                <a:off x="6477000" y="1199407"/>
                <a:ext cx="2667000" cy="609600"/>
              </a:xfrm>
              <a:prstGeom prst="roundRect">
                <a:avLst/>
              </a:prstGeom>
              <a:noFill/>
              <a:ln w="762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BB1306B-7BED-4D60-9F9D-43C5E1AA4A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81600" y="1809007"/>
                <a:ext cx="2645833" cy="4210793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3DE65E-990C-4784-B0D3-D84A2846450D}"/>
                </a:ext>
              </a:extLst>
            </p:cNvPr>
            <p:cNvSpPr txBox="1"/>
            <p:nvPr/>
          </p:nvSpPr>
          <p:spPr>
            <a:xfrm>
              <a:off x="1981200" y="3764340"/>
              <a:ext cx="7560672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2400" b="1" dirty="0"/>
                <a:t>Avoid English </a:t>
              </a:r>
              <a:r>
                <a:rPr lang="en-US" sz="2400" b="1" dirty="0" err="1"/>
                <a:t>possesives</a:t>
              </a:r>
              <a:endParaRPr lang="en-US" sz="2400" b="1" dirty="0"/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400" b="1" dirty="0"/>
                <a:t>Rules are complex and confusing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400" b="1" dirty="0"/>
                <a:t>Native speakers often make mistakes too!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400" b="1" dirty="0"/>
                <a:t>Use a NOUN PHRASE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FF9DDB-E0B6-4691-903E-E9F9B042BBAA}"/>
              </a:ext>
            </a:extLst>
          </p:cNvPr>
          <p:cNvGrpSpPr/>
          <p:nvPr/>
        </p:nvGrpSpPr>
        <p:grpSpPr>
          <a:xfrm>
            <a:off x="2362200" y="2084546"/>
            <a:ext cx="7560672" cy="3783866"/>
            <a:chOff x="2362200" y="2084546"/>
            <a:chExt cx="7560672" cy="3783866"/>
          </a:xfrm>
        </p:grpSpPr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EE36A50B-3723-4138-A302-DD16BBFE7DF6}"/>
                </a:ext>
              </a:extLst>
            </p:cNvPr>
            <p:cNvSpPr/>
            <p:nvPr/>
          </p:nvSpPr>
          <p:spPr>
            <a:xfrm>
              <a:off x="3849176" y="2084546"/>
              <a:ext cx="484632" cy="37838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3DE482-3E7D-4C27-B5AC-4D8F2EA2E785}"/>
                </a:ext>
              </a:extLst>
            </p:cNvPr>
            <p:cNvSpPr txBox="1"/>
            <p:nvPr/>
          </p:nvSpPr>
          <p:spPr>
            <a:xfrm>
              <a:off x="2362200" y="4253805"/>
              <a:ext cx="756067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2400" b="1" dirty="0"/>
                <a:t>Short and Concise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897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 descr="A screenshot of a newspaper&#10;&#10;Description automatically generated">
            <a:extLst>
              <a:ext uri="{FF2B5EF4-FFF2-40B4-BE49-F238E27FC236}">
                <a16:creationId xmlns:a16="http://schemas.microsoft.com/office/drawing/2014/main" id="{BDA7428C-1884-4142-896D-E137E2CB3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7658"/>
            <a:ext cx="4679060" cy="671034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3D57D7-8028-4FEE-9B66-3164EE0C5BF4}"/>
              </a:ext>
            </a:extLst>
          </p:cNvPr>
          <p:cNvSpPr txBox="1"/>
          <p:nvPr/>
        </p:nvSpPr>
        <p:spPr>
          <a:xfrm>
            <a:off x="1225900" y="2346057"/>
            <a:ext cx="52068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 careful with singular and plural</a:t>
            </a:r>
          </a:p>
          <a:p>
            <a:endParaRPr lang="en-US" sz="2400" b="1" dirty="0"/>
          </a:p>
          <a:p>
            <a:r>
              <a:rPr lang="en-US" sz="2400" b="1" dirty="0"/>
              <a:t>Student</a:t>
            </a:r>
          </a:p>
          <a:p>
            <a:r>
              <a:rPr lang="en-US" sz="2400" i="1" dirty="0"/>
              <a:t>not </a:t>
            </a:r>
          </a:p>
          <a:p>
            <a:r>
              <a:rPr lang="en-US" sz="2400" b="1" dirty="0"/>
              <a:t>Students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BFC4731-B693-4E27-B03E-91EE2236EB06}"/>
              </a:ext>
            </a:extLst>
          </p:cNvPr>
          <p:cNvSpPr/>
          <p:nvPr/>
        </p:nvSpPr>
        <p:spPr>
          <a:xfrm>
            <a:off x="6035230" y="1377137"/>
            <a:ext cx="1295400" cy="3349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First Rule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Direct active sentences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Verbs not nouns!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Example:</a:t>
            </a:r>
          </a:p>
          <a:p>
            <a:pPr marL="342900" lvl="1" indent="-3429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made a measurement of the velocity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Grammatically correct, but …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Better</a:t>
            </a:r>
          </a:p>
          <a:p>
            <a:pPr lvl="1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 measured the velocity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Statistics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We said </a:t>
            </a:r>
            <a:r>
              <a:rPr lang="en-US" dirty="0">
                <a:solidFill>
                  <a:srgbClr val="FF0000"/>
                </a:solidFill>
              </a:rPr>
              <a:t>exactly the same thing</a:t>
            </a:r>
            <a:br>
              <a:rPr lang="en-US" dirty="0"/>
            </a:br>
            <a:r>
              <a:rPr lang="en-US" dirty="0"/>
              <a:t>but used </a:t>
            </a:r>
            <a:r>
              <a:rPr lang="en-US" dirty="0">
                <a:solidFill>
                  <a:srgbClr val="FF0000"/>
                </a:solidFill>
              </a:rPr>
              <a:t>four</a:t>
            </a:r>
            <a:r>
              <a:rPr lang="en-US" dirty="0"/>
              <a:t> words instead of </a:t>
            </a:r>
            <a:r>
              <a:rPr lang="en-US" dirty="0">
                <a:solidFill>
                  <a:srgbClr val="FF0000"/>
                </a:solidFill>
              </a:rPr>
              <a:t>seven!!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763507-A6ED-4265-B2BD-05C11630C2FE}"/>
              </a:ext>
            </a:extLst>
          </p:cNvPr>
          <p:cNvSpPr/>
          <p:nvPr/>
        </p:nvSpPr>
        <p:spPr>
          <a:xfrm>
            <a:off x="5791200" y="274638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2, p 5-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newspaper&#10;&#10;Description automatically generated">
            <a:extLst>
              <a:ext uri="{FF2B5EF4-FFF2-40B4-BE49-F238E27FC236}">
                <a16:creationId xmlns:a16="http://schemas.microsoft.com/office/drawing/2014/main" id="{B9CC51BB-33AE-4989-9E66-5461D7EE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401723"/>
            <a:ext cx="8664148" cy="52193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0571AD-8CC9-49DE-BDEC-5C209B4A4151}"/>
              </a:ext>
            </a:extLst>
          </p:cNvPr>
          <p:cNvSpPr/>
          <p:nvPr/>
        </p:nvSpPr>
        <p:spPr>
          <a:xfrm>
            <a:off x="152400" y="1814996"/>
            <a:ext cx="5410200" cy="729727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E46C8-FBC9-4343-AFDB-C105EF907A19}"/>
              </a:ext>
            </a:extLst>
          </p:cNvPr>
          <p:cNvSpPr txBox="1"/>
          <p:nvPr/>
        </p:nvSpPr>
        <p:spPr>
          <a:xfrm>
            <a:off x="3959141" y="2544723"/>
            <a:ext cx="3206918" cy="2308324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Too many words!!</a:t>
            </a:r>
          </a:p>
          <a:p>
            <a:r>
              <a:rPr lang="en-US" sz="2400" b="1" dirty="0"/>
              <a:t>Try</a:t>
            </a:r>
          </a:p>
          <a:p>
            <a:endParaRPr lang="en-US" sz="24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investigated …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Start with a VERB</a:t>
            </a:r>
          </a:p>
        </p:txBody>
      </p:sp>
    </p:spTree>
    <p:extLst>
      <p:ext uri="{BB962C8B-B14F-4D97-AF65-F5344CB8AC3E}">
        <p14:creationId xmlns:p14="http://schemas.microsoft.com/office/powerpoint/2010/main" val="19085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newspaper&#10;&#10;Description automatically generated">
            <a:extLst>
              <a:ext uri="{FF2B5EF4-FFF2-40B4-BE49-F238E27FC236}">
                <a16:creationId xmlns:a16="http://schemas.microsoft.com/office/drawing/2014/main" id="{B9CC51BB-33AE-4989-9E66-5461D7EE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401723"/>
            <a:ext cx="8664148" cy="52193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0571AD-8CC9-49DE-BDEC-5C209B4A4151}"/>
              </a:ext>
            </a:extLst>
          </p:cNvPr>
          <p:cNvSpPr/>
          <p:nvPr/>
        </p:nvSpPr>
        <p:spPr>
          <a:xfrm>
            <a:off x="2057400" y="2549773"/>
            <a:ext cx="5410200" cy="729727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E46C8-FBC9-4343-AFDB-C105EF907A19}"/>
              </a:ext>
            </a:extLst>
          </p:cNvPr>
          <p:cNvSpPr txBox="1"/>
          <p:nvPr/>
        </p:nvSpPr>
        <p:spPr>
          <a:xfrm>
            <a:off x="2667000" y="3279500"/>
            <a:ext cx="6019800" cy="2308324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Again too many words!!</a:t>
            </a:r>
          </a:p>
          <a:p>
            <a:r>
              <a:rPr lang="en-US" sz="2400" b="1" dirty="0"/>
              <a:t>Try</a:t>
            </a:r>
          </a:p>
          <a:p>
            <a:endParaRPr lang="en-US" sz="24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collected data from a questionnaire ..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Start with a VERB</a:t>
            </a:r>
          </a:p>
        </p:txBody>
      </p:sp>
    </p:spTree>
    <p:extLst>
      <p:ext uri="{BB962C8B-B14F-4D97-AF65-F5344CB8AC3E}">
        <p14:creationId xmlns:p14="http://schemas.microsoft.com/office/powerpoint/2010/main" val="3502956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newspaper&#10;&#10;Description automatically generated">
            <a:extLst>
              <a:ext uri="{FF2B5EF4-FFF2-40B4-BE49-F238E27FC236}">
                <a16:creationId xmlns:a16="http://schemas.microsoft.com/office/drawing/2014/main" id="{B9CC51BB-33AE-4989-9E66-5461D7EE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463035"/>
            <a:ext cx="8664148" cy="52193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0571AD-8CC9-49DE-BDEC-5C209B4A4151}"/>
              </a:ext>
            </a:extLst>
          </p:cNvPr>
          <p:cNvSpPr/>
          <p:nvPr/>
        </p:nvSpPr>
        <p:spPr>
          <a:xfrm>
            <a:off x="4648200" y="3118365"/>
            <a:ext cx="1905000" cy="615435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E46C8-FBC9-4343-AFDB-C105EF907A19}"/>
              </a:ext>
            </a:extLst>
          </p:cNvPr>
          <p:cNvSpPr txBox="1"/>
          <p:nvPr/>
        </p:nvSpPr>
        <p:spPr>
          <a:xfrm>
            <a:off x="1447800" y="3733800"/>
            <a:ext cx="6934200" cy="304698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Use simple past tense everywhere .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Do not try to work out</a:t>
            </a:r>
          </a:p>
          <a:p>
            <a:r>
              <a:rPr lang="en-US" sz="2400" b="1" dirty="0"/>
              <a:t>Present or past or perfect or ……. ??</a:t>
            </a:r>
          </a:p>
          <a:p>
            <a:r>
              <a:rPr lang="en-US" sz="2400" b="1" dirty="0"/>
              <a:t>Try</a:t>
            </a:r>
          </a:p>
          <a:p>
            <a:endParaRPr lang="en-US" sz="24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set reliability was 0.94.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Long noun phrases are simpler and OK too!</a:t>
            </a:r>
          </a:p>
        </p:txBody>
      </p:sp>
    </p:spTree>
    <p:extLst>
      <p:ext uri="{BB962C8B-B14F-4D97-AF65-F5344CB8AC3E}">
        <p14:creationId xmlns:p14="http://schemas.microsoft.com/office/powerpoint/2010/main" val="453712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newspaper&#10;&#10;Description automatically generated">
            <a:extLst>
              <a:ext uri="{FF2B5EF4-FFF2-40B4-BE49-F238E27FC236}">
                <a16:creationId xmlns:a16="http://schemas.microsoft.com/office/drawing/2014/main" id="{B9CC51BB-33AE-4989-9E66-5461D7EE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463035"/>
            <a:ext cx="8664148" cy="52193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0571AD-8CC9-49DE-BDEC-5C209B4A4151}"/>
              </a:ext>
            </a:extLst>
          </p:cNvPr>
          <p:cNvSpPr/>
          <p:nvPr/>
        </p:nvSpPr>
        <p:spPr>
          <a:xfrm>
            <a:off x="2667000" y="3471479"/>
            <a:ext cx="1905000" cy="615435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E46C8-FBC9-4343-AFDB-C105EF907A19}"/>
              </a:ext>
            </a:extLst>
          </p:cNvPr>
          <p:cNvSpPr txBox="1"/>
          <p:nvPr/>
        </p:nvSpPr>
        <p:spPr>
          <a:xfrm>
            <a:off x="4549348" y="3779196"/>
            <a:ext cx="2449726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Simple past ..</a:t>
            </a:r>
          </a:p>
          <a:p>
            <a:endParaRPr lang="en-US" sz="24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was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58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newspaper&#10;&#10;Description automatically generated">
            <a:extLst>
              <a:ext uri="{FF2B5EF4-FFF2-40B4-BE49-F238E27FC236}">
                <a16:creationId xmlns:a16="http://schemas.microsoft.com/office/drawing/2014/main" id="{B9CC51BB-33AE-4989-9E66-5461D7EE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463035"/>
            <a:ext cx="8664148" cy="52193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0571AD-8CC9-49DE-BDEC-5C209B4A4151}"/>
              </a:ext>
            </a:extLst>
          </p:cNvPr>
          <p:cNvSpPr/>
          <p:nvPr/>
        </p:nvSpPr>
        <p:spPr>
          <a:xfrm>
            <a:off x="239926" y="4267200"/>
            <a:ext cx="8599274" cy="990600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E46C8-FBC9-4343-AFDB-C105EF907A19}"/>
              </a:ext>
            </a:extLst>
          </p:cNvPr>
          <p:cNvSpPr txBox="1"/>
          <p:nvPr/>
        </p:nvSpPr>
        <p:spPr>
          <a:xfrm>
            <a:off x="2133600" y="2703039"/>
            <a:ext cx="6096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Key word here is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</a:t>
            </a:r>
            <a:r>
              <a:rPr lang="en-US" sz="2000" dirty="0"/>
              <a:t> </a:t>
            </a:r>
            <a:r>
              <a:rPr lang="en-US" sz="2400" dirty="0"/>
              <a:t>.. Start with it …</a:t>
            </a:r>
          </a:p>
          <a:p>
            <a:endParaRPr lang="en-US" sz="24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data conformed to the model built with ..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50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newspaper&#10;&#10;Description automatically generated">
            <a:extLst>
              <a:ext uri="{FF2B5EF4-FFF2-40B4-BE49-F238E27FC236}">
                <a16:creationId xmlns:a16="http://schemas.microsoft.com/office/drawing/2014/main" id="{B9CC51BB-33AE-4989-9E66-5461D7EE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463035"/>
            <a:ext cx="8664148" cy="52193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0571AD-8CC9-49DE-BDEC-5C209B4A4151}"/>
              </a:ext>
            </a:extLst>
          </p:cNvPr>
          <p:cNvSpPr/>
          <p:nvPr/>
        </p:nvSpPr>
        <p:spPr>
          <a:xfrm>
            <a:off x="3810000" y="4876800"/>
            <a:ext cx="4648200" cy="457200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E46C8-FBC9-4343-AFDB-C105EF907A19}"/>
              </a:ext>
            </a:extLst>
          </p:cNvPr>
          <p:cNvSpPr txBox="1"/>
          <p:nvPr/>
        </p:nvSpPr>
        <p:spPr>
          <a:xfrm>
            <a:off x="1934523" y="1045751"/>
            <a:ext cx="6934200" cy="378565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Use mathematical symbols –</a:t>
            </a:r>
            <a:br>
              <a:rPr lang="en-US" sz="2400" dirty="0"/>
            </a:br>
            <a:r>
              <a:rPr lang="en-US" sz="2400" dirty="0"/>
              <a:t>they are part of a universal international language …</a:t>
            </a:r>
          </a:p>
          <a:p>
            <a:endParaRPr lang="en-US" sz="24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29.8, df = 23, p = 0.15 ..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English should be ‘chi-squared’ ..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always correct,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English, </a:t>
            </a:r>
            <a:r>
              <a:rPr lang="th-TH" sz="2400" dirty="0">
                <a:latin typeface="Arial" panose="020B0604020202020204" pitchFamily="34" charset="0"/>
                <a:cs typeface="Arial" panose="020B0604020202020204" pitchFamily="34" charset="0"/>
              </a:rPr>
              <a:t>ภาษาไทย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中文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or ….. 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52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newspaper&#10;&#10;Description automatically generated">
            <a:extLst>
              <a:ext uri="{FF2B5EF4-FFF2-40B4-BE49-F238E27FC236}">
                <a16:creationId xmlns:a16="http://schemas.microsoft.com/office/drawing/2014/main" id="{B9CC51BB-33AE-4989-9E66-5461D7EE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2" y="1297913"/>
            <a:ext cx="8664148" cy="52193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0571AD-8CC9-49DE-BDEC-5C209B4A4151}"/>
              </a:ext>
            </a:extLst>
          </p:cNvPr>
          <p:cNvSpPr/>
          <p:nvPr/>
        </p:nvSpPr>
        <p:spPr>
          <a:xfrm>
            <a:off x="609600" y="4714444"/>
            <a:ext cx="3120761" cy="457200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E46C8-FBC9-4343-AFDB-C105EF907A19}"/>
              </a:ext>
            </a:extLst>
          </p:cNvPr>
          <p:cNvSpPr txBox="1"/>
          <p:nvPr/>
        </p:nvSpPr>
        <p:spPr>
          <a:xfrm>
            <a:off x="2195660" y="2276378"/>
            <a:ext cx="6934200" cy="193899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 not repeat anything!!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It may difficult for you to get the English correct once …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 not risk making another mistake!!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C2318-48F7-463F-802F-924EED4E2310}"/>
              </a:ext>
            </a:extLst>
          </p:cNvPr>
          <p:cNvSpPr/>
          <p:nvPr/>
        </p:nvSpPr>
        <p:spPr>
          <a:xfrm>
            <a:off x="429705" y="6060079"/>
            <a:ext cx="4648200" cy="457200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AED909-C50B-4A18-AFB0-C8A98F3D45D2}"/>
              </a:ext>
            </a:extLst>
          </p:cNvPr>
          <p:cNvCxnSpPr>
            <a:cxnSpLocks/>
          </p:cNvCxnSpPr>
          <p:nvPr/>
        </p:nvCxnSpPr>
        <p:spPr>
          <a:xfrm>
            <a:off x="2590800" y="4215370"/>
            <a:ext cx="0" cy="4990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23F9C4-0917-4756-802E-BB62763224CA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753805" y="5549089"/>
            <a:ext cx="0" cy="5109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9A1ED0C6-456E-41FB-8728-31817E5C2B9F}"/>
              </a:ext>
            </a:extLst>
          </p:cNvPr>
          <p:cNvCxnSpPr/>
          <p:nvPr/>
        </p:nvCxnSpPr>
        <p:spPr>
          <a:xfrm rot="5400000">
            <a:off x="5186603" y="4232204"/>
            <a:ext cx="17424" cy="22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77493B-C3A3-4606-B7C9-6BD58B6F9C4B}"/>
              </a:ext>
            </a:extLst>
          </p:cNvPr>
          <p:cNvCxnSpPr>
            <a:cxnSpLocks/>
          </p:cNvCxnSpPr>
          <p:nvPr/>
        </p:nvCxnSpPr>
        <p:spPr>
          <a:xfrm>
            <a:off x="2753805" y="5562600"/>
            <a:ext cx="24403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EF999C-FBB8-4E87-9B0C-41166F5AEA85}"/>
              </a:ext>
            </a:extLst>
          </p:cNvPr>
          <p:cNvCxnSpPr>
            <a:cxnSpLocks/>
          </p:cNvCxnSpPr>
          <p:nvPr/>
        </p:nvCxnSpPr>
        <p:spPr>
          <a:xfrm>
            <a:off x="5194169" y="4207647"/>
            <a:ext cx="1146" cy="13549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228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newspaper&#10;&#10;Description automatically generated">
            <a:extLst>
              <a:ext uri="{FF2B5EF4-FFF2-40B4-BE49-F238E27FC236}">
                <a16:creationId xmlns:a16="http://schemas.microsoft.com/office/drawing/2014/main" id="{B9CC51BB-33AE-4989-9E66-5461D7EE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417638"/>
            <a:ext cx="8664148" cy="52193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E46C8-FBC9-4343-AFDB-C105EF907A19}"/>
              </a:ext>
            </a:extLst>
          </p:cNvPr>
          <p:cNvSpPr txBox="1"/>
          <p:nvPr/>
        </p:nvSpPr>
        <p:spPr>
          <a:xfrm>
            <a:off x="1405936" y="2826991"/>
            <a:ext cx="69342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Possessive again .. avoid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Probably should be ..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quality management mode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C2318-48F7-463F-802F-924EED4E2310}"/>
              </a:ext>
            </a:extLst>
          </p:cNvPr>
          <p:cNvSpPr/>
          <p:nvPr/>
        </p:nvSpPr>
        <p:spPr>
          <a:xfrm>
            <a:off x="230498" y="1981200"/>
            <a:ext cx="8664147" cy="671254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9A1ED0C6-456E-41FB-8728-31817E5C2B9F}"/>
              </a:ext>
            </a:extLst>
          </p:cNvPr>
          <p:cNvCxnSpPr/>
          <p:nvPr/>
        </p:nvCxnSpPr>
        <p:spPr>
          <a:xfrm rot="5400000">
            <a:off x="5186603" y="4232204"/>
            <a:ext cx="17424" cy="22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101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newspaper&#10;&#10;Description automatically generated">
            <a:extLst>
              <a:ext uri="{FF2B5EF4-FFF2-40B4-BE49-F238E27FC236}">
                <a16:creationId xmlns:a16="http://schemas.microsoft.com/office/drawing/2014/main" id="{B9CC51BB-33AE-4989-9E66-5461D7EE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8" y="1295400"/>
            <a:ext cx="8664148" cy="52193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E46C8-FBC9-4343-AFDB-C105EF907A19}"/>
              </a:ext>
            </a:extLst>
          </p:cNvPr>
          <p:cNvSpPr txBox="1"/>
          <p:nvPr/>
        </p:nvSpPr>
        <p:spPr>
          <a:xfrm>
            <a:off x="479852" y="2931565"/>
            <a:ext cx="8664148" cy="2308324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 not repeat a very long complex phrase unnecessarily ..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Your (native English) readers easily get bored!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once:</a:t>
            </a:r>
          </a:p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quality management mode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Afterwards, abbreviate to</a:t>
            </a:r>
          </a:p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model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C2318-48F7-463F-802F-924EED4E2310}"/>
              </a:ext>
            </a:extLst>
          </p:cNvPr>
          <p:cNvSpPr/>
          <p:nvPr/>
        </p:nvSpPr>
        <p:spPr>
          <a:xfrm>
            <a:off x="230498" y="1905000"/>
            <a:ext cx="8664147" cy="671254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9A1ED0C6-456E-41FB-8728-31817E5C2B9F}"/>
              </a:ext>
            </a:extLst>
          </p:cNvPr>
          <p:cNvCxnSpPr/>
          <p:nvPr/>
        </p:nvCxnSpPr>
        <p:spPr>
          <a:xfrm rot="5400000">
            <a:off x="5186603" y="4232204"/>
            <a:ext cx="17424" cy="22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D3CE45-5F41-42B5-9A75-38F71A63D747}"/>
              </a:ext>
            </a:extLst>
          </p:cNvPr>
          <p:cNvSpPr/>
          <p:nvPr/>
        </p:nvSpPr>
        <p:spPr>
          <a:xfrm>
            <a:off x="215179" y="5519001"/>
            <a:ext cx="8664147" cy="671254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41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BDE04-05CC-4FB8-8848-C1CAA3250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F16B2-42F8-428F-B967-4A27DD2D3B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</a:t>
            </a:r>
            <a:r>
              <a:rPr lang="en-US" dirty="0" err="1"/>
              <a:t>Aj</a:t>
            </a:r>
            <a:r>
              <a:rPr lang="en-US" dirty="0"/>
              <a:t> John accept this in </a:t>
            </a:r>
            <a:r>
              <a:rPr lang="en-US"/>
              <a:t>your paper?</a:t>
            </a:r>
          </a:p>
        </p:txBody>
      </p:sp>
    </p:spTree>
    <p:extLst>
      <p:ext uri="{BB962C8B-B14F-4D97-AF65-F5344CB8AC3E}">
        <p14:creationId xmlns:p14="http://schemas.microsoft.com/office/powerpoint/2010/main" val="262810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First Rule </a:t>
            </a:r>
            <a:r>
              <a:rPr lang="en-US" dirty="0">
                <a:latin typeface="Arial" charset="0"/>
                <a:cs typeface="Arial" charset="0"/>
              </a:rPr>
              <a:t>- Direct active sentences</a:t>
            </a:r>
            <a:endParaRPr lang="en-NZ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Verbs not nouns!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What did we do to transform</a:t>
            </a:r>
          </a:p>
          <a:p>
            <a:pPr marL="342900" lvl="1" indent="-3429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 made a measurement of the velocity</a:t>
            </a:r>
            <a:endParaRPr lang="en-US" sz="2800" dirty="0">
              <a:solidFill>
                <a:srgbClr val="0070C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to</a:t>
            </a:r>
          </a:p>
          <a:p>
            <a:pPr lvl="1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 measured the velocity</a:t>
            </a:r>
            <a:endParaRPr lang="en-US" sz="2800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We took the noun ‘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measurement</a:t>
            </a:r>
            <a:r>
              <a:rPr lang="en-US" dirty="0"/>
              <a:t>’ and an auxiliary verb ‘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make</a:t>
            </a:r>
            <a:r>
              <a:rPr lang="en-US" dirty="0"/>
              <a:t>’ and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Replaced </a:t>
            </a:r>
            <a:r>
              <a:rPr lang="en-US" dirty="0">
                <a:solidFill>
                  <a:srgbClr val="FF0000"/>
                </a:solidFill>
              </a:rPr>
              <a:t>both</a:t>
            </a:r>
            <a:r>
              <a:rPr lang="en-US" dirty="0"/>
              <a:t> with the </a:t>
            </a:r>
            <a:r>
              <a:rPr lang="en-US" dirty="0">
                <a:solidFill>
                  <a:srgbClr val="FF0000"/>
                </a:solidFill>
              </a:rPr>
              <a:t>verb</a:t>
            </a:r>
            <a:r>
              <a:rPr lang="en-US" dirty="0"/>
              <a:t> from of the noun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“Made a measurement”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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“measured”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Useless words</a:t>
            </a:r>
            <a:endParaRPr lang="en-NZ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Some words you can do without ….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Gave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Produced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Did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Formed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Used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Made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Performed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Acquire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You can almost always remove them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sz="2000" dirty="0">
                <a:latin typeface="Arial" charset="0"/>
                <a:cs typeface="Arial" charset="0"/>
              </a:rPr>
              <a:t>and 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Turn the following noun into a verb!</a:t>
            </a:r>
            <a:endParaRPr lang="en-NZ" dirty="0">
              <a:latin typeface="Arial" charset="0"/>
              <a:cs typeface="Arial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2FC138-CFB5-4DF4-A976-06FAB6449E8F}"/>
              </a:ext>
            </a:extLst>
          </p:cNvPr>
          <p:cNvSpPr/>
          <p:nvPr/>
        </p:nvSpPr>
        <p:spPr>
          <a:xfrm>
            <a:off x="5791200" y="388938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2, p 6-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9EE75-FF6B-4964-9313-B2FFF310DE6E}"/>
              </a:ext>
            </a:extLst>
          </p:cNvPr>
          <p:cNvSpPr txBox="1"/>
          <p:nvPr/>
        </p:nvSpPr>
        <p:spPr>
          <a:xfrm>
            <a:off x="1752600" y="1582340"/>
            <a:ext cx="5105400" cy="517064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USELESS VERB LIST</a:t>
            </a:r>
          </a:p>
          <a:p>
            <a:pPr lvl="1"/>
            <a:r>
              <a:rPr lang="en-US" sz="2400" b="1" dirty="0"/>
              <a:t>Gave</a:t>
            </a:r>
          </a:p>
          <a:p>
            <a:pPr lvl="1"/>
            <a:r>
              <a:rPr lang="en-US" sz="2400" b="1" dirty="0"/>
              <a:t>Produced</a:t>
            </a:r>
          </a:p>
          <a:p>
            <a:pPr lvl="1"/>
            <a:r>
              <a:rPr lang="en-US" sz="2400" b="1" dirty="0"/>
              <a:t>Did</a:t>
            </a:r>
          </a:p>
          <a:p>
            <a:pPr lvl="1"/>
            <a:r>
              <a:rPr lang="en-US" sz="2400" b="1" dirty="0"/>
              <a:t>Formed</a:t>
            </a:r>
          </a:p>
          <a:p>
            <a:pPr lvl="1"/>
            <a:r>
              <a:rPr lang="en-US" sz="2400" b="1" dirty="0"/>
              <a:t>Used</a:t>
            </a:r>
          </a:p>
          <a:p>
            <a:pPr lvl="1"/>
            <a:r>
              <a:rPr lang="en-US" sz="2400" b="1" dirty="0"/>
              <a:t>Made</a:t>
            </a:r>
          </a:p>
          <a:p>
            <a:pPr lvl="1"/>
            <a:r>
              <a:rPr lang="en-US" sz="2400" b="1" dirty="0"/>
              <a:t>Conduct</a:t>
            </a:r>
          </a:p>
          <a:p>
            <a:pPr lvl="1"/>
            <a:r>
              <a:rPr lang="en-US" sz="2400" b="1" dirty="0"/>
              <a:t>Presented</a:t>
            </a:r>
          </a:p>
          <a:p>
            <a:pPr lvl="1"/>
            <a:r>
              <a:rPr lang="en-US" sz="2400" b="1" dirty="0"/>
              <a:t>Performed</a:t>
            </a:r>
          </a:p>
          <a:p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Almost useless words</a:t>
            </a:r>
          </a:p>
          <a:p>
            <a:pPr lvl="1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Acquire</a:t>
            </a:r>
          </a:p>
          <a:p>
            <a:pPr lvl="1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Allow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84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DA802-95AD-4E0F-AE08-CB060452F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FROM A RECENT PUBLISHED PAPER </a:t>
            </a:r>
            <a:r>
              <a:rPr lang="en-US" sz="2800" dirty="0">
                <a:sym typeface="Wingdings" panose="05000000000000000000" pitchFamily="2" charset="2"/>
              </a:rPr>
              <a:t>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ED14-F95E-4B0A-8EC7-0F57998FB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6"/>
            <a:ext cx="82296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similar result was observed in a study by Lee et al.(2010) who conducted a research into the production of pyrolysis oil using Napier biomass and a fixed bed reactor.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/>
              <a:t>Q: What would a graduate from this workshop write?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AD276B-145E-4534-9C09-2E01357BAAD4}"/>
              </a:ext>
            </a:extLst>
          </p:cNvPr>
          <p:cNvSpPr txBox="1">
            <a:spLocks/>
          </p:cNvSpPr>
          <p:nvPr/>
        </p:nvSpPr>
        <p:spPr bwMode="auto">
          <a:xfrm>
            <a:off x="457200" y="3535364"/>
            <a:ext cx="8458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Hint</a:t>
            </a:r>
          </a:p>
          <a:p>
            <a:pPr marL="0" indent="0">
              <a:buFont typeface="Arial" charset="0"/>
              <a:buNone/>
            </a:pPr>
            <a:r>
              <a:rPr lang="en-US" sz="2400" dirty="0"/>
              <a:t>Useless nouns list: rarely needed in experimental papers</a:t>
            </a:r>
          </a:p>
          <a:p>
            <a:pPr marL="400050" lvl="1" indent="0">
              <a:buNone/>
            </a:pPr>
            <a:r>
              <a:rPr lang="en-US" sz="2000" dirty="0"/>
              <a:t>study </a:t>
            </a:r>
            <a:br>
              <a:rPr lang="en-US" sz="2000" dirty="0"/>
            </a:br>
            <a:r>
              <a:rPr lang="en-US" sz="2000" dirty="0"/>
              <a:t>research </a:t>
            </a:r>
          </a:p>
          <a:p>
            <a:pPr marL="400050" lvl="1" indent="0">
              <a:buNone/>
            </a:pPr>
            <a:r>
              <a:rPr lang="en-US" sz="2000" dirty="0"/>
              <a:t>production </a:t>
            </a:r>
          </a:p>
          <a:p>
            <a:pPr marL="400050" lvl="1" indent="0">
              <a:buNone/>
            </a:pPr>
            <a:r>
              <a:rPr lang="en-US" sz="2000" dirty="0"/>
              <a:t>experiment </a:t>
            </a:r>
          </a:p>
          <a:p>
            <a:pPr marL="400050" lvl="1" indent="0">
              <a:buNone/>
            </a:pPr>
            <a:r>
              <a:rPr lang="en-US" sz="2000" dirty="0"/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64264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AEB3-0658-4B02-9DCD-7B91E103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A22B4-E39E-4458-978D-89998011F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you may believe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41D2AC-9968-408D-93F7-78952549A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33400"/>
            <a:ext cx="4073052" cy="6096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3CFC2F-E8A8-4945-8055-7AFFABB026AB}"/>
              </a:ext>
            </a:extLst>
          </p:cNvPr>
          <p:cNvSpPr/>
          <p:nvPr/>
        </p:nvSpPr>
        <p:spPr>
          <a:xfrm>
            <a:off x="304800" y="292852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8, p 23-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0996460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2094-BD0A-4239-80A6-9A12FC4F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Pronouns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A4162-27A5-4BE0-B9C8-B1AA097EC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Myth 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054D9A-7D09-4343-883E-CD9DD89FD57F}"/>
              </a:ext>
            </a:extLst>
          </p:cNvPr>
          <p:cNvSpPr/>
          <p:nvPr/>
        </p:nvSpPr>
        <p:spPr>
          <a:xfrm>
            <a:off x="5715000" y="457200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8, p 23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086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Avoiding personal pronouns ..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You should use expressions like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‘the author(s)’ </a:t>
            </a:r>
          </a:p>
          <a:p>
            <a:pPr eaLnBrk="1" hangingPunct="1">
              <a:buFont typeface="Arial" charset="0"/>
              <a:buChar char=" "/>
            </a:pPr>
            <a:r>
              <a:rPr lang="en-US" dirty="0">
                <a:latin typeface="Arial" charset="0"/>
                <a:cs typeface="Arial" charset="0"/>
              </a:rPr>
              <a:t>to avoid ‘we’ or ‘I’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A total myth!!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It sounds pompous and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‘We’ or ‘I’ is so much simpler!</a:t>
            </a:r>
          </a:p>
          <a:p>
            <a:pPr eaLnBrk="1" hangingPunct="1"/>
            <a:endParaRPr lang="en-N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Personal pronouns are forbidden</a:t>
            </a:r>
            <a:endParaRPr lang="en-NZ" dirty="0">
              <a:latin typeface="Arial" charset="0"/>
              <a:cs typeface="Arial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Single authors </a:t>
            </a:r>
            <a:r>
              <a:rPr lang="en-US" sz="2400">
                <a:latin typeface="Arial" charset="0"/>
                <a:cs typeface="Arial" charset="0"/>
              </a:rPr>
              <a:t>who use ‘we’</a:t>
            </a: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Ideally, technical articles should be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Impersonal and unbiased</a:t>
            </a: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There is a myth that ‘we’ somehow makes it less personal that ‘I’</a:t>
            </a: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But ‘we’ is a personal pronoun too!!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How do you argue that’s it less personal because it’s plural??</a:t>
            </a: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If you’re a single author, ‘we’ is technically incorrect (or just wrong!)</a:t>
            </a:r>
          </a:p>
          <a:p>
            <a:pPr eaLnBrk="1" hangingPunct="1">
              <a:buFont typeface="Arial" charset="0"/>
              <a:buNone/>
            </a:pPr>
            <a:endParaRPr lang="en-NZ" sz="24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Personal pronouns are forbidden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Convention</a:t>
            </a:r>
            <a:r>
              <a:rPr lang="en-US" sz="2000" dirty="0"/>
              <a:t>: </a:t>
            </a:r>
            <a:r>
              <a:rPr lang="en-US" sz="2400" dirty="0"/>
              <a:t>Avoid personal pronouns by using passive tense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velocity was measured 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Rather than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 measured the velocity ..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However, sometimes the passive form is more complex and clumsy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So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Write ‘we’ or ‘I’</a:t>
            </a:r>
            <a:endParaRPr lang="en-NZ" sz="24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It’s your analysis that makes your work unbiased, not the words you use to talk about it!!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Overriding principle: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Simplicity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FF0000"/>
                </a:solidFill>
              </a:rPr>
              <a:t> clarity </a:t>
            </a:r>
            <a:r>
              <a:rPr lang="en-US" sz="2400" dirty="0"/>
              <a:t>is more important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2094-BD0A-4239-80A6-9A12FC4F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THE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A4162-27A5-4BE0-B9C8-B1AA097EC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Myth 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9A0351-54C5-4BFC-AE19-9A49D0325356}"/>
              </a:ext>
            </a:extLst>
          </p:cNvPr>
          <p:cNvSpPr/>
          <p:nvPr/>
        </p:nvSpPr>
        <p:spPr>
          <a:xfrm>
            <a:off x="5943600" y="224423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8, p 25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1124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FDCB-0790-4693-98BB-ECCEEFFA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the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8B040-6A71-4F57-AB58-5209889EA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Myth</a:t>
            </a:r>
          </a:p>
          <a:p>
            <a:r>
              <a:rPr lang="en-US" dirty="0"/>
              <a:t>If the conference limit is SIX pages</a:t>
            </a:r>
          </a:p>
          <a:p>
            <a:r>
              <a:rPr lang="en-US" dirty="0"/>
              <a:t>You must write SIX pages</a:t>
            </a:r>
          </a:p>
          <a:p>
            <a:r>
              <a:rPr lang="en-US" dirty="0">
                <a:solidFill>
                  <a:srgbClr val="3FC161"/>
                </a:solidFill>
              </a:rPr>
              <a:t>Reality</a:t>
            </a:r>
          </a:p>
          <a:p>
            <a:r>
              <a:rPr lang="en-US" dirty="0"/>
              <a:t>Editors, reviewers and readers are very happy to read less!!</a:t>
            </a:r>
          </a:p>
          <a:p>
            <a:r>
              <a:rPr lang="en-US" dirty="0"/>
              <a:t>If your paper seems short,</a:t>
            </a:r>
          </a:p>
          <a:p>
            <a:pPr lvl="1"/>
            <a:r>
              <a:rPr lang="en-US" dirty="0"/>
              <a:t>Add data, results, references, ….</a:t>
            </a:r>
          </a:p>
          <a:p>
            <a:pPr lvl="1"/>
            <a:r>
              <a:rPr lang="en-US" dirty="0"/>
              <a:t>Do not add words!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46F081-809D-495F-9864-5CC606293B72}"/>
              </a:ext>
            </a:extLst>
          </p:cNvPr>
          <p:cNvSpPr/>
          <p:nvPr/>
        </p:nvSpPr>
        <p:spPr>
          <a:xfrm>
            <a:off x="2819400" y="3429000"/>
            <a:ext cx="4953000" cy="1143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Everybody likes a short paper with good results</a:t>
            </a:r>
          </a:p>
        </p:txBody>
      </p:sp>
    </p:spTree>
    <p:extLst>
      <p:ext uri="{BB962C8B-B14F-4D97-AF65-F5344CB8AC3E}">
        <p14:creationId xmlns:p14="http://schemas.microsoft.com/office/powerpoint/2010/main" val="13725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6EC92-C110-4F20-97BA-E4BC27ACE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COMPLICATED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9DA3C-61C2-4A6B-AD16-1D5D148C9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Myth 3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0F3D6A39-3BC7-4536-AC0F-915C72106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97" y="304800"/>
            <a:ext cx="3149600" cy="3810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D0BB22-6231-4D23-B82B-CCEF7D8E27DB}"/>
              </a:ext>
            </a:extLst>
          </p:cNvPr>
          <p:cNvSpPr/>
          <p:nvPr/>
        </p:nvSpPr>
        <p:spPr>
          <a:xfrm>
            <a:off x="457200" y="304800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8, p 24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4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Active sentences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Verb is the important word</a:t>
            </a:r>
          </a:p>
          <a:p>
            <a:pPr eaLnBrk="1" hangingPunct="1"/>
            <a:r>
              <a:rPr lang="en-US" sz="2400" i="1" dirty="0">
                <a:latin typeface="Arial" charset="0"/>
                <a:cs typeface="Arial" charset="0"/>
              </a:rPr>
              <a:t>But remove all the meaningless verbs</a:t>
            </a:r>
          </a:p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Examples</a:t>
            </a:r>
          </a:p>
          <a:p>
            <a:pPr eaLnBrk="1" hangingPunct="1"/>
            <a:endParaRPr lang="en-NZ" dirty="0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99709"/>
              </p:ext>
            </p:extLst>
          </p:nvPr>
        </p:nvGraphicFramePr>
        <p:xfrm>
          <a:off x="304800" y="2971800"/>
          <a:ext cx="8686800" cy="33411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3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experiment produced the result that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observed that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trial resulted in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observed that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made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 assertion that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asserted that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conducted an examination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product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examined the product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extensive analysis of the results showed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analyzed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data carefully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4B93-6782-419C-86B3-7B07A47C7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01C2D6-39FC-4EC1-B207-036D4262C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99" y="1855499"/>
            <a:ext cx="8988001" cy="279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530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307C1-C296-49B4-BE2B-817AD86B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complicated words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A799B-289C-40F2-ACFA-6CE5680AB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Myth</a:t>
            </a:r>
          </a:p>
          <a:p>
            <a:pPr lvl="1"/>
            <a:r>
              <a:rPr lang="en-US" dirty="0"/>
              <a:t>Editors EXPECT or REQUIRE you to write complicated words</a:t>
            </a:r>
          </a:p>
          <a:p>
            <a:r>
              <a:rPr lang="en-US" dirty="0"/>
              <a:t>Reality</a:t>
            </a:r>
          </a:p>
          <a:p>
            <a:pPr lvl="1"/>
            <a:r>
              <a:rPr lang="en-US" dirty="0"/>
              <a:t>If you use simple, but correct, words</a:t>
            </a:r>
          </a:p>
          <a:p>
            <a:pPr lvl="1"/>
            <a:r>
              <a:rPr lang="en-US" dirty="0"/>
              <a:t>Editors, reviewers and your readers</a:t>
            </a:r>
            <a:br>
              <a:rPr lang="en-US" dirty="0"/>
            </a:br>
            <a:r>
              <a:rPr lang="en-US" dirty="0"/>
              <a:t>WILL NOT NOTICE!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B6763DC-560C-4782-A164-FFAA44313F19}"/>
              </a:ext>
            </a:extLst>
          </p:cNvPr>
          <p:cNvSpPr/>
          <p:nvPr/>
        </p:nvSpPr>
        <p:spPr>
          <a:xfrm>
            <a:off x="5943600" y="224423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8, p 24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205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2FCC9-3713-4D23-BEB4-32B206B32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English speakers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05E8B4-87EC-4C28-AF72-C735E654D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0" y="1752600"/>
            <a:ext cx="8173609" cy="425027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52F671-1D61-4D3D-AD64-EF66959AD42E}"/>
              </a:ext>
            </a:extLst>
          </p:cNvPr>
          <p:cNvSpPr txBox="1"/>
          <p:nvPr/>
        </p:nvSpPr>
        <p:spPr>
          <a:xfrm>
            <a:off x="2835960" y="5257800"/>
            <a:ext cx="375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FC161"/>
                </a:solidFill>
              </a:rPr>
              <a:t>Native English Speakers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A47AA5-CAB2-4FA1-BA69-94C883846B5B}"/>
              </a:ext>
            </a:extLst>
          </p:cNvPr>
          <p:cNvSpPr txBox="1"/>
          <p:nvPr/>
        </p:nvSpPr>
        <p:spPr>
          <a:xfrm>
            <a:off x="2852002" y="5682919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Commonly Fluent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B3870C-A250-4708-AB05-6BD27F25C805}"/>
              </a:ext>
            </a:extLst>
          </p:cNvPr>
          <p:cNvSpPr txBox="1"/>
          <p:nvPr/>
        </p:nvSpPr>
        <p:spPr>
          <a:xfrm>
            <a:off x="2856155" y="6121697"/>
            <a:ext cx="551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Official Language but not everybody</a:t>
            </a:r>
          </a:p>
        </p:txBody>
      </p:sp>
    </p:spTree>
    <p:extLst>
      <p:ext uri="{BB962C8B-B14F-4D97-AF65-F5344CB8AC3E}">
        <p14:creationId xmlns:p14="http://schemas.microsoft.com/office/powerpoint/2010/main" val="10914434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24FC-9055-4AA4-8B72-DAC44673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Here are your readers!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F0B65D1F-7863-4EF5-AB70-7337E99C7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1600201"/>
            <a:ext cx="8382000" cy="478971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3D852B-841E-47FD-86DD-E6CDA2C64496}"/>
              </a:ext>
            </a:extLst>
          </p:cNvPr>
          <p:cNvSpPr/>
          <p:nvPr/>
        </p:nvSpPr>
        <p:spPr>
          <a:xfrm>
            <a:off x="990600" y="3537856"/>
            <a:ext cx="7543800" cy="240574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make them need their dictionaries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read your paper!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 on Google</a:t>
            </a:r>
          </a:p>
        </p:txBody>
      </p:sp>
      <p:pic>
        <p:nvPicPr>
          <p:cNvPr id="7" name="Picture 6" descr="A close up of a snake&#10;&#10;Description automatically generated">
            <a:extLst>
              <a:ext uri="{FF2B5EF4-FFF2-40B4-BE49-F238E27FC236}">
                <a16:creationId xmlns:a16="http://schemas.microsoft.com/office/drawing/2014/main" id="{293201FC-537A-4AF2-9976-81BF7A148A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953000"/>
            <a:ext cx="1409871" cy="9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7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C2C419-1CD4-4D02-94E6-0DC80DD83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741077"/>
              </p:ext>
            </p:extLst>
          </p:nvPr>
        </p:nvGraphicFramePr>
        <p:xfrm>
          <a:off x="228600" y="914400"/>
          <a:ext cx="8610600" cy="5061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20771184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161115579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Words to avoid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Simpler substitutes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593592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13748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94136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39803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Fabricate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076975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Bifurcate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Split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00051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easy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381840"/>
                  </a:ext>
                </a:extLst>
              </a:tr>
              <a:tr h="772886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291072"/>
                  </a:ext>
                </a:extLst>
              </a:tr>
              <a:tr h="772886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Prognosticate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418656"/>
                  </a:ext>
                </a:extLst>
              </a:tr>
              <a:tr h="772886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Disseminate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81687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E5E89A6-2216-44E0-925E-7963F3E44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Words we could manage without</a:t>
            </a:r>
          </a:p>
        </p:txBody>
      </p:sp>
    </p:spTree>
    <p:extLst>
      <p:ext uri="{BB962C8B-B14F-4D97-AF65-F5344CB8AC3E}">
        <p14:creationId xmlns:p14="http://schemas.microsoft.com/office/powerpoint/2010/main" val="13684898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0FBD-C5E3-49A0-A4F7-D76F16DE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HABITS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A6DAD-BB8B-421B-8210-25004327B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erson standing in a room&#10;&#10;Description automatically generated">
            <a:extLst>
              <a:ext uri="{FF2B5EF4-FFF2-40B4-BE49-F238E27FC236}">
                <a16:creationId xmlns:a16="http://schemas.microsoft.com/office/drawing/2014/main" id="{B30E2084-2F26-4CE8-B644-21C610C73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7028"/>
            <a:ext cx="6464808" cy="43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950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Bad habits</a:t>
            </a:r>
            <a:endParaRPr lang="en-NZ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Referring to other’s work by numbers: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In [1], it was shown that 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There are several reasons why this is bad!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/>
              <a:t>The people who wrote paper [1] probably put a lot of work into it .. 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Acknowledge this by writing their names!</a:t>
            </a:r>
          </a:p>
          <a:p>
            <a:pPr marL="914400" lvl="1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Smith and Jones showed that …. [1].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/>
              <a:t>If you only write [1], then I’m forced to go to your reference list to find out what your source is!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/>
              <a:t>However, if I know the field well, ‘Smith and Jones’ may well be enough to tell me which paper you used as a source</a:t>
            </a:r>
            <a:endParaRPr lang="en-NZ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Words to avoid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Functionality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Much loved by computer scientists!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An appalling abuse of English!!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This word was formed in this way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Take a verb (or noun) ‘function’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Turn it into an adjective ‘functional’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Turn it back into a noun ‘functionality’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And use it a synonym for a much simpler word that already existed ‘capability’!!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Worse - use it in place of ‘functions’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Use ‘capability’ or ‘functions’ instead!!</a:t>
            </a:r>
            <a:endParaRPr lang="en-N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84759-596E-485C-ADFE-F2EBA281A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0F18B-EB01-449D-8346-B1BAE5EE9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 many!!</a:t>
            </a:r>
          </a:p>
        </p:txBody>
      </p:sp>
    </p:spTree>
    <p:extLst>
      <p:ext uri="{BB962C8B-B14F-4D97-AF65-F5344CB8AC3E}">
        <p14:creationId xmlns:p14="http://schemas.microsoft.com/office/powerpoint/2010/main" val="23180932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Acronyms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Over use of acronyms makes your paper unintelligible!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Rules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Spell out in full before the first usage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Remember – you’re writing English – not in some weird language populated with capital letters known only to a few! So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Full name first (acronym in brackets), </a:t>
            </a:r>
            <a:r>
              <a:rPr lang="en-US" dirty="0" err="1"/>
              <a:t>eg</a:t>
            </a:r>
            <a:endParaRPr lang="en-US" dirty="0"/>
          </a:p>
          <a:p>
            <a:pPr lvl="1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Symmetric Dynamic Programming Stereo (SDPS)</a:t>
            </a:r>
          </a:p>
          <a:p>
            <a:pPr lvl="1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Field-Programmable Gate Array (FPGA)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FF0000"/>
                </a:solidFill>
              </a:rPr>
              <a:t>Not</a:t>
            </a:r>
          </a:p>
          <a:p>
            <a:pPr lvl="2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SDPS (Symmetric Dynamic Programming Stereo)</a:t>
            </a:r>
            <a:endParaRPr lang="en-NZ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000" y="5410200"/>
            <a:ext cx="28956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3200400" y="5410200"/>
            <a:ext cx="28956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Active sentences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Verb is the important word</a:t>
            </a:r>
          </a:p>
          <a:p>
            <a:pPr eaLnBrk="1" hangingPunct="1"/>
            <a:r>
              <a:rPr lang="en-US" sz="2400" i="1" dirty="0">
                <a:latin typeface="Arial" charset="0"/>
                <a:cs typeface="Arial" charset="0"/>
              </a:rPr>
              <a:t>Remove all those meaningless verbs</a:t>
            </a:r>
          </a:p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Examples</a:t>
            </a:r>
          </a:p>
          <a:p>
            <a:pPr eaLnBrk="1" hangingPunct="1"/>
            <a:endParaRPr lang="en-NZ" dirty="0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46111"/>
              </p:ext>
            </p:extLst>
          </p:nvPr>
        </p:nvGraphicFramePr>
        <p:xfrm>
          <a:off x="304800" y="2971800"/>
          <a:ext cx="8686800" cy="33258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experiment produced the result that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observed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that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trial resulted in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observed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that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made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 assertion that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asserted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that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conducted an examination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product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examined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product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extensive analysis of the results showed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analyzed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data carefully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E5AFC20-349B-40A2-BDC9-E0F77087BB9C}"/>
              </a:ext>
            </a:extLst>
          </p:cNvPr>
          <p:cNvSpPr txBox="1"/>
          <p:nvPr/>
        </p:nvSpPr>
        <p:spPr>
          <a:xfrm>
            <a:off x="4953000" y="1151821"/>
            <a:ext cx="348044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word is a verb!</a:t>
            </a:r>
          </a:p>
        </p:txBody>
      </p:sp>
    </p:spTree>
    <p:extLst>
      <p:ext uri="{BB962C8B-B14F-4D97-AF65-F5344CB8AC3E}">
        <p14:creationId xmlns:p14="http://schemas.microsoft.com/office/powerpoint/2010/main" val="1031523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Words to avoid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Functionality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Much loved by computer scientists!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An appalling abuse of English!!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This word was formed in this way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Take a verb (or noun) ‘function’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Turn it into an adjective ‘functional’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Turn it back into a noun ‘functionality’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And use it a synonym for a much simpler word that already existed ‘capability’!!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Worse - use it in place of ‘functions’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Use ‘capability’ or ‘functions’ instead!!</a:t>
            </a:r>
            <a:endParaRPr lang="en-N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9B8B-025E-4142-A0A6-F6145ADA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88F9-1D6B-4DCA-9244-27ED98722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box&#10;&#10;Description automatically generated">
            <a:extLst>
              <a:ext uri="{FF2B5EF4-FFF2-40B4-BE49-F238E27FC236}">
                <a16:creationId xmlns:a16="http://schemas.microsoft.com/office/drawing/2014/main" id="{B81EEF29-FAAA-403C-9B3A-298271F40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7175"/>
            <a:ext cx="4333875" cy="38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22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Capitalization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Starting all ‘important’ words with capitals seems to be popular now!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English rule is simple: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First word of a sentence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Proper names</a:t>
            </a:r>
          </a:p>
          <a:p>
            <a:pPr lvl="2" eaLnBrk="1" hangingPunct="1"/>
            <a:r>
              <a:rPr lang="en-US">
                <a:latin typeface="Arial" charset="0"/>
                <a:cs typeface="Arial" charset="0"/>
              </a:rPr>
              <a:t>Names of people, companies, places, pets, …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Acronyms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Everything else – lower case</a:t>
            </a:r>
            <a:endParaRPr lang="en-NZ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0FBD-C5E3-49A0-A4F7-D76F16DE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A6DAD-BB8B-421B-8210-25004327B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</a:t>
            </a:r>
          </a:p>
        </p:txBody>
      </p:sp>
      <p:pic>
        <p:nvPicPr>
          <p:cNvPr id="6" name="Picture 5" descr="A picture containing indoor, sky, table&#10;&#10;Description automatically generated">
            <a:extLst>
              <a:ext uri="{FF2B5EF4-FFF2-40B4-BE49-F238E27FC236}">
                <a16:creationId xmlns:a16="http://schemas.microsoft.com/office/drawing/2014/main" id="{F2C735CA-C8C7-4519-A86D-22906C5F6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5715"/>
            <a:ext cx="4732222" cy="47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168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Abstracts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3FC161"/>
                </a:solidFill>
                <a:latin typeface="Arial" charset="0"/>
                <a:cs typeface="Arial" charset="0"/>
              </a:rPr>
              <a:t>GOOD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good</a:t>
            </a:r>
            <a:r>
              <a:rPr lang="en-US" dirty="0">
                <a:latin typeface="Arial" charset="0"/>
                <a:cs typeface="Arial" charset="0"/>
              </a:rPr>
              <a:t> abstract summarizes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the results </a:t>
            </a:r>
            <a:r>
              <a:rPr lang="en-US" dirty="0">
                <a:latin typeface="Arial" charset="0"/>
                <a:cs typeface="Arial" charset="0"/>
              </a:rPr>
              <a:t>of the paper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It should have some numbers in it!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You can get the key results from the abstract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BAD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bad</a:t>
            </a:r>
            <a:r>
              <a:rPr lang="en-US" dirty="0">
                <a:latin typeface="Arial" charset="0"/>
                <a:cs typeface="Arial" charset="0"/>
              </a:rPr>
              <a:t> abstract summarizes the contents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>
                <a:latin typeface="Arial" charset="0"/>
                <a:cs typeface="Arial" charset="0"/>
              </a:rPr>
              <a:t> it just tells you that you </a:t>
            </a:r>
            <a:r>
              <a:rPr lang="en-US" i="1" dirty="0">
                <a:solidFill>
                  <a:srgbClr val="FFC000"/>
                </a:solidFill>
                <a:latin typeface="Arial" charset="0"/>
                <a:cs typeface="Arial" charset="0"/>
              </a:rPr>
              <a:t>may</a:t>
            </a:r>
            <a:r>
              <a:rPr lang="en-US" dirty="0">
                <a:latin typeface="Arial" charset="0"/>
                <a:cs typeface="Arial" charset="0"/>
              </a:rPr>
              <a:t> find something useful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if</a:t>
            </a:r>
            <a:r>
              <a:rPr lang="en-US" dirty="0">
                <a:latin typeface="Arial" charset="0"/>
                <a:cs typeface="Arial" charset="0"/>
              </a:rPr>
              <a:t> you read the paper !</a:t>
            </a:r>
            <a:endParaRPr lang="en-N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26294FF8-1880-4CD4-A68D-E5B0870C6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410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A71526-C2E4-4A2E-B85E-1D204DC1A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6" y="1924050"/>
            <a:ext cx="7208108" cy="3333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664ED7-E7C6-4E86-9799-F0FF5D496CDA}"/>
              </a:ext>
            </a:extLst>
          </p:cNvPr>
          <p:cNvSpPr txBox="1"/>
          <p:nvPr/>
        </p:nvSpPr>
        <p:spPr>
          <a:xfrm>
            <a:off x="1524000" y="5486400"/>
            <a:ext cx="7576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Classic example of the need to do your research thoroughly!</a:t>
            </a:r>
          </a:p>
          <a:p>
            <a:r>
              <a:rPr lang="en-US" sz="2000" b="1" dirty="0"/>
              <a:t>Wrongly attributed to Leonardo da Vinci!!</a:t>
            </a:r>
          </a:p>
        </p:txBody>
      </p:sp>
    </p:spTree>
    <p:extLst>
      <p:ext uri="{BB962C8B-B14F-4D97-AF65-F5344CB8AC3E}">
        <p14:creationId xmlns:p14="http://schemas.microsoft.com/office/powerpoint/2010/main" val="44253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Active sentences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  <a:cs typeface="Arial" charset="0"/>
              </a:rPr>
              <a:t>Verb is the important word</a:t>
            </a:r>
          </a:p>
          <a:p>
            <a:pPr eaLnBrk="1" hangingPunct="1"/>
            <a:r>
              <a:rPr 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Remove all the meaningless verbs</a:t>
            </a:r>
          </a:p>
          <a:p>
            <a:pPr eaLnBrk="1" hangingPunct="1"/>
            <a:r>
              <a:rPr lang="en-US" sz="2000" dirty="0">
                <a:latin typeface="Arial" charset="0"/>
                <a:cs typeface="Arial" charset="0"/>
              </a:rPr>
              <a:t>More examples</a:t>
            </a:r>
          </a:p>
          <a:p>
            <a:pPr eaLnBrk="1" hangingPunct="1"/>
            <a:endParaRPr lang="en-NZ" dirty="0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839746"/>
              </p:ext>
            </p:extLst>
          </p:nvPr>
        </p:nvGraphicFramePr>
        <p:xfrm>
          <a:off x="152400" y="2438400"/>
          <a:ext cx="8763000" cy="41640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formed a hypothesis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that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hypothesized that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annotation was made on the text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text was annotated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made a summary of the data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summarized the data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observation of the … </a:t>
                      </a:r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behaviour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was made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observed how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 behaved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filter was used to smooth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data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data was filtered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used dynamic programming 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compute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computed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dynamic programming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acquired more knowledge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learnt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Active sentences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  <a:cs typeface="Arial" charset="0"/>
              </a:rPr>
              <a:t>Verb is the important word</a:t>
            </a:r>
          </a:p>
          <a:p>
            <a:pPr eaLnBrk="1" hangingPunct="1"/>
            <a:r>
              <a:rPr 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Remove all the meaningless verbs</a:t>
            </a:r>
          </a:p>
          <a:p>
            <a:pPr eaLnBrk="1" hangingPunct="1"/>
            <a:r>
              <a:rPr lang="en-US" sz="2000" dirty="0">
                <a:latin typeface="Arial" charset="0"/>
                <a:cs typeface="Arial" charset="0"/>
              </a:rPr>
              <a:t>More examples</a:t>
            </a:r>
          </a:p>
          <a:p>
            <a:pPr eaLnBrk="1" hangingPunct="1"/>
            <a:endParaRPr lang="en-NZ" dirty="0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849912"/>
              </p:ext>
            </p:extLst>
          </p:nvPr>
        </p:nvGraphicFramePr>
        <p:xfrm>
          <a:off x="152400" y="2438400"/>
          <a:ext cx="8763000" cy="41640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formed a hypothesis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that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hypothesized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that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annotation was made on the text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text was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annotated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made a summary of the data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summarized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data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observation of the … </a:t>
                      </a:r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behaviour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was made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observed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how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 behaved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filter was used to smooth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data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data was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filtered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used dynamic programming 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compute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computed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dynamic programming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acquired more knowledge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learnt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C8DD4E-39A7-48F9-ABFD-C6DBEA80A924}"/>
              </a:ext>
            </a:extLst>
          </p:cNvPr>
          <p:cNvSpPr txBox="1"/>
          <p:nvPr/>
        </p:nvSpPr>
        <p:spPr>
          <a:xfrm>
            <a:off x="4953000" y="1151821"/>
            <a:ext cx="348044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word is a verb!</a:t>
            </a:r>
          </a:p>
        </p:txBody>
      </p:sp>
    </p:spTree>
    <p:extLst>
      <p:ext uri="{BB962C8B-B14F-4D97-AF65-F5344CB8AC3E}">
        <p14:creationId xmlns:p14="http://schemas.microsoft.com/office/powerpoint/2010/main" val="4277062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Useless words</a:t>
            </a:r>
            <a:endParaRPr lang="en-NZ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Some words you can do without ….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Gave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Produced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Did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Formed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Used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Made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Performed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Acquire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You can almost always remove them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sz="2000" dirty="0">
                <a:latin typeface="Arial" charset="0"/>
                <a:cs typeface="Arial" charset="0"/>
              </a:rPr>
              <a:t>and 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Turn the following noun into a verb!</a:t>
            </a:r>
            <a:endParaRPr lang="en-NZ" dirty="0">
              <a:latin typeface="Arial" charset="0"/>
              <a:cs typeface="Arial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2FC138-CFB5-4DF4-A976-06FAB6449E8F}"/>
              </a:ext>
            </a:extLst>
          </p:cNvPr>
          <p:cNvSpPr/>
          <p:nvPr/>
        </p:nvSpPr>
        <p:spPr>
          <a:xfrm>
            <a:off x="5791200" y="388938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2, p 6-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9EE75-FF6B-4964-9313-B2FFF310DE6E}"/>
              </a:ext>
            </a:extLst>
          </p:cNvPr>
          <p:cNvSpPr txBox="1"/>
          <p:nvPr/>
        </p:nvSpPr>
        <p:spPr>
          <a:xfrm>
            <a:off x="1752600" y="1582340"/>
            <a:ext cx="5105400" cy="517064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USELESS VERB LIST</a:t>
            </a:r>
          </a:p>
          <a:p>
            <a:pPr lvl="1"/>
            <a:r>
              <a:rPr lang="en-US" sz="2400" b="1" dirty="0"/>
              <a:t>Gave</a:t>
            </a:r>
          </a:p>
          <a:p>
            <a:pPr lvl="1"/>
            <a:r>
              <a:rPr lang="en-US" sz="2400" b="1" dirty="0"/>
              <a:t>Produced</a:t>
            </a:r>
          </a:p>
          <a:p>
            <a:pPr lvl="1"/>
            <a:r>
              <a:rPr lang="en-US" sz="2400" b="1" dirty="0"/>
              <a:t>Did</a:t>
            </a:r>
          </a:p>
          <a:p>
            <a:pPr lvl="1"/>
            <a:r>
              <a:rPr lang="en-US" sz="2400" b="1" dirty="0"/>
              <a:t>Formed</a:t>
            </a:r>
          </a:p>
          <a:p>
            <a:pPr lvl="1"/>
            <a:r>
              <a:rPr lang="en-US" sz="2400" b="1" dirty="0"/>
              <a:t>Used</a:t>
            </a:r>
          </a:p>
          <a:p>
            <a:pPr lvl="1"/>
            <a:r>
              <a:rPr lang="en-US" sz="2400" b="1" dirty="0"/>
              <a:t>Made</a:t>
            </a:r>
          </a:p>
          <a:p>
            <a:pPr lvl="1"/>
            <a:r>
              <a:rPr lang="en-US" sz="2400" b="1" dirty="0"/>
              <a:t>Conduct</a:t>
            </a:r>
          </a:p>
          <a:p>
            <a:pPr lvl="1"/>
            <a:r>
              <a:rPr lang="en-US" sz="2400" b="1" dirty="0"/>
              <a:t>Presented</a:t>
            </a:r>
          </a:p>
          <a:p>
            <a:pPr lvl="1"/>
            <a:r>
              <a:rPr lang="en-US" sz="2400" b="1" dirty="0"/>
              <a:t>Performed</a:t>
            </a:r>
          </a:p>
          <a:p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Almost useless words</a:t>
            </a:r>
          </a:p>
          <a:p>
            <a:pPr lvl="1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Acquire</a:t>
            </a:r>
          </a:p>
          <a:p>
            <a:pPr lvl="1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Allow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9287</TotalTime>
  <Words>2348</Words>
  <Application>Microsoft Office PowerPoint</Application>
  <PresentationFormat>On-screen Show (4:3)</PresentationFormat>
  <Paragraphs>534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8" baseType="lpstr">
      <vt:lpstr>Algerian</vt:lpstr>
      <vt:lpstr>Arial</vt:lpstr>
      <vt:lpstr>Bernard MT Condensed</vt:lpstr>
      <vt:lpstr>Blackadder ITC</vt:lpstr>
      <vt:lpstr>Calibri</vt:lpstr>
      <vt:lpstr>Castellar</vt:lpstr>
      <vt:lpstr>Goudy Stout</vt:lpstr>
      <vt:lpstr>Ravie</vt:lpstr>
      <vt:lpstr>Times New Roman</vt:lpstr>
      <vt:lpstr>Wide Latin</vt:lpstr>
      <vt:lpstr>Wingdings</vt:lpstr>
      <vt:lpstr>Office Theme</vt:lpstr>
      <vt:lpstr>TECHNICAL WRITING WORKSHOP </vt:lpstr>
      <vt:lpstr>DIRECT ACTIVE WRITING</vt:lpstr>
      <vt:lpstr>First Rule</vt:lpstr>
      <vt:lpstr>First Rule - Direct active sentences</vt:lpstr>
      <vt:lpstr>Active sentences</vt:lpstr>
      <vt:lpstr>Active sentences</vt:lpstr>
      <vt:lpstr>Active sentences</vt:lpstr>
      <vt:lpstr>Active sentences</vt:lpstr>
      <vt:lpstr>Useless words</vt:lpstr>
      <vt:lpstr>KEEPING IT SIMPLE</vt:lpstr>
      <vt:lpstr>ENGLISH TENSES</vt:lpstr>
      <vt:lpstr>Tenses</vt:lpstr>
      <vt:lpstr>Tenses</vt:lpstr>
      <vt:lpstr>Tenses</vt:lpstr>
      <vt:lpstr>NOUN PHRASES</vt:lpstr>
      <vt:lpstr>Noun phrases</vt:lpstr>
      <vt:lpstr>Noun phrases</vt:lpstr>
      <vt:lpstr>Possessives</vt:lpstr>
      <vt:lpstr>More examples</vt:lpstr>
      <vt:lpstr>REDUNDANCY</vt:lpstr>
      <vt:lpstr>Repetition</vt:lpstr>
      <vt:lpstr>Long technical phrases</vt:lpstr>
      <vt:lpstr>Stating the obvious</vt:lpstr>
      <vt:lpstr>Stating the obvious</vt:lpstr>
      <vt:lpstr>Stating the obvious</vt:lpstr>
      <vt:lpstr>EXAMPLE</vt:lpstr>
      <vt:lpstr>Example</vt:lpstr>
      <vt:lpstr>Example  Title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QUICK EXERCISE</vt:lpstr>
      <vt:lpstr>Useless words</vt:lpstr>
      <vt:lpstr>FROM A RECENT PUBLISHED PAPER </vt:lpstr>
      <vt:lpstr>MYTHS</vt:lpstr>
      <vt:lpstr>Personal Pronouns</vt:lpstr>
      <vt:lpstr>Avoiding personal pronouns ..</vt:lpstr>
      <vt:lpstr>Personal pronouns are forbidden</vt:lpstr>
      <vt:lpstr>Personal pronouns are forbidden</vt:lpstr>
      <vt:lpstr>FILLING THE SPACE</vt:lpstr>
      <vt:lpstr>Filling the space</vt:lpstr>
      <vt:lpstr>USE COMPLICATED WORDS</vt:lpstr>
      <vt:lpstr>PowerPoint Presentation</vt:lpstr>
      <vt:lpstr>Use complicated words </vt:lpstr>
      <vt:lpstr>English speakers</vt:lpstr>
      <vt:lpstr>Here are your readers!</vt:lpstr>
      <vt:lpstr>Words we could manage without</vt:lpstr>
      <vt:lpstr>BAD HABITS</vt:lpstr>
      <vt:lpstr>Bad habits</vt:lpstr>
      <vt:lpstr>Words to avoid</vt:lpstr>
      <vt:lpstr>ACRONYMS</vt:lpstr>
      <vt:lpstr>Acronyms</vt:lpstr>
      <vt:lpstr>Words to avoid</vt:lpstr>
      <vt:lpstr>COMMON MISTAKES</vt:lpstr>
      <vt:lpstr>Capitalization</vt:lpstr>
      <vt:lpstr>ABSTRACTS</vt:lpstr>
      <vt:lpstr>Abstracts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English: Fewer is better!</dc:title>
  <dc:creator>Windows User</dc:creator>
  <cp:lastModifiedBy>Dolphin</cp:lastModifiedBy>
  <cp:revision>140</cp:revision>
  <cp:lastPrinted>2019-04-26T14:10:42Z</cp:lastPrinted>
  <dcterms:created xsi:type="dcterms:W3CDTF">2010-05-26T12:32:20Z</dcterms:created>
  <dcterms:modified xsi:type="dcterms:W3CDTF">2019-08-19T04:03:00Z</dcterms:modified>
</cp:coreProperties>
</file>