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63"/>
  </p:handoutMasterIdLst>
  <p:sldIdLst>
    <p:sldId id="256" r:id="rId3"/>
    <p:sldId id="257" r:id="rId4"/>
    <p:sldId id="449" r:id="rId5"/>
    <p:sldId id="451" r:id="rId6"/>
    <p:sldId id="450" r:id="rId7"/>
    <p:sldId id="291" r:id="rId8"/>
    <p:sldId id="258" r:id="rId9"/>
    <p:sldId id="432" r:id="rId10"/>
    <p:sldId id="259" r:id="rId11"/>
    <p:sldId id="293" r:id="rId12"/>
    <p:sldId id="433" r:id="rId13"/>
    <p:sldId id="301" r:id="rId14"/>
    <p:sldId id="302" r:id="rId15"/>
    <p:sldId id="434" r:id="rId16"/>
    <p:sldId id="435" r:id="rId17"/>
    <p:sldId id="436" r:id="rId18"/>
    <p:sldId id="437" r:id="rId19"/>
    <p:sldId id="438" r:id="rId20"/>
    <p:sldId id="439" r:id="rId21"/>
    <p:sldId id="300" r:id="rId22"/>
    <p:sldId id="260" r:id="rId23"/>
    <p:sldId id="262" r:id="rId24"/>
    <p:sldId id="278" r:id="rId25"/>
    <p:sldId id="279" r:id="rId26"/>
    <p:sldId id="263" r:id="rId27"/>
    <p:sldId id="267" r:id="rId28"/>
    <p:sldId id="269" r:id="rId29"/>
    <p:sldId id="266" r:id="rId30"/>
    <p:sldId id="264" r:id="rId31"/>
    <p:sldId id="265" r:id="rId32"/>
    <p:sldId id="440" r:id="rId33"/>
    <p:sldId id="271" r:id="rId34"/>
    <p:sldId id="272" r:id="rId35"/>
    <p:sldId id="268" r:id="rId36"/>
    <p:sldId id="441" r:id="rId37"/>
    <p:sldId id="442" r:id="rId38"/>
    <p:sldId id="443" r:id="rId39"/>
    <p:sldId id="273" r:id="rId40"/>
    <p:sldId id="274" r:id="rId41"/>
    <p:sldId id="280" r:id="rId42"/>
    <p:sldId id="444" r:id="rId43"/>
    <p:sldId id="276" r:id="rId44"/>
    <p:sldId id="277" r:id="rId45"/>
    <p:sldId id="295" r:id="rId46"/>
    <p:sldId id="445" r:id="rId47"/>
    <p:sldId id="446" r:id="rId48"/>
    <p:sldId id="298" r:id="rId49"/>
    <p:sldId id="282" r:id="rId50"/>
    <p:sldId id="281" r:id="rId51"/>
    <p:sldId id="283" r:id="rId52"/>
    <p:sldId id="284" r:id="rId53"/>
    <p:sldId id="285" r:id="rId54"/>
    <p:sldId id="286" r:id="rId55"/>
    <p:sldId id="288" r:id="rId56"/>
    <p:sldId id="287" r:id="rId57"/>
    <p:sldId id="289" r:id="rId58"/>
    <p:sldId id="290" r:id="rId59"/>
    <p:sldId id="448" r:id="rId60"/>
    <p:sldId id="447" r:id="rId61"/>
    <p:sldId id="410" r:id="rId62"/>
  </p:sldIdLst>
  <p:sldSz cx="9144000" cy="6858000" type="screen4x3"/>
  <p:notesSz cx="10021888" cy="68881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p:cViewPr varScale="1">
        <p:scale>
          <a:sx n="79" d="100"/>
          <a:sy n="79" d="100"/>
        </p:scale>
        <p:origin x="132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1770" y="90"/>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CD2DAB-533E-41B7-8FB1-BB6649F398BE}"/>
              </a:ext>
            </a:extLst>
          </p:cNvPr>
          <p:cNvSpPr>
            <a:spLocks noGrp="1"/>
          </p:cNvSpPr>
          <p:nvPr>
            <p:ph type="hdr" sz="quarter"/>
          </p:nvPr>
        </p:nvSpPr>
        <p:spPr>
          <a:xfrm>
            <a:off x="0" y="1"/>
            <a:ext cx="4342818" cy="345604"/>
          </a:xfrm>
          <a:prstGeom prst="rect">
            <a:avLst/>
          </a:prstGeom>
        </p:spPr>
        <p:txBody>
          <a:bodyPr vert="horz" lIns="96625" tIns="48312" rIns="96625" bIns="48312" rtlCol="0"/>
          <a:lstStyle>
            <a:lvl1pPr algn="l">
              <a:defRPr sz="1300"/>
            </a:lvl1pPr>
          </a:lstStyle>
          <a:p>
            <a:endParaRPr lang="en-US"/>
          </a:p>
        </p:txBody>
      </p:sp>
      <p:sp>
        <p:nvSpPr>
          <p:cNvPr id="3" name="Date Placeholder 2">
            <a:extLst>
              <a:ext uri="{FF2B5EF4-FFF2-40B4-BE49-F238E27FC236}">
                <a16:creationId xmlns:a16="http://schemas.microsoft.com/office/drawing/2014/main" id="{23531BC8-538A-4342-B8F1-E2B569C01A12}"/>
              </a:ext>
            </a:extLst>
          </p:cNvPr>
          <p:cNvSpPr>
            <a:spLocks noGrp="1"/>
          </p:cNvSpPr>
          <p:nvPr>
            <p:ph type="dt" sz="quarter" idx="1"/>
          </p:nvPr>
        </p:nvSpPr>
        <p:spPr>
          <a:xfrm>
            <a:off x="5676751" y="1"/>
            <a:ext cx="4342818" cy="345604"/>
          </a:xfrm>
          <a:prstGeom prst="rect">
            <a:avLst/>
          </a:prstGeom>
        </p:spPr>
        <p:txBody>
          <a:bodyPr vert="horz" lIns="96625" tIns="48312" rIns="96625" bIns="48312" rtlCol="0"/>
          <a:lstStyle>
            <a:lvl1pPr algn="r">
              <a:defRPr sz="1300"/>
            </a:lvl1pPr>
          </a:lstStyle>
          <a:p>
            <a:fld id="{9F78AA88-6781-4A66-BEB1-B18361B06DFC}" type="datetimeFigureOut">
              <a:rPr lang="en-US" smtClean="0"/>
              <a:t>20-Jun-19</a:t>
            </a:fld>
            <a:endParaRPr lang="en-US"/>
          </a:p>
        </p:txBody>
      </p:sp>
      <p:sp>
        <p:nvSpPr>
          <p:cNvPr id="4" name="Footer Placeholder 3">
            <a:extLst>
              <a:ext uri="{FF2B5EF4-FFF2-40B4-BE49-F238E27FC236}">
                <a16:creationId xmlns:a16="http://schemas.microsoft.com/office/drawing/2014/main" id="{5369D614-0E61-4419-8AD2-95E69EF9E49A}"/>
              </a:ext>
            </a:extLst>
          </p:cNvPr>
          <p:cNvSpPr>
            <a:spLocks noGrp="1"/>
          </p:cNvSpPr>
          <p:nvPr>
            <p:ph type="ftr" sz="quarter" idx="2"/>
          </p:nvPr>
        </p:nvSpPr>
        <p:spPr>
          <a:xfrm>
            <a:off x="0" y="6542560"/>
            <a:ext cx="4342818" cy="345603"/>
          </a:xfrm>
          <a:prstGeom prst="rect">
            <a:avLst/>
          </a:prstGeom>
        </p:spPr>
        <p:txBody>
          <a:bodyPr vert="horz" lIns="96625" tIns="48312" rIns="96625" bIns="48312"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960FB02B-AD3F-4F42-A226-E0F889D84D2B}"/>
              </a:ext>
            </a:extLst>
          </p:cNvPr>
          <p:cNvSpPr>
            <a:spLocks noGrp="1"/>
          </p:cNvSpPr>
          <p:nvPr>
            <p:ph type="sldNum" sz="quarter" idx="3"/>
          </p:nvPr>
        </p:nvSpPr>
        <p:spPr>
          <a:xfrm>
            <a:off x="5676751" y="6542560"/>
            <a:ext cx="4342818" cy="345603"/>
          </a:xfrm>
          <a:prstGeom prst="rect">
            <a:avLst/>
          </a:prstGeom>
        </p:spPr>
        <p:txBody>
          <a:bodyPr vert="horz" lIns="96625" tIns="48312" rIns="96625" bIns="48312" rtlCol="0" anchor="b"/>
          <a:lstStyle>
            <a:lvl1pPr algn="r">
              <a:defRPr sz="1300"/>
            </a:lvl1pPr>
          </a:lstStyle>
          <a:p>
            <a:fld id="{3E9BCA2B-84C2-4962-B947-55429CF581B7}" type="slidenum">
              <a:rPr lang="en-US" smtClean="0"/>
              <a:t>‹#›</a:t>
            </a:fld>
            <a:endParaRPr lang="en-US"/>
          </a:p>
        </p:txBody>
      </p:sp>
    </p:spTree>
    <p:extLst>
      <p:ext uri="{BB962C8B-B14F-4D97-AF65-F5344CB8AC3E}">
        <p14:creationId xmlns:p14="http://schemas.microsoft.com/office/powerpoint/2010/main" val="13020781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B7F207A6-744D-401C-B253-C4CD6095C65C}" type="datetimeFigureOut">
              <a:rPr lang="en-US"/>
              <a:pPr>
                <a:defRPr/>
              </a:pPr>
              <a:t>20-Jun-19</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409FE72-565D-40AE-B1BC-8EFD1982CE46}"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5B87CABF-8A97-4F70-AD85-AFD2D9089468}" type="datetimeFigureOut">
              <a:rPr lang="en-US"/>
              <a:pPr>
                <a:defRPr/>
              </a:pPr>
              <a:t>20-Jun-19</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E22FC37-C6E8-4F82-934D-8FF3C0D93DB2}"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fld id="{13CFDEE3-C95B-4979-BFAF-3D9D9220D0D5}" type="datetimeFigureOut">
              <a:rPr lang="en-US"/>
              <a:pPr>
                <a:defRPr/>
              </a:pPr>
              <a:t>20-Jun-19</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B5C0A03-0646-4A3D-AD9A-F357CD0D8204}" type="slidenum">
              <a:rPr lang="en-NZ"/>
              <a:pPr>
                <a:defRPr/>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158388DE-B7D7-429E-955C-F8A589F156C2}" type="datetimeFigureOut">
              <a:rPr lang="en-NZ" smtClean="0"/>
              <a:t>20/06/2019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372851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58388DE-B7D7-429E-955C-F8A589F156C2}" type="datetimeFigureOut">
              <a:rPr lang="en-NZ" smtClean="0"/>
              <a:t>20/06/2019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248051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8388DE-B7D7-429E-955C-F8A589F156C2}" type="datetimeFigureOut">
              <a:rPr lang="en-NZ" smtClean="0"/>
              <a:t>20/06/2019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1753493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158388DE-B7D7-429E-955C-F8A589F156C2}" type="datetimeFigureOut">
              <a:rPr lang="en-NZ" smtClean="0"/>
              <a:t>20/06/2019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423212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158388DE-B7D7-429E-955C-F8A589F156C2}" type="datetimeFigureOut">
              <a:rPr lang="en-NZ" smtClean="0"/>
              <a:t>20/06/2019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1217826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158388DE-B7D7-429E-955C-F8A589F156C2}" type="datetimeFigureOut">
              <a:rPr lang="en-NZ" smtClean="0"/>
              <a:t>20/06/2019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7731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388DE-B7D7-429E-955C-F8A589F156C2}" type="datetimeFigureOut">
              <a:rPr lang="en-NZ" smtClean="0"/>
              <a:t>20/06/2019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317210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388DE-B7D7-429E-955C-F8A589F156C2}" type="datetimeFigureOut">
              <a:rPr lang="en-NZ" smtClean="0"/>
              <a:t>20/06/2019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113034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latin typeface="Arial" pitchFamily="34" charset="0"/>
                <a:cs typeface="Arial"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457200" y="1295400"/>
            <a:ext cx="8229600" cy="5105400"/>
          </a:xfrm>
        </p:spPr>
        <p:txBody>
          <a:bodyPr/>
          <a:lstStyle>
            <a:lvl1pPr>
              <a:defRPr sz="2400" b="1">
                <a:latin typeface="Arial" pitchFamily="34" charset="0"/>
                <a:cs typeface="Arial" pitchFamily="34" charset="0"/>
              </a:defRPr>
            </a:lvl1pPr>
            <a:lvl2pPr marL="623888" indent="-263525">
              <a:tabLst>
                <a:tab pos="628650" algn="l"/>
              </a:tabLst>
              <a:defRPr sz="2000" b="1">
                <a:latin typeface="Arial" pitchFamily="34" charset="0"/>
                <a:cs typeface="Arial" pitchFamily="34" charset="0"/>
              </a:defRPr>
            </a:lvl2pPr>
            <a:lvl3pPr marL="803275" indent="-174625">
              <a:defRPr sz="2000" b="1">
                <a:latin typeface="Arial" pitchFamily="34" charset="0"/>
                <a:cs typeface="Arial" pitchFamily="34" charset="0"/>
              </a:defRPr>
            </a:lvl3pPr>
            <a:lvl4pPr marL="989013" indent="-185738">
              <a:defRPr sz="2000" b="1">
                <a:latin typeface="Arial" pitchFamily="34" charset="0"/>
                <a:cs typeface="Arial" pitchFamily="34" charset="0"/>
              </a:defRPr>
            </a:lvl4pPr>
            <a:lvl5pPr marL="1254125" indent="-228600">
              <a:defRPr sz="2000" b="1">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10"/>
          </p:nvPr>
        </p:nvSpPr>
        <p:spPr/>
        <p:txBody>
          <a:bodyPr/>
          <a:lstStyle>
            <a:lvl1pPr>
              <a:defRPr/>
            </a:lvl1pPr>
          </a:lstStyle>
          <a:p>
            <a:pPr>
              <a:defRPr/>
            </a:pPr>
            <a:fld id="{B00FB730-D0A6-472E-8823-D42D72000B19}" type="datetimeFigureOut">
              <a:rPr lang="en-US"/>
              <a:pPr>
                <a:defRPr/>
              </a:pPr>
              <a:t>20-Jun-19</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F83FF8D-FC60-45EA-8A14-38D6AE2D8666}" type="slidenum">
              <a:rPr lang="en-NZ"/>
              <a:pPr>
                <a:defRPr/>
              </a:pPr>
              <a:t>‹#›</a:t>
            </a:fld>
            <a:endParaRPr lang="en-N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388DE-B7D7-429E-955C-F8A589F156C2}" type="datetimeFigureOut">
              <a:rPr lang="en-NZ" smtClean="0"/>
              <a:t>20/06/2019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196579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58388DE-B7D7-429E-955C-F8A589F156C2}" type="datetimeFigureOut">
              <a:rPr lang="en-NZ" smtClean="0"/>
              <a:t>20/06/2019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118936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58388DE-B7D7-429E-955C-F8A589F156C2}" type="datetimeFigureOut">
              <a:rPr lang="en-NZ" smtClean="0"/>
              <a:t>20/06/2019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F5066A-3C38-488C-8BC1-E8E972260B59}" type="slidenum">
              <a:rPr lang="en-NZ" smtClean="0"/>
              <a:t>‹#›</a:t>
            </a:fld>
            <a:endParaRPr lang="en-NZ"/>
          </a:p>
        </p:txBody>
      </p:sp>
    </p:spTree>
    <p:extLst>
      <p:ext uri="{BB962C8B-B14F-4D97-AF65-F5344CB8AC3E}">
        <p14:creationId xmlns:p14="http://schemas.microsoft.com/office/powerpoint/2010/main" val="187452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0D7480-94ED-4A1D-AFC5-71A8CE201735}" type="datetimeFigureOut">
              <a:rPr lang="en-US"/>
              <a:pPr>
                <a:defRPr/>
              </a:pPr>
              <a:t>20-Jun-19</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BB3DFA3F-6A58-40D9-94FB-E0A791E9BE21}"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p:txBody>
          <a:bodyPr/>
          <a:lstStyle>
            <a:lvl1pPr>
              <a:defRPr/>
            </a:lvl1pPr>
          </a:lstStyle>
          <a:p>
            <a:pPr>
              <a:defRPr/>
            </a:pPr>
            <a:fld id="{05E33038-128A-43A5-99F8-C22FA0537EF2}" type="datetimeFigureOut">
              <a:rPr lang="en-US"/>
              <a:pPr>
                <a:defRPr/>
              </a:pPr>
              <a:t>20-Jun-19</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0DB59D5-607B-4444-A894-5AAE2FD79D7B}"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p:txBody>
          <a:bodyPr/>
          <a:lstStyle>
            <a:lvl1pPr>
              <a:defRPr/>
            </a:lvl1pPr>
          </a:lstStyle>
          <a:p>
            <a:pPr>
              <a:defRPr/>
            </a:pPr>
            <a:fld id="{06B8EEAE-E8C0-4674-9341-CE769679FCA8}" type="datetimeFigureOut">
              <a:rPr lang="en-US"/>
              <a:pPr>
                <a:defRPr/>
              </a:pPr>
              <a:t>20-Jun-19</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C37AD953-AFC7-437E-B809-B4AC074356F4}"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54C9D1C1-11AE-4208-8229-11CBBF035F7D}" type="datetimeFigureOut">
              <a:rPr lang="en-US"/>
              <a:pPr>
                <a:defRPr/>
              </a:pPr>
              <a:t>20-Jun-19</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4B433C65-CABE-4104-9EBD-B084A11B1320}"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B66E91-6045-41B3-9498-04BBF61CDC51}" type="datetimeFigureOut">
              <a:rPr lang="en-US"/>
              <a:pPr>
                <a:defRPr/>
              </a:pPr>
              <a:t>20-Jun-19</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45D376F5-1D8A-4723-9C57-9A240F7125BE}"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4926E8-93BC-418C-B17A-5DEE94FFF3DD}" type="datetimeFigureOut">
              <a:rPr lang="en-US"/>
              <a:pPr>
                <a:defRPr/>
              </a:pPr>
              <a:t>20-Jun-19</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0FD6C3ED-A6D2-428B-8ECC-77A97BAB1DA5}"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E4E9D7-2207-4CFE-B044-A70EDDFAC0BA}" type="datetimeFigureOut">
              <a:rPr lang="en-US"/>
              <a:pPr>
                <a:defRPr/>
              </a:pPr>
              <a:t>20-Jun-19</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CEDC7A7-136E-4AD3-ACE8-B3821726E168}"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A105C0-4489-47E9-B676-573DD349EF6C}" type="datetimeFigureOut">
              <a:rPr lang="en-US"/>
              <a:pPr>
                <a:defRPr/>
              </a:pPr>
              <a:t>20-Jun-19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E62E79-ADC9-4D2E-8811-C7491DEF4CDC}"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388DE-B7D7-429E-955C-F8A589F156C2}" type="datetimeFigureOut">
              <a:rPr lang="en-NZ" smtClean="0"/>
              <a:t>20/06/2019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5066A-3C38-488C-8BC1-E8E972260B59}" type="slidenum">
              <a:rPr lang="en-NZ" smtClean="0"/>
              <a:t>‹#›</a:t>
            </a:fld>
            <a:endParaRPr lang="en-NZ"/>
          </a:p>
        </p:txBody>
      </p:sp>
    </p:spTree>
    <p:extLst>
      <p:ext uri="{BB962C8B-B14F-4D97-AF65-F5344CB8AC3E}">
        <p14:creationId xmlns:p14="http://schemas.microsoft.com/office/powerpoint/2010/main" val="69070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www.free-power-point-templates.com/"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359532" y="512676"/>
            <a:ext cx="4102342" cy="2844316"/>
          </a:xfrm>
          <a:ln>
            <a:noFill/>
          </a:ln>
        </p:spPr>
        <p:txBody>
          <a:bodyPr/>
          <a:lstStyle/>
          <a:p>
            <a:pPr algn="l" eaLnBrk="1" hangingPunct="1"/>
            <a:r>
              <a:rPr lang="en-US" sz="4000" b="1" dirty="0">
                <a:latin typeface="Arial" panose="020B0604020202020204" pitchFamily="34" charset="0"/>
                <a:cs typeface="Arial" panose="020B0604020202020204" pitchFamily="34" charset="0"/>
              </a:rPr>
              <a:t>Presentations</a:t>
            </a:r>
            <a:br>
              <a:rPr lang="en-US" sz="40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Do’s and don’t 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Keep them simple too!!</a:t>
            </a:r>
            <a:endParaRPr lang="en-NZ" sz="2400" b="1"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59532" y="3442328"/>
            <a:ext cx="8496944" cy="3415672"/>
          </a:xfrm>
        </p:spPr>
        <p:txBody>
          <a:bodyPr rtlCol="0">
            <a:normAutofit/>
          </a:bodyPr>
          <a:lstStyle/>
          <a:p>
            <a:pPr algn="l" eaLnBrk="1" fontAlgn="auto" hangingPunct="1">
              <a:spcAft>
                <a:spcPts val="0"/>
              </a:spcAft>
              <a:defRPr/>
            </a:pPr>
            <a:br>
              <a:rPr lang="en-US" sz="3100" b="1" dirty="0">
                <a:solidFill>
                  <a:schemeClr val="tx1"/>
                </a:solidFill>
                <a:latin typeface="Arial" panose="020B0604020202020204" pitchFamily="34" charset="0"/>
                <a:cs typeface="Arial" panose="020B0604020202020204" pitchFamily="34" charset="0"/>
              </a:rPr>
            </a:br>
            <a:r>
              <a:rPr lang="en-US" sz="3100" b="1" dirty="0">
                <a:solidFill>
                  <a:schemeClr val="tx1"/>
                </a:solidFill>
                <a:latin typeface="Arial" panose="020B0604020202020204" pitchFamily="34" charset="0"/>
                <a:cs typeface="Arial" panose="020B0604020202020204" pitchFamily="34" charset="0"/>
              </a:rPr>
              <a:t>John Morris</a:t>
            </a:r>
            <a:br>
              <a:rPr lang="en-US" sz="31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Times New Roman" panose="02020603050405020304" pitchFamily="18" charset="0"/>
                <a:cs typeface="Times New Roman" panose="02020603050405020304" pitchFamily="18" charset="0"/>
              </a:rPr>
              <a:t>KRIS,</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King Mongkut’s Institute of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Technology, Ladkrabang</a:t>
            </a:r>
          </a:p>
          <a:p>
            <a:pPr algn="l" eaLnBrk="1" fontAlgn="auto" hangingPunct="1">
              <a:spcAft>
                <a:spcPts val="0"/>
              </a:spcAft>
              <a:buFont typeface="Arial" pitchFamily="34" charset="0"/>
              <a:buNone/>
              <a:defRPr/>
            </a:pPr>
            <a:br>
              <a:rPr lang="en-US" sz="2900" dirty="0">
                <a:solidFill>
                  <a:srgbClr val="FF0000"/>
                </a:solidFill>
              </a:rPr>
            </a:br>
            <a:endParaRPr lang="en-NZ" sz="2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874" y="440668"/>
            <a:ext cx="4333664" cy="5142615"/>
          </a:xfrm>
          <a:prstGeom prst="rect">
            <a:avLst/>
          </a:prstGeom>
        </p:spPr>
      </p:pic>
      <p:sp>
        <p:nvSpPr>
          <p:cNvPr id="4" name="TextBox 3"/>
          <p:cNvSpPr txBox="1"/>
          <p:nvPr/>
        </p:nvSpPr>
        <p:spPr>
          <a:xfrm>
            <a:off x="4707346" y="5587630"/>
            <a:ext cx="3842719"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Pablo Picasso:  Don Quixote</a:t>
            </a:r>
            <a:endParaRPr lang="en-GB" sz="24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868362"/>
          </a:xfrm>
        </p:spPr>
        <p:txBody>
          <a:bodyPr/>
          <a:lstStyle/>
          <a:p>
            <a:r>
              <a:rPr lang="en-US" dirty="0"/>
              <a:t>General</a:t>
            </a:r>
          </a:p>
        </p:txBody>
      </p:sp>
      <p:sp>
        <p:nvSpPr>
          <p:cNvPr id="3" name="Content Placeholder 2"/>
          <p:cNvSpPr>
            <a:spLocks noGrp="1"/>
          </p:cNvSpPr>
          <p:nvPr>
            <p:ph idx="1"/>
          </p:nvPr>
        </p:nvSpPr>
        <p:spPr>
          <a:xfrm>
            <a:off x="457200" y="1143000"/>
            <a:ext cx="5334000" cy="5715000"/>
          </a:xfrm>
        </p:spPr>
        <p:txBody>
          <a:bodyPr>
            <a:noAutofit/>
          </a:bodyPr>
          <a:lstStyle/>
          <a:p>
            <a:r>
              <a:rPr lang="en-NZ" dirty="0"/>
              <a:t>Pictures help!</a:t>
            </a:r>
          </a:p>
          <a:p>
            <a:pPr lvl="1"/>
            <a:r>
              <a:rPr lang="en-NZ" dirty="0"/>
              <a:t>“A picture is worth a thousand words”</a:t>
            </a:r>
          </a:p>
          <a:p>
            <a:pPr lvl="1"/>
            <a:r>
              <a:rPr lang="en-NZ" dirty="0">
                <a:solidFill>
                  <a:srgbClr val="FF0000"/>
                </a:solidFill>
              </a:rPr>
              <a:t>Relevant pictures </a:t>
            </a:r>
            <a:r>
              <a:rPr lang="en-NZ" dirty="0"/>
              <a:t>only</a:t>
            </a:r>
          </a:p>
          <a:p>
            <a:pPr lvl="1"/>
            <a:endParaRPr lang="en-NZ" dirty="0"/>
          </a:p>
          <a:p>
            <a:pPr lvl="1"/>
            <a:r>
              <a:rPr lang="en-NZ" dirty="0"/>
              <a:t>Random trees, flowers, mountains, dogs, cats, children, ……………………</a:t>
            </a:r>
          </a:p>
          <a:p>
            <a:pPr lvl="1"/>
            <a:endParaRPr lang="en-NZ" dirty="0"/>
          </a:p>
          <a:p>
            <a:pPr lvl="1"/>
            <a:r>
              <a:rPr lang="en-NZ" dirty="0"/>
              <a:t>Distractions</a:t>
            </a:r>
          </a:p>
          <a:p>
            <a:pPr lvl="2"/>
            <a:r>
              <a:rPr lang="en-NZ" dirty="0"/>
              <a:t>Your audience is understanding the photo</a:t>
            </a:r>
          </a:p>
          <a:p>
            <a:pPr lvl="2"/>
            <a:r>
              <a:rPr lang="en-NZ" dirty="0"/>
              <a:t>Not your research</a:t>
            </a:r>
          </a:p>
          <a:p>
            <a:pPr lvl="1"/>
            <a:endParaRPr lang="en-NZ" dirty="0"/>
          </a:p>
          <a:p>
            <a:pPr lvl="1"/>
            <a:endParaRPr lang="en-NZ" dirty="0"/>
          </a:p>
          <a:p>
            <a:endParaRPr lang="en-NZ" sz="2400" i="1" dirty="0">
              <a:sym typeface="Wingdings"/>
            </a:endParaRPr>
          </a:p>
          <a:p>
            <a:endParaRPr lang="en-NZ" sz="2400" i="1" dirty="0">
              <a:sym typeface="Wingdings"/>
            </a:endParaRPr>
          </a:p>
          <a:p>
            <a:endParaRPr lang="en-NZ" sz="2400" i="1" dirty="0">
              <a:sym typeface="Wingdings"/>
            </a:endParaRPr>
          </a:p>
          <a:p>
            <a:endParaRPr lang="en-NZ" i="1" dirty="0">
              <a:sym typeface="Wingdings"/>
            </a:endParaRPr>
          </a:p>
          <a:p>
            <a:endParaRPr lang="en-NZ" i="1" dirty="0">
              <a:sym typeface="Wingdings"/>
            </a:endParaRPr>
          </a:p>
          <a:p>
            <a:endParaRPr lang="en-NZ" i="1" dirty="0">
              <a:sym typeface="Wingdings"/>
            </a:endParaRPr>
          </a:p>
          <a:p>
            <a:pPr marL="0" indent="0">
              <a:buNone/>
            </a:pPr>
            <a:endParaRPr lang="en-NZ" i="1" dirty="0">
              <a:sym typeface="Wingdings"/>
            </a:endParaRPr>
          </a:p>
          <a:p>
            <a:endParaRPr lang="en-US" dirty="0"/>
          </a:p>
        </p:txBody>
      </p:sp>
      <p:cxnSp>
        <p:nvCxnSpPr>
          <p:cNvPr id="7" name="Straight Connector 6">
            <a:extLst>
              <a:ext uri="{FF2B5EF4-FFF2-40B4-BE49-F238E27FC236}">
                <a16:creationId xmlns:a16="http://schemas.microsoft.com/office/drawing/2014/main" id="{A1F13E34-3ABC-480A-B8B1-E1374BEFE703}"/>
              </a:ext>
            </a:extLst>
          </p:cNvPr>
          <p:cNvCxnSpPr>
            <a:cxnSpLocks/>
          </p:cNvCxnSpPr>
          <p:nvPr/>
        </p:nvCxnSpPr>
        <p:spPr>
          <a:xfrm>
            <a:off x="990600" y="2547348"/>
            <a:ext cx="4038600" cy="10226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F4062D-C691-400C-BF20-8DB07986C84A}"/>
              </a:ext>
            </a:extLst>
          </p:cNvPr>
          <p:cNvCxnSpPr>
            <a:cxnSpLocks/>
          </p:cNvCxnSpPr>
          <p:nvPr/>
        </p:nvCxnSpPr>
        <p:spPr>
          <a:xfrm flipV="1">
            <a:off x="1002406" y="2313919"/>
            <a:ext cx="4038600" cy="12512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5FCA08-4019-4300-9330-875D00FC0768}"/>
              </a:ext>
            </a:extLst>
          </p:cNvPr>
          <p:cNvPicPr>
            <a:picLocks noChangeAspect="1"/>
          </p:cNvPicPr>
          <p:nvPr/>
        </p:nvPicPr>
        <p:blipFill>
          <a:blip r:embed="rId2"/>
          <a:stretch>
            <a:fillRect/>
          </a:stretch>
        </p:blipFill>
        <p:spPr>
          <a:xfrm>
            <a:off x="6858000" y="206062"/>
            <a:ext cx="2004409" cy="2169381"/>
          </a:xfrm>
          <a:prstGeom prst="rect">
            <a:avLst/>
          </a:prstGeom>
        </p:spPr>
      </p:pic>
      <p:pic>
        <p:nvPicPr>
          <p:cNvPr id="14" name="Picture 13">
            <a:extLst>
              <a:ext uri="{FF2B5EF4-FFF2-40B4-BE49-F238E27FC236}">
                <a16:creationId xmlns:a16="http://schemas.microsoft.com/office/drawing/2014/main" id="{11642D81-D5C4-4227-A96A-0A14DC073AE3}"/>
              </a:ext>
            </a:extLst>
          </p:cNvPr>
          <p:cNvPicPr>
            <a:picLocks noChangeAspect="1"/>
          </p:cNvPicPr>
          <p:nvPr/>
        </p:nvPicPr>
        <p:blipFill>
          <a:blip r:embed="rId3"/>
          <a:stretch>
            <a:fillRect/>
          </a:stretch>
        </p:blipFill>
        <p:spPr>
          <a:xfrm>
            <a:off x="6862428" y="2209801"/>
            <a:ext cx="2023592" cy="1447800"/>
          </a:xfrm>
          <a:prstGeom prst="rect">
            <a:avLst/>
          </a:prstGeom>
        </p:spPr>
      </p:pic>
      <p:pic>
        <p:nvPicPr>
          <p:cNvPr id="20" name="Picture 19" descr="A large ship in a body of water with a city in the background&#10;&#10;Description automatically generated">
            <a:extLst>
              <a:ext uri="{FF2B5EF4-FFF2-40B4-BE49-F238E27FC236}">
                <a16:creationId xmlns:a16="http://schemas.microsoft.com/office/drawing/2014/main" id="{6C327804-796A-44A9-81E4-131BBD39C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581400"/>
            <a:ext cx="2060265" cy="1547409"/>
          </a:xfrm>
          <a:prstGeom prst="rect">
            <a:avLst/>
          </a:prstGeom>
        </p:spPr>
      </p:pic>
      <p:pic>
        <p:nvPicPr>
          <p:cNvPr id="21" name="Picture 20">
            <a:extLst>
              <a:ext uri="{FF2B5EF4-FFF2-40B4-BE49-F238E27FC236}">
                <a16:creationId xmlns:a16="http://schemas.microsoft.com/office/drawing/2014/main" id="{CB0341CB-FFC2-4DA0-8400-CBFE29045793}"/>
              </a:ext>
            </a:extLst>
          </p:cNvPr>
          <p:cNvPicPr>
            <a:picLocks noChangeAspect="1"/>
          </p:cNvPicPr>
          <p:nvPr/>
        </p:nvPicPr>
        <p:blipFill>
          <a:blip r:embed="rId5"/>
          <a:stretch>
            <a:fillRect/>
          </a:stretch>
        </p:blipFill>
        <p:spPr>
          <a:xfrm>
            <a:off x="6858000" y="5096604"/>
            <a:ext cx="2060265" cy="1749590"/>
          </a:xfrm>
          <a:prstGeom prst="rect">
            <a:avLst/>
          </a:prstGeom>
        </p:spPr>
      </p:pic>
      <p:grpSp>
        <p:nvGrpSpPr>
          <p:cNvPr id="28" name="Group 27">
            <a:extLst>
              <a:ext uri="{FF2B5EF4-FFF2-40B4-BE49-F238E27FC236}">
                <a16:creationId xmlns:a16="http://schemas.microsoft.com/office/drawing/2014/main" id="{46DD169C-79F8-46B1-8378-2A839743850D}"/>
              </a:ext>
            </a:extLst>
          </p:cNvPr>
          <p:cNvGrpSpPr/>
          <p:nvPr/>
        </p:nvGrpSpPr>
        <p:grpSpPr>
          <a:xfrm>
            <a:off x="6629400" y="71371"/>
            <a:ext cx="2438400" cy="6634229"/>
            <a:chOff x="6629400" y="71371"/>
            <a:chExt cx="2438400" cy="6634229"/>
          </a:xfrm>
        </p:grpSpPr>
        <p:cxnSp>
          <p:nvCxnSpPr>
            <p:cNvPr id="24" name="Straight Connector 23">
              <a:extLst>
                <a:ext uri="{FF2B5EF4-FFF2-40B4-BE49-F238E27FC236}">
                  <a16:creationId xmlns:a16="http://schemas.microsoft.com/office/drawing/2014/main" id="{34294757-9C49-4048-A561-CB69F636DFF5}"/>
                </a:ext>
              </a:extLst>
            </p:cNvPr>
            <p:cNvCxnSpPr>
              <a:cxnSpLocks/>
            </p:cNvCxnSpPr>
            <p:nvPr/>
          </p:nvCxnSpPr>
          <p:spPr>
            <a:xfrm flipH="1" flipV="1">
              <a:off x="6629400" y="206062"/>
              <a:ext cx="2438400" cy="64995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0D03F4-5D39-407A-9E95-EA9C27641AFD}"/>
                </a:ext>
              </a:extLst>
            </p:cNvPr>
            <p:cNvCxnSpPr>
              <a:cxnSpLocks/>
            </p:cNvCxnSpPr>
            <p:nvPr/>
          </p:nvCxnSpPr>
          <p:spPr>
            <a:xfrm flipH="1">
              <a:off x="6629400" y="71371"/>
              <a:ext cx="2438400" cy="64995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78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55B-43D3-4DA4-A609-A0B42DA88B7B}"/>
              </a:ext>
            </a:extLst>
          </p:cNvPr>
          <p:cNvSpPr>
            <a:spLocks noGrp="1"/>
          </p:cNvSpPr>
          <p:nvPr>
            <p:ph type="title"/>
          </p:nvPr>
        </p:nvSpPr>
        <p:spPr/>
        <p:txBody>
          <a:bodyPr/>
          <a:lstStyle/>
          <a:p>
            <a:r>
              <a:rPr lang="en-US" dirty="0"/>
              <a:t>PowerPoint is dangerous!!</a:t>
            </a:r>
          </a:p>
        </p:txBody>
      </p:sp>
      <p:sp>
        <p:nvSpPr>
          <p:cNvPr id="3" name="Content Placeholder 2">
            <a:extLst>
              <a:ext uri="{FF2B5EF4-FFF2-40B4-BE49-F238E27FC236}">
                <a16:creationId xmlns:a16="http://schemas.microsoft.com/office/drawing/2014/main" id="{CBF041A0-FA1E-4830-AACD-41626B7A3FEE}"/>
              </a:ext>
            </a:extLst>
          </p:cNvPr>
          <p:cNvSpPr>
            <a:spLocks noGrp="1"/>
          </p:cNvSpPr>
          <p:nvPr>
            <p:ph idx="1"/>
          </p:nvPr>
        </p:nvSpPr>
        <p:spPr/>
        <p:txBody>
          <a:bodyPr/>
          <a:lstStyle/>
          <a:p>
            <a:r>
              <a:rPr lang="en-US" dirty="0"/>
              <a:t>PP provides all these fancy ‘designs’</a:t>
            </a:r>
          </a:p>
        </p:txBody>
      </p:sp>
      <p:pic>
        <p:nvPicPr>
          <p:cNvPr id="4" name="Picture 3">
            <a:extLst>
              <a:ext uri="{FF2B5EF4-FFF2-40B4-BE49-F238E27FC236}">
                <a16:creationId xmlns:a16="http://schemas.microsoft.com/office/drawing/2014/main" id="{EFBA4711-5DC6-46CC-927B-32D5C070871E}"/>
              </a:ext>
            </a:extLst>
          </p:cNvPr>
          <p:cNvPicPr>
            <a:picLocks noChangeAspect="1"/>
          </p:cNvPicPr>
          <p:nvPr/>
        </p:nvPicPr>
        <p:blipFill>
          <a:blip r:embed="rId2"/>
          <a:stretch>
            <a:fillRect/>
          </a:stretch>
        </p:blipFill>
        <p:spPr>
          <a:xfrm>
            <a:off x="593512" y="1888611"/>
            <a:ext cx="7924800" cy="4299979"/>
          </a:xfrm>
          <a:prstGeom prst="rect">
            <a:avLst/>
          </a:prstGeom>
        </p:spPr>
      </p:pic>
      <p:sp>
        <p:nvSpPr>
          <p:cNvPr id="5" name="Rectangle: Rounded Corners 4">
            <a:extLst>
              <a:ext uri="{FF2B5EF4-FFF2-40B4-BE49-F238E27FC236}">
                <a16:creationId xmlns:a16="http://schemas.microsoft.com/office/drawing/2014/main" id="{C0C41DC8-39B5-4DAF-9AA1-017D9851FFE2}"/>
              </a:ext>
            </a:extLst>
          </p:cNvPr>
          <p:cNvSpPr/>
          <p:nvPr/>
        </p:nvSpPr>
        <p:spPr>
          <a:xfrm>
            <a:off x="478665" y="1905000"/>
            <a:ext cx="6074535" cy="914400"/>
          </a:xfrm>
          <a:prstGeom prst="round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4CA018-C391-4E86-80F6-4672C56C47A5}"/>
              </a:ext>
            </a:extLst>
          </p:cNvPr>
          <p:cNvSpPr txBox="1"/>
          <p:nvPr/>
        </p:nvSpPr>
        <p:spPr>
          <a:xfrm>
            <a:off x="304798" y="2819400"/>
            <a:ext cx="3536546" cy="830997"/>
          </a:xfrm>
          <a:prstGeom prst="rect">
            <a:avLst/>
          </a:prstGeom>
          <a:solidFill>
            <a:schemeClr val="accent3">
              <a:lumMod val="40000"/>
              <a:lumOff val="60000"/>
            </a:schemeClr>
          </a:solidFill>
          <a:ln w="57150">
            <a:solidFill>
              <a:schemeClr val="tx2">
                <a:lumMod val="60000"/>
                <a:lumOff val="40000"/>
              </a:schemeClr>
            </a:solidFill>
          </a:ln>
        </p:spPr>
        <p:txBody>
          <a:bodyPr wrap="none" rtlCol="0">
            <a:spAutoFit/>
          </a:bodyPr>
          <a:lstStyle/>
          <a:p>
            <a:r>
              <a:rPr lang="en-US" sz="2400" b="1" dirty="0">
                <a:latin typeface="Arial" panose="020B0604020202020204" pitchFamily="34" charset="0"/>
                <a:cs typeface="Arial" panose="020B0604020202020204" pitchFamily="34" charset="0"/>
              </a:rPr>
              <a:t>Encourages new users</a:t>
            </a:r>
          </a:p>
          <a:p>
            <a:r>
              <a:rPr lang="en-US" sz="2400" b="1" dirty="0">
                <a:latin typeface="Arial" panose="020B0604020202020204" pitchFamily="34" charset="0"/>
                <a:cs typeface="Arial" panose="020B0604020202020204" pitchFamily="34" charset="0"/>
              </a:rPr>
              <a:t>To ‘try’ them!</a:t>
            </a:r>
          </a:p>
        </p:txBody>
      </p:sp>
      <p:pic>
        <p:nvPicPr>
          <p:cNvPr id="9" name="Picture 8">
            <a:extLst>
              <a:ext uri="{FF2B5EF4-FFF2-40B4-BE49-F238E27FC236}">
                <a16:creationId xmlns:a16="http://schemas.microsoft.com/office/drawing/2014/main" id="{6E17B196-905E-4438-A98B-271F8869B63B}"/>
              </a:ext>
            </a:extLst>
          </p:cNvPr>
          <p:cNvPicPr>
            <a:picLocks noChangeAspect="1"/>
          </p:cNvPicPr>
          <p:nvPr/>
        </p:nvPicPr>
        <p:blipFill>
          <a:blip r:embed="rId3"/>
          <a:stretch>
            <a:fillRect/>
          </a:stretch>
        </p:blipFill>
        <p:spPr>
          <a:xfrm>
            <a:off x="4632015" y="3454991"/>
            <a:ext cx="3095625" cy="3095625"/>
          </a:xfrm>
          <a:prstGeom prst="rect">
            <a:avLst/>
          </a:prstGeom>
        </p:spPr>
      </p:pic>
      <p:sp>
        <p:nvSpPr>
          <p:cNvPr id="7" name="TextBox 6">
            <a:extLst>
              <a:ext uri="{FF2B5EF4-FFF2-40B4-BE49-F238E27FC236}">
                <a16:creationId xmlns:a16="http://schemas.microsoft.com/office/drawing/2014/main" id="{F57ECC26-CE6A-43C0-851E-164D145A212B}"/>
              </a:ext>
            </a:extLst>
          </p:cNvPr>
          <p:cNvSpPr txBox="1"/>
          <p:nvPr/>
        </p:nvSpPr>
        <p:spPr>
          <a:xfrm>
            <a:off x="4471668" y="3027146"/>
            <a:ext cx="3416320" cy="461665"/>
          </a:xfrm>
          <a:prstGeom prst="rect">
            <a:avLst/>
          </a:prstGeom>
          <a:solidFill>
            <a:schemeClr val="accent3">
              <a:lumMod val="40000"/>
              <a:lumOff val="60000"/>
            </a:schemeClr>
          </a:solidFill>
          <a:ln w="57150">
            <a:solidFill>
              <a:schemeClr val="tx2">
                <a:lumMod val="60000"/>
                <a:lumOff val="40000"/>
              </a:schemeClr>
            </a:solidFill>
          </a:ln>
        </p:spPr>
        <p:txBody>
          <a:bodyPr wrap="none" rtlCol="0">
            <a:spAutoFit/>
          </a:bodyPr>
          <a:lstStyle/>
          <a:p>
            <a:r>
              <a:rPr lang="en-US" sz="2400" b="1" dirty="0">
                <a:latin typeface="Arial" panose="020B0604020202020204" pitchFamily="34" charset="0"/>
                <a:cs typeface="Arial" panose="020B0604020202020204" pitchFamily="34" charset="0"/>
              </a:rPr>
              <a:t>Resist the temptation!</a:t>
            </a:r>
          </a:p>
        </p:txBody>
      </p:sp>
      <p:sp>
        <p:nvSpPr>
          <p:cNvPr id="8" name="TextBox 7">
            <a:extLst>
              <a:ext uri="{FF2B5EF4-FFF2-40B4-BE49-F238E27FC236}">
                <a16:creationId xmlns:a16="http://schemas.microsoft.com/office/drawing/2014/main" id="{831FBF07-B44E-4CF5-A9DD-497175B506D1}"/>
              </a:ext>
            </a:extLst>
          </p:cNvPr>
          <p:cNvSpPr txBox="1"/>
          <p:nvPr/>
        </p:nvSpPr>
        <p:spPr>
          <a:xfrm>
            <a:off x="1137618" y="5841097"/>
            <a:ext cx="3894015" cy="830997"/>
          </a:xfrm>
          <a:prstGeom prst="rect">
            <a:avLst/>
          </a:prstGeom>
          <a:solidFill>
            <a:schemeClr val="accent3">
              <a:lumMod val="40000"/>
              <a:lumOff val="60000"/>
            </a:schemeClr>
          </a:solidFill>
          <a:ln w="57150">
            <a:solidFill>
              <a:schemeClr val="tx2">
                <a:lumMod val="60000"/>
                <a:lumOff val="40000"/>
              </a:schemeClr>
            </a:solidFill>
          </a:ln>
        </p:spPr>
        <p:txBody>
          <a:bodyPr wrap="none" rtlCol="0">
            <a:spAutoFit/>
          </a:bodyPr>
          <a:lstStyle/>
          <a:p>
            <a:r>
              <a:rPr lang="en-US" sz="2400" b="1" dirty="0">
                <a:latin typeface="Arial" panose="020B0604020202020204" pitchFamily="34" charset="0"/>
                <a:cs typeface="Arial" panose="020B0604020202020204" pitchFamily="34" charset="0"/>
              </a:rPr>
              <a:t>Keep your audience</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focused on your science!</a:t>
            </a:r>
          </a:p>
        </p:txBody>
      </p:sp>
    </p:spTree>
    <p:extLst>
      <p:ext uri="{BB962C8B-B14F-4D97-AF65-F5344CB8AC3E}">
        <p14:creationId xmlns:p14="http://schemas.microsoft.com/office/powerpoint/2010/main" val="2930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55B-43D3-4DA4-A609-A0B42DA88B7B}"/>
              </a:ext>
            </a:extLst>
          </p:cNvPr>
          <p:cNvSpPr>
            <a:spLocks noGrp="1"/>
          </p:cNvSpPr>
          <p:nvPr>
            <p:ph type="title"/>
          </p:nvPr>
        </p:nvSpPr>
        <p:spPr/>
        <p:txBody>
          <a:bodyPr/>
          <a:lstStyle/>
          <a:p>
            <a:r>
              <a:rPr lang="en-US" dirty="0">
                <a:solidFill>
                  <a:srgbClr val="FF0000"/>
                </a:solidFill>
              </a:rPr>
              <a:t>PowerPoint WARNING!!</a:t>
            </a:r>
          </a:p>
        </p:txBody>
      </p:sp>
      <p:sp>
        <p:nvSpPr>
          <p:cNvPr id="3" name="Content Placeholder 2">
            <a:extLst>
              <a:ext uri="{FF2B5EF4-FFF2-40B4-BE49-F238E27FC236}">
                <a16:creationId xmlns:a16="http://schemas.microsoft.com/office/drawing/2014/main" id="{CBF041A0-FA1E-4830-AACD-41626B7A3FEE}"/>
              </a:ext>
            </a:extLst>
          </p:cNvPr>
          <p:cNvSpPr>
            <a:spLocks noGrp="1"/>
          </p:cNvSpPr>
          <p:nvPr>
            <p:ph idx="1"/>
          </p:nvPr>
        </p:nvSpPr>
        <p:spPr>
          <a:xfrm>
            <a:off x="768096" y="1143000"/>
            <a:ext cx="7290055" cy="4937760"/>
          </a:xfrm>
        </p:spPr>
        <p:txBody>
          <a:bodyPr>
            <a:normAutofit/>
          </a:bodyPr>
          <a:lstStyle/>
          <a:p>
            <a:pPr marL="342900" lvl="1" indent="-342900"/>
            <a:r>
              <a:rPr lang="en-US" sz="2400" dirty="0"/>
              <a:t>Trying to add a slide with a ‘fancy’ design</a:t>
            </a:r>
            <a:br>
              <a:rPr lang="en-US" sz="2400" dirty="0"/>
            </a:br>
            <a:r>
              <a:rPr lang="en-US" sz="2400" dirty="0"/>
              <a:t>to show it here</a:t>
            </a:r>
          </a:p>
          <a:p>
            <a:pPr marL="342900" lvl="1" indent="-342900"/>
            <a:r>
              <a:rPr lang="en-US" sz="2400" dirty="0"/>
              <a:t>Caused PowerPoint to </a:t>
            </a:r>
            <a:r>
              <a:rPr lang="en-US" sz="2400" dirty="0">
                <a:solidFill>
                  <a:srgbClr val="FF0000"/>
                </a:solidFill>
              </a:rPr>
              <a:t>reformat EVERY slide</a:t>
            </a:r>
          </a:p>
          <a:p>
            <a:pPr marL="342900" lvl="1" indent="-342900"/>
            <a:r>
              <a:rPr lang="en-US" sz="2400" dirty="0"/>
              <a:t>Trying to use the ‘Slide Master’ to beg it to return to the original ..</a:t>
            </a:r>
          </a:p>
          <a:p>
            <a:pPr marL="617220" lvl="4" indent="-342900"/>
            <a:r>
              <a:rPr lang="en-US" sz="2400" dirty="0"/>
              <a:t>FAILED COMPLETELY!!</a:t>
            </a:r>
          </a:p>
          <a:p>
            <a:pPr marL="434340" lvl="2" indent="-342900"/>
            <a:r>
              <a:rPr lang="en-US" sz="2400" dirty="0">
                <a:solidFill>
                  <a:srgbClr val="FF0000"/>
                </a:solidFill>
              </a:rPr>
              <a:t>WARNING: Do not try this!</a:t>
            </a:r>
          </a:p>
          <a:p>
            <a:pPr marL="434340" lvl="2" indent="-342900"/>
            <a:r>
              <a:rPr lang="en-US" sz="2400" dirty="0"/>
              <a:t>Start with a </a:t>
            </a:r>
            <a:r>
              <a:rPr lang="en-US" sz="2400" dirty="0">
                <a:solidFill>
                  <a:srgbClr val="FF0000"/>
                </a:solidFill>
              </a:rPr>
              <a:t>simple</a:t>
            </a:r>
            <a:r>
              <a:rPr lang="en-US" sz="2400" dirty="0"/>
              <a:t> layout that works!</a:t>
            </a:r>
          </a:p>
          <a:p>
            <a:pPr marL="434340" lvl="2" indent="-342900"/>
            <a:r>
              <a:rPr lang="en-US" sz="2400" dirty="0"/>
              <a:t>Keep it …</a:t>
            </a:r>
          </a:p>
          <a:p>
            <a:pPr marL="434340" lvl="2" indent="-342900"/>
            <a:r>
              <a:rPr lang="en-US" sz="2400" dirty="0"/>
              <a:t>ADVICE: Once you have a clean design that works for you .. </a:t>
            </a:r>
            <a:br>
              <a:rPr lang="en-US" sz="2400" dirty="0"/>
            </a:br>
            <a:r>
              <a:rPr lang="en-US" sz="2400" dirty="0">
                <a:solidFill>
                  <a:srgbClr val="FF0000"/>
                </a:solidFill>
              </a:rPr>
              <a:t>COPY that set of slides </a:t>
            </a:r>
            <a:r>
              <a:rPr lang="en-US" sz="2400" dirty="0"/>
              <a:t>to start the next presentation</a:t>
            </a:r>
          </a:p>
        </p:txBody>
      </p:sp>
    </p:spTree>
    <p:extLst>
      <p:ext uri="{BB962C8B-B14F-4D97-AF65-F5344CB8AC3E}">
        <p14:creationId xmlns:p14="http://schemas.microsoft.com/office/powerpoint/2010/main" val="422111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55B-43D3-4DA4-A609-A0B42DA88B7B}"/>
              </a:ext>
            </a:extLst>
          </p:cNvPr>
          <p:cNvSpPr>
            <a:spLocks noGrp="1"/>
          </p:cNvSpPr>
          <p:nvPr>
            <p:ph type="title"/>
          </p:nvPr>
        </p:nvSpPr>
        <p:spPr>
          <a:xfrm>
            <a:off x="681969" y="211994"/>
            <a:ext cx="7014232" cy="931006"/>
          </a:xfrm>
          <a:solidFill>
            <a:srgbClr val="FFFF00"/>
          </a:solidFill>
        </p:spPr>
        <p:txBody>
          <a:bodyPr/>
          <a:lstStyle/>
          <a:p>
            <a:r>
              <a:rPr lang="en-US" dirty="0">
                <a:solidFill>
                  <a:srgbClr val="FF0000"/>
                </a:solidFill>
              </a:rPr>
              <a:t>PowerPoint WARNING #2!!</a:t>
            </a:r>
          </a:p>
        </p:txBody>
      </p:sp>
      <p:sp>
        <p:nvSpPr>
          <p:cNvPr id="3" name="Content Placeholder 2">
            <a:extLst>
              <a:ext uri="{FF2B5EF4-FFF2-40B4-BE49-F238E27FC236}">
                <a16:creationId xmlns:a16="http://schemas.microsoft.com/office/drawing/2014/main" id="{CBF041A0-FA1E-4830-AACD-41626B7A3FEE}"/>
              </a:ext>
            </a:extLst>
          </p:cNvPr>
          <p:cNvSpPr>
            <a:spLocks noGrp="1"/>
          </p:cNvSpPr>
          <p:nvPr>
            <p:ph idx="1"/>
          </p:nvPr>
        </p:nvSpPr>
        <p:spPr>
          <a:xfrm>
            <a:off x="768096" y="1143000"/>
            <a:ext cx="7290055" cy="5503006"/>
          </a:xfrm>
        </p:spPr>
        <p:txBody>
          <a:bodyPr>
            <a:normAutofit/>
          </a:bodyPr>
          <a:lstStyle/>
          <a:p>
            <a:pPr marL="342900" lvl="1" indent="-342900"/>
            <a:r>
              <a:rPr lang="en-US" sz="2400" dirty="0"/>
              <a:t>Preparing slides for an international conference</a:t>
            </a:r>
          </a:p>
          <a:p>
            <a:pPr marL="342900" lvl="1" indent="-342900"/>
            <a:r>
              <a:rPr lang="en-US" sz="2400" dirty="0"/>
              <a:t>START with a ‘clean’ (empty) presentation</a:t>
            </a:r>
          </a:p>
          <a:p>
            <a:pPr marL="342900" lvl="1" indent="-342900"/>
            <a:r>
              <a:rPr lang="en-US" sz="2400" dirty="0"/>
              <a:t>Add text to slides </a:t>
            </a:r>
            <a:r>
              <a:rPr lang="en-US" sz="2400"/>
              <a:t>using these fonts</a:t>
            </a:r>
            <a:endParaRPr lang="en-US" sz="2400" dirty="0"/>
          </a:p>
          <a:p>
            <a:pPr marL="434340" lvl="3" indent="-342900"/>
            <a:r>
              <a:rPr lang="en-US" sz="2400" dirty="0"/>
              <a:t>Arial</a:t>
            </a:r>
          </a:p>
          <a:p>
            <a:pPr marL="434340" lvl="3" indent="-342900"/>
            <a:r>
              <a:rPr lang="en-US" sz="2400" dirty="0">
                <a:latin typeface="Times New Roman" panose="02020603050405020304" pitchFamily="18" charset="0"/>
                <a:cs typeface="Times New Roman" panose="02020603050405020304" pitchFamily="18" charset="0"/>
              </a:rPr>
              <a:t>Times New Roman</a:t>
            </a:r>
          </a:p>
          <a:p>
            <a:pPr marL="434340" lvl="3" indent="-342900"/>
            <a:r>
              <a:rPr lang="en-US" sz="2400" dirty="0">
                <a:latin typeface="Courier New" panose="02070309020205020404" pitchFamily="49" charset="0"/>
                <a:cs typeface="Courier New" panose="02070309020205020404" pitchFamily="49" charset="0"/>
              </a:rPr>
              <a:t>Courier</a:t>
            </a:r>
          </a:p>
          <a:p>
            <a:pPr marL="342900" lvl="1" indent="-342900">
              <a:buClr>
                <a:srgbClr val="FF0000"/>
              </a:buClr>
              <a:buFont typeface="Wingdings" panose="05000000000000000000" pitchFamily="2" charset="2"/>
              <a:buChar char="M"/>
            </a:pPr>
            <a:r>
              <a:rPr lang="en-US" sz="2400" dirty="0">
                <a:solidFill>
                  <a:srgbClr val="FF0000"/>
                </a:solidFill>
                <a:latin typeface="Arial" panose="020B0604020202020204" pitchFamily="34" charset="0"/>
                <a:cs typeface="Arial" panose="020B0604020202020204" pitchFamily="34" charset="0"/>
              </a:rPr>
              <a:t>AVOID </a:t>
            </a:r>
            <a:r>
              <a:rPr lang="en-US" sz="2400" dirty="0" err="1">
                <a:solidFill>
                  <a:srgbClr val="FF0000"/>
                </a:solidFill>
                <a:latin typeface="Arial" panose="020B0604020202020204" pitchFamily="34" charset="0"/>
                <a:cs typeface="Arial" panose="020B0604020202020204" pitchFamily="34" charset="0"/>
              </a:rPr>
              <a:t>ThaiSaraban</a:t>
            </a:r>
            <a:endParaRPr lang="en-US" sz="2400" dirty="0">
              <a:solidFill>
                <a:srgbClr val="FF0000"/>
              </a:solidFill>
              <a:latin typeface="Arial" panose="020B0604020202020204" pitchFamily="34" charset="0"/>
              <a:cs typeface="Arial" panose="020B0604020202020204" pitchFamily="34" charset="0"/>
            </a:endParaRPr>
          </a:p>
          <a:p>
            <a:pPr marL="342900" lvl="1" indent="-342900"/>
            <a:r>
              <a:rPr lang="en-US" sz="2400" dirty="0">
                <a:latin typeface="Arial" panose="020B0604020202020204" pitchFamily="34" charset="0"/>
                <a:cs typeface="Arial" panose="020B0604020202020204" pitchFamily="34" charset="0"/>
              </a:rPr>
              <a:t>It is </a:t>
            </a:r>
            <a:r>
              <a:rPr lang="en-US" sz="2400" dirty="0">
                <a:solidFill>
                  <a:srgbClr val="FF0000"/>
                </a:solidFill>
                <a:latin typeface="Arial" panose="020B0604020202020204" pitchFamily="34" charset="0"/>
                <a:cs typeface="Arial" panose="020B0604020202020204" pitchFamily="34" charset="0"/>
              </a:rPr>
              <a:t>not available </a:t>
            </a:r>
            <a:r>
              <a:rPr lang="en-US" sz="2400" dirty="0">
                <a:latin typeface="Arial" panose="020B0604020202020204" pitchFamily="34" charset="0"/>
                <a:cs typeface="Arial" panose="020B0604020202020204" pitchFamily="34" charset="0"/>
              </a:rPr>
              <a:t>on computers outside Thailand</a:t>
            </a:r>
          </a:p>
          <a:p>
            <a:pPr marL="342900" lvl="1" indent="-342900"/>
            <a:r>
              <a:rPr lang="en-US" sz="2400" dirty="0">
                <a:latin typeface="Arial" panose="020B0604020202020204" pitchFamily="34" charset="0"/>
                <a:cs typeface="Arial" panose="020B0604020202020204" pitchFamily="34" charset="0"/>
              </a:rPr>
              <a:t>Do </a:t>
            </a:r>
            <a:r>
              <a:rPr lang="en-US" sz="2400" dirty="0">
                <a:solidFill>
                  <a:srgbClr val="FF0000"/>
                </a:solidFill>
                <a:latin typeface="Arial" panose="020B0604020202020204" pitchFamily="34" charset="0"/>
                <a:cs typeface="Arial" panose="020B0604020202020204" pitchFamily="34" charset="0"/>
              </a:rPr>
              <a:t>not add text and tables </a:t>
            </a:r>
            <a:r>
              <a:rPr lang="en-US" sz="2400" dirty="0">
                <a:latin typeface="Arial" panose="020B0604020202020204" pitchFamily="34" charset="0"/>
                <a:cs typeface="Arial" panose="020B0604020202020204" pitchFamily="34" charset="0"/>
              </a:rPr>
              <a:t>in </a:t>
            </a:r>
            <a:r>
              <a:rPr lang="en-US" sz="2400" dirty="0" err="1">
                <a:latin typeface="Arial" panose="020B0604020202020204" pitchFamily="34" charset="0"/>
                <a:cs typeface="Arial" panose="020B0604020202020204" pitchFamily="34" charset="0"/>
              </a:rPr>
              <a:t>ThaiSaraban</a:t>
            </a:r>
            <a:r>
              <a:rPr lang="en-US" sz="2400" dirty="0">
                <a:latin typeface="Arial" panose="020B0604020202020204" pitchFamily="34" charset="0"/>
                <a:cs typeface="Arial" panose="020B0604020202020204" pitchFamily="34" charset="0"/>
              </a:rPr>
              <a:t>!!</a:t>
            </a:r>
          </a:p>
          <a:p>
            <a:pPr marL="342900" lvl="1" indent="-342900"/>
            <a:r>
              <a:rPr lang="en-US" sz="2400" dirty="0">
                <a:solidFill>
                  <a:srgbClr val="FF0000"/>
                </a:solidFill>
                <a:latin typeface="Arial" panose="020B0604020202020204" pitchFamily="34" charset="0"/>
                <a:cs typeface="Arial" panose="020B0604020202020204" pitchFamily="34" charset="0"/>
              </a:rPr>
              <a:t>Make sure </a:t>
            </a:r>
            <a:r>
              <a:rPr lang="en-US" sz="2400" dirty="0">
                <a:latin typeface="Arial" panose="020B0604020202020204" pitchFamily="34" charset="0"/>
                <a:cs typeface="Arial" panose="020B0604020202020204" pitchFamily="34" charset="0"/>
              </a:rPr>
              <a:t>they are converted to Arial</a:t>
            </a:r>
          </a:p>
          <a:p>
            <a:pPr marL="342900" lvl="1" indent="-342900"/>
            <a:r>
              <a:rPr lang="en-US" sz="2400" dirty="0">
                <a:latin typeface="Arial" panose="020B0604020202020204" pitchFamily="34" charset="0"/>
                <a:cs typeface="Arial" panose="020B0604020202020204" pitchFamily="34" charset="0"/>
              </a:rPr>
              <a:t>Example follows later …</a:t>
            </a:r>
          </a:p>
        </p:txBody>
      </p:sp>
      <p:sp>
        <p:nvSpPr>
          <p:cNvPr id="4" name="TextBox 3">
            <a:extLst>
              <a:ext uri="{FF2B5EF4-FFF2-40B4-BE49-F238E27FC236}">
                <a16:creationId xmlns:a16="http://schemas.microsoft.com/office/drawing/2014/main" id="{CCF49F75-4B67-453D-8FC7-6DF7462784FD}"/>
              </a:ext>
            </a:extLst>
          </p:cNvPr>
          <p:cNvSpPr txBox="1"/>
          <p:nvPr/>
        </p:nvSpPr>
        <p:spPr>
          <a:xfrm>
            <a:off x="4260236" y="3075057"/>
            <a:ext cx="3999813" cy="707886"/>
          </a:xfrm>
          <a:prstGeom prst="rect">
            <a:avLst/>
          </a:prstGeom>
          <a:noFill/>
          <a:ln w="76200">
            <a:solidFill>
              <a:schemeClr val="accent4"/>
            </a:solidFill>
          </a:ln>
        </p:spPr>
        <p:txBody>
          <a:bodyPr wrap="none" rtlCol="0">
            <a:spAutoFit/>
          </a:bodyPr>
          <a:lstStyle/>
          <a:p>
            <a:r>
              <a:rPr lang="en-US" sz="2000" b="1" dirty="0"/>
              <a:t>Safe - international fonts</a:t>
            </a:r>
          </a:p>
          <a:p>
            <a:r>
              <a:rPr lang="en-US" sz="2000" b="1" dirty="0"/>
              <a:t>Likely to be available anywhere</a:t>
            </a:r>
          </a:p>
        </p:txBody>
      </p:sp>
    </p:spTree>
    <p:extLst>
      <p:ext uri="{BB962C8B-B14F-4D97-AF65-F5344CB8AC3E}">
        <p14:creationId xmlns:p14="http://schemas.microsoft.com/office/powerpoint/2010/main" val="413983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607-3809-407E-BC8B-3CAF54D78693}"/>
              </a:ext>
            </a:extLst>
          </p:cNvPr>
          <p:cNvSpPr>
            <a:spLocks noGrp="1"/>
          </p:cNvSpPr>
          <p:nvPr>
            <p:ph type="title"/>
          </p:nvPr>
        </p:nvSpPr>
        <p:spPr/>
        <p:txBody>
          <a:bodyPr/>
          <a:lstStyle/>
          <a:p>
            <a:r>
              <a:rPr lang="en-US" dirty="0"/>
              <a:t>Universal Language</a:t>
            </a:r>
          </a:p>
        </p:txBody>
      </p:sp>
      <p:sp>
        <p:nvSpPr>
          <p:cNvPr id="3" name="Content Placeholder 2">
            <a:extLst>
              <a:ext uri="{FF2B5EF4-FFF2-40B4-BE49-F238E27FC236}">
                <a16:creationId xmlns:a16="http://schemas.microsoft.com/office/drawing/2014/main" id="{1E9469E3-221B-4B39-B6B4-E5EB6404DC29}"/>
              </a:ext>
            </a:extLst>
          </p:cNvPr>
          <p:cNvSpPr>
            <a:spLocks noGrp="1"/>
          </p:cNvSpPr>
          <p:nvPr>
            <p:ph idx="1"/>
          </p:nvPr>
        </p:nvSpPr>
        <p:spPr/>
        <p:txBody>
          <a:bodyPr/>
          <a:lstStyle/>
          <a:p>
            <a:r>
              <a:rPr lang="en-US" dirty="0"/>
              <a:t>Symbols</a:t>
            </a:r>
          </a:p>
          <a:p>
            <a:pPr lvl="1"/>
            <a:r>
              <a:rPr lang="en-US" dirty="0"/>
              <a:t>Understood by 100% of viewers</a:t>
            </a:r>
          </a:p>
          <a:p>
            <a:pPr lvl="3"/>
            <a:r>
              <a:rPr lang="en-US" dirty="0"/>
              <a:t>Well …… 90% </a:t>
            </a:r>
            <a:r>
              <a:rPr lang="en-US" dirty="0">
                <a:sym typeface="Wingdings" panose="05000000000000000000" pitchFamily="2" charset="2"/>
              </a:rPr>
              <a:t></a:t>
            </a:r>
            <a:endParaRPr lang="en-US" dirty="0"/>
          </a:p>
          <a:p>
            <a:pPr lvl="3"/>
            <a:r>
              <a:rPr lang="en-US" dirty="0"/>
              <a:t>Use them!!</a:t>
            </a:r>
          </a:p>
          <a:p>
            <a:pPr lvl="1"/>
            <a:r>
              <a:rPr lang="en-US" dirty="0"/>
              <a:t>Mathematics – a universal language</a:t>
            </a:r>
          </a:p>
          <a:p>
            <a:pPr lvl="1"/>
            <a:r>
              <a:rPr lang="en-US" dirty="0"/>
              <a:t>Also</a:t>
            </a:r>
          </a:p>
          <a:p>
            <a:pPr lvl="4"/>
            <a:r>
              <a:rPr lang="en-US" sz="3200" dirty="0">
                <a:solidFill>
                  <a:srgbClr val="0070C0"/>
                </a:solidFill>
                <a:sym typeface="Wingdings" panose="05000000000000000000" pitchFamily="2" charset="2"/>
              </a:rPr>
              <a:t>        </a:t>
            </a:r>
          </a:p>
          <a:p>
            <a:pPr lvl="4"/>
            <a:r>
              <a:rPr lang="en-US" dirty="0"/>
              <a:t>Mostly OK</a:t>
            </a:r>
          </a:p>
          <a:p>
            <a:pPr lvl="2"/>
            <a:r>
              <a:rPr lang="en-US" dirty="0"/>
              <a:t>Be careful </a:t>
            </a:r>
          </a:p>
          <a:p>
            <a:pPr lvl="3">
              <a:buFont typeface="Wingdings" panose="05000000000000000000" pitchFamily="2" charset="2"/>
              <a:buChar char="è"/>
            </a:pPr>
            <a:r>
              <a:rPr lang="en-US" dirty="0"/>
              <a:t>Some cultural differences may confuse</a:t>
            </a:r>
          </a:p>
          <a:p>
            <a:pPr lvl="5">
              <a:buClr>
                <a:srgbClr val="FF0000"/>
              </a:buClr>
              <a:buFont typeface="Wingdings" panose="05000000000000000000" pitchFamily="2" charset="2"/>
              <a:buChar char="M"/>
            </a:pPr>
            <a:r>
              <a:rPr lang="en-US" sz="2800" dirty="0">
                <a:sym typeface="Wingdings" panose="05000000000000000000" pitchFamily="2" charset="2"/>
              </a:rPr>
              <a:t>               </a:t>
            </a:r>
            <a:endParaRPr lang="en-US" sz="2800" dirty="0"/>
          </a:p>
          <a:p>
            <a:pPr lvl="1"/>
            <a:endParaRPr lang="en-US" dirty="0"/>
          </a:p>
          <a:p>
            <a:pPr lvl="2"/>
            <a:endParaRPr lang="en-US" dirty="0"/>
          </a:p>
          <a:p>
            <a:pPr lvl="2"/>
            <a:endParaRPr lang="en-US" dirty="0"/>
          </a:p>
        </p:txBody>
      </p:sp>
    </p:spTree>
    <p:extLst>
      <p:ext uri="{BB962C8B-B14F-4D97-AF65-F5344CB8AC3E}">
        <p14:creationId xmlns:p14="http://schemas.microsoft.com/office/powerpoint/2010/main" val="42996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868362"/>
          </a:xfrm>
        </p:spPr>
        <p:txBody>
          <a:bodyPr/>
          <a:lstStyle/>
          <a:p>
            <a:r>
              <a:rPr lang="en-US" dirty="0"/>
              <a:t>Use symbols</a:t>
            </a:r>
          </a:p>
        </p:txBody>
      </p:sp>
      <p:sp>
        <p:nvSpPr>
          <p:cNvPr id="3" name="Content Placeholder 2"/>
          <p:cNvSpPr>
            <a:spLocks noGrp="1"/>
          </p:cNvSpPr>
          <p:nvPr>
            <p:ph idx="1"/>
          </p:nvPr>
        </p:nvSpPr>
        <p:spPr>
          <a:xfrm>
            <a:off x="457200" y="1143000"/>
            <a:ext cx="8229600" cy="5715000"/>
          </a:xfrm>
        </p:spPr>
        <p:txBody>
          <a:bodyPr>
            <a:noAutofit/>
          </a:bodyPr>
          <a:lstStyle/>
          <a:p>
            <a:endParaRPr lang="en-NZ" sz="2400" i="1" dirty="0">
              <a:sym typeface="Wingdings"/>
            </a:endParaRPr>
          </a:p>
          <a:p>
            <a:endParaRPr lang="en-NZ" sz="2400" i="1" dirty="0">
              <a:sym typeface="Wingdings"/>
            </a:endParaRPr>
          </a:p>
          <a:p>
            <a:endParaRPr lang="en-NZ" sz="2400" i="1" dirty="0">
              <a:sym typeface="Wingdings"/>
            </a:endParaRPr>
          </a:p>
          <a:p>
            <a:endParaRPr lang="en-NZ" sz="2400" i="1" dirty="0">
              <a:sym typeface="Wingdings"/>
            </a:endParaRPr>
          </a:p>
          <a:p>
            <a:endParaRPr lang="en-NZ" i="1" dirty="0">
              <a:sym typeface="Wingdings"/>
            </a:endParaRPr>
          </a:p>
          <a:p>
            <a:endParaRPr lang="en-NZ" i="1" dirty="0">
              <a:sym typeface="Wingdings"/>
            </a:endParaRPr>
          </a:p>
          <a:p>
            <a:pPr marL="0" indent="0">
              <a:buNone/>
            </a:pPr>
            <a:endParaRPr lang="en-NZ" i="1" dirty="0">
              <a:sym typeface="Wingdings"/>
            </a:endParaRPr>
          </a:p>
          <a:p>
            <a:r>
              <a:rPr lang="en-NZ" sz="2400" i="1" dirty="0">
                <a:sym typeface="Wingdings"/>
              </a:rPr>
              <a:t>Better than English words in a presentation!</a:t>
            </a:r>
          </a:p>
          <a:p>
            <a:pPr lvl="1"/>
            <a:r>
              <a:rPr lang="en-NZ" dirty="0">
                <a:sym typeface="Wingdings"/>
              </a:rPr>
              <a:t>Meaning is universal – no language needed!</a:t>
            </a:r>
          </a:p>
          <a:p>
            <a:pPr lvl="1"/>
            <a:r>
              <a:rPr lang="en-NZ" dirty="0">
                <a:sym typeface="Wingdings"/>
              </a:rPr>
              <a:t>Everybody understands </a:t>
            </a:r>
          </a:p>
          <a:p>
            <a:pPr lvl="2">
              <a:buFont typeface="Wingdings" pitchFamily="2" charset="2"/>
              <a:buChar char="J"/>
            </a:pPr>
            <a:r>
              <a:rPr lang="th-TH" sz="2800" dirty="0"/>
              <a:t>  คนไทย</a:t>
            </a:r>
            <a:r>
              <a:rPr lang="zh-CN" altLang="en-US" sz="2800" dirty="0">
                <a:sym typeface="Wingdings"/>
              </a:rPr>
              <a:t>，中国人，日本人，</a:t>
            </a:r>
            <a:r>
              <a:rPr lang="ko-KR" sz="2800" dirty="0"/>
              <a:t>한국인</a:t>
            </a:r>
            <a:endParaRPr lang="en-NZ" sz="2800" dirty="0"/>
          </a:p>
          <a:p>
            <a:endParaRPr lang="en-US" dirty="0"/>
          </a:p>
        </p:txBody>
      </p:sp>
      <p:graphicFrame>
        <p:nvGraphicFramePr>
          <p:cNvPr id="4" name="Table 3"/>
          <p:cNvGraphicFramePr>
            <a:graphicFrameLocks noGrp="1"/>
          </p:cNvGraphicFramePr>
          <p:nvPr/>
        </p:nvGraphicFramePr>
        <p:xfrm>
          <a:off x="1219200" y="1143000"/>
          <a:ext cx="6096000" cy="35356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142240">
                <a:tc>
                  <a:txBody>
                    <a:bodyPr/>
                    <a:lstStyle/>
                    <a:p>
                      <a:pPr algn="ctr"/>
                      <a:r>
                        <a:rPr lang="en-US" dirty="0"/>
                        <a:t>Symbol</a:t>
                      </a:r>
                    </a:p>
                  </a:txBody>
                  <a:tcPr/>
                </a:tc>
                <a:tc>
                  <a:txBody>
                    <a:bodyPr/>
                    <a:lstStyle/>
                    <a:p>
                      <a:pPr algn="ctr"/>
                      <a:r>
                        <a:rPr lang="en-US" dirty="0"/>
                        <a:t>Meaning</a:t>
                      </a:r>
                    </a:p>
                  </a:txBody>
                  <a:tcPr/>
                </a:tc>
                <a:extLst>
                  <a:ext uri="{0D108BD9-81ED-4DB2-BD59-A6C34878D82A}">
                    <a16:rowId xmlns:a16="http://schemas.microsoft.com/office/drawing/2014/main" val="10000"/>
                  </a:ext>
                </a:extLst>
              </a:tr>
              <a:tr h="370840">
                <a:tc>
                  <a:txBody>
                    <a:bodyPr/>
                    <a:lstStyle/>
                    <a:p>
                      <a:r>
                        <a:rPr lang="en-US" sz="2000" dirty="0">
                          <a:latin typeface="Arial" pitchFamily="34" charset="0"/>
                          <a:cs typeface="Arial" pitchFamily="34" charset="0"/>
                          <a:sym typeface="Wingdings"/>
                        </a:rPr>
                        <a:t></a:t>
                      </a:r>
                      <a:endParaRPr lang="en-US" sz="2000"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2000" dirty="0">
                          <a:latin typeface="Arial" pitchFamily="34" charset="0"/>
                          <a:cs typeface="Arial" pitchFamily="34" charset="0"/>
                          <a:sym typeface="Wingdings"/>
                        </a:rPr>
                        <a:t>‘implies’ or ‘leads to’</a:t>
                      </a:r>
                    </a:p>
                  </a:txBody>
                  <a:tcPr/>
                </a:tc>
                <a:extLst>
                  <a:ext uri="{0D108BD9-81ED-4DB2-BD59-A6C34878D82A}">
                    <a16:rowId xmlns:a16="http://schemas.microsoft.com/office/drawing/2014/main" val="10001"/>
                  </a:ext>
                </a:extLst>
              </a:tr>
              <a:tr h="370840">
                <a:tc>
                  <a:txBody>
                    <a:bodyPr/>
                    <a:lstStyle/>
                    <a:p>
                      <a:r>
                        <a:rPr lang="en-US" sz="2000" b="1" dirty="0">
                          <a:latin typeface="Arial" pitchFamily="34" charset="0"/>
                          <a:cs typeface="Arial" pitchFamily="34" charset="0"/>
                          <a:sym typeface="Symbol"/>
                        </a:rPr>
                        <a:t></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therefore</a:t>
                      </a:r>
                    </a:p>
                  </a:txBody>
                  <a:tcPr/>
                </a:tc>
                <a:extLst>
                  <a:ext uri="{0D108BD9-81ED-4DB2-BD59-A6C34878D82A}">
                    <a16:rowId xmlns:a16="http://schemas.microsoft.com/office/drawing/2014/main" val="10002"/>
                  </a:ext>
                </a:extLst>
              </a:tr>
              <a:tr h="370840">
                <a:tc gridSpan="2">
                  <a:txBody>
                    <a:bodyPr/>
                    <a:lstStyle/>
                    <a:p>
                      <a:r>
                        <a:rPr lang="en-US" sz="2000" dirty="0">
                          <a:latin typeface="Arial" pitchFamily="34" charset="0"/>
                          <a:cs typeface="Arial" pitchFamily="34" charset="0"/>
                        </a:rPr>
                        <a:t>Mathematical symbols</a:t>
                      </a:r>
                    </a:p>
                  </a:txBody>
                  <a:tcPr/>
                </a:tc>
                <a:tc hMerge="1">
                  <a:txBody>
                    <a:bodyPr/>
                    <a:lstStyle/>
                    <a:p>
                      <a:endParaRPr lang="en-US" dirty="0"/>
                    </a:p>
                  </a:txBody>
                  <a:tcPr/>
                </a:tc>
                <a:extLst>
                  <a:ext uri="{0D108BD9-81ED-4DB2-BD59-A6C34878D82A}">
                    <a16:rowId xmlns:a16="http://schemas.microsoft.com/office/drawing/2014/main" val="10003"/>
                  </a:ext>
                </a:extLst>
              </a:tr>
              <a:tr h="370840">
                <a:tc>
                  <a:txBody>
                    <a:bodyPr/>
                    <a:lstStyle/>
                    <a:p>
                      <a:r>
                        <a:rPr lang="en-US" sz="2000" b="1" dirty="0">
                          <a:latin typeface="Arial" pitchFamily="34" charset="0"/>
                          <a:cs typeface="Arial" pitchFamily="34" charset="0"/>
                          <a:sym typeface="Symbol"/>
                        </a:rPr>
                        <a:t></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For all</a:t>
                      </a:r>
                    </a:p>
                  </a:txBody>
                  <a:tcPr/>
                </a:tc>
                <a:extLst>
                  <a:ext uri="{0D108BD9-81ED-4DB2-BD59-A6C34878D82A}">
                    <a16:rowId xmlns:a16="http://schemas.microsoft.com/office/drawing/2014/main" val="10004"/>
                  </a:ext>
                </a:extLst>
              </a:tr>
              <a:tr h="370840">
                <a:tc>
                  <a:txBody>
                    <a:bodyPr/>
                    <a:lstStyle/>
                    <a:p>
                      <a:r>
                        <a:rPr lang="en-US" sz="2000" b="1" dirty="0">
                          <a:latin typeface="Arial" pitchFamily="34" charset="0"/>
                          <a:cs typeface="Arial" pitchFamily="34" charset="0"/>
                          <a:sym typeface="Symbol"/>
                        </a:rPr>
                        <a:t> </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and</a:t>
                      </a:r>
                      <a:r>
                        <a:rPr lang="en-US" sz="2000" baseline="0" dirty="0">
                          <a:latin typeface="Arial" pitchFamily="34" charset="0"/>
                          <a:cs typeface="Arial" pitchFamily="34" charset="0"/>
                        </a:rPr>
                        <a:t>   or</a:t>
                      </a:r>
                      <a:endParaRPr lang="en-US" sz="2000" dirty="0">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en-US" sz="2000" b="1" dirty="0">
                          <a:latin typeface="Arial" pitchFamily="34" charset="0"/>
                          <a:cs typeface="Arial" pitchFamily="34" charset="0"/>
                          <a:sym typeface="Symbol"/>
                        </a:rPr>
                        <a:t> </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includes</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itchFamily="34" charset="0"/>
                          <a:cs typeface="Arial" pitchFamily="34" charset="0"/>
                          <a:sym typeface="Symbol"/>
                        </a:rPr>
                        <a:t> </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excludes</a:t>
                      </a:r>
                    </a:p>
                  </a:txBody>
                  <a:tcPr/>
                </a:tc>
                <a:extLst>
                  <a:ext uri="{0D108BD9-81ED-4DB2-BD59-A6C34878D82A}">
                    <a16:rowId xmlns:a16="http://schemas.microsoft.com/office/drawing/2014/main" val="10007"/>
                  </a:ext>
                </a:extLst>
              </a:tr>
              <a:tr h="370840">
                <a:tc>
                  <a:txBody>
                    <a:bodyPr/>
                    <a:lstStyle/>
                    <a:p>
                      <a:r>
                        <a:rPr lang="zh-CN" altLang="en-US" sz="2000" dirty="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endParaRPr lang="en-US" sz="2000" dirty="0">
                        <a:latin typeface="Arial" pitchFamily="34" charset="0"/>
                        <a:cs typeface="Arial"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4754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868362"/>
          </a:xfrm>
        </p:spPr>
        <p:txBody>
          <a:bodyPr/>
          <a:lstStyle/>
          <a:p>
            <a:r>
              <a:rPr lang="en-US" dirty="0"/>
              <a:t>General</a:t>
            </a:r>
          </a:p>
        </p:txBody>
      </p:sp>
      <p:sp>
        <p:nvSpPr>
          <p:cNvPr id="3" name="Content Placeholder 2"/>
          <p:cNvSpPr>
            <a:spLocks noGrp="1"/>
          </p:cNvSpPr>
          <p:nvPr>
            <p:ph idx="1"/>
          </p:nvPr>
        </p:nvSpPr>
        <p:spPr>
          <a:xfrm>
            <a:off x="457200" y="1143000"/>
            <a:ext cx="5334000" cy="5715000"/>
          </a:xfrm>
        </p:spPr>
        <p:txBody>
          <a:bodyPr>
            <a:noAutofit/>
          </a:bodyPr>
          <a:lstStyle/>
          <a:p>
            <a:r>
              <a:rPr lang="en-NZ" dirty="0"/>
              <a:t>Pictures help!</a:t>
            </a:r>
          </a:p>
          <a:p>
            <a:pPr lvl="1"/>
            <a:r>
              <a:rPr lang="en-NZ" dirty="0"/>
              <a:t>“A picture is worth a thousand words”</a:t>
            </a:r>
          </a:p>
          <a:p>
            <a:pPr lvl="1"/>
            <a:r>
              <a:rPr lang="en-NZ" dirty="0">
                <a:solidFill>
                  <a:srgbClr val="FF0000"/>
                </a:solidFill>
              </a:rPr>
              <a:t>Relevant pictures </a:t>
            </a:r>
            <a:r>
              <a:rPr lang="en-NZ" dirty="0"/>
              <a:t>only</a:t>
            </a:r>
          </a:p>
          <a:p>
            <a:pPr lvl="1"/>
            <a:endParaRPr lang="en-NZ" dirty="0"/>
          </a:p>
          <a:p>
            <a:pPr lvl="1"/>
            <a:r>
              <a:rPr lang="en-NZ" dirty="0"/>
              <a:t>Random trees, flowers, mountains, dogs, cats, children, ……………………</a:t>
            </a:r>
          </a:p>
          <a:p>
            <a:pPr lvl="1"/>
            <a:endParaRPr lang="en-NZ" dirty="0"/>
          </a:p>
          <a:p>
            <a:pPr lvl="1"/>
            <a:r>
              <a:rPr lang="en-NZ" dirty="0"/>
              <a:t>Distractions</a:t>
            </a:r>
          </a:p>
          <a:p>
            <a:pPr lvl="2"/>
            <a:r>
              <a:rPr lang="en-NZ" dirty="0"/>
              <a:t>Your audience is understanding the photo</a:t>
            </a:r>
          </a:p>
          <a:p>
            <a:pPr lvl="2"/>
            <a:r>
              <a:rPr lang="en-NZ" dirty="0"/>
              <a:t>Not your research</a:t>
            </a:r>
          </a:p>
          <a:p>
            <a:pPr lvl="1"/>
            <a:endParaRPr lang="en-NZ" dirty="0"/>
          </a:p>
          <a:p>
            <a:pPr lvl="1"/>
            <a:endParaRPr lang="en-NZ" dirty="0"/>
          </a:p>
          <a:p>
            <a:endParaRPr lang="en-NZ" sz="2400" i="1" dirty="0">
              <a:sym typeface="Wingdings"/>
            </a:endParaRPr>
          </a:p>
          <a:p>
            <a:endParaRPr lang="en-NZ" sz="2400" i="1" dirty="0">
              <a:sym typeface="Wingdings"/>
            </a:endParaRPr>
          </a:p>
          <a:p>
            <a:endParaRPr lang="en-NZ" sz="2400" i="1" dirty="0">
              <a:sym typeface="Wingdings"/>
            </a:endParaRPr>
          </a:p>
          <a:p>
            <a:endParaRPr lang="en-NZ" i="1" dirty="0">
              <a:sym typeface="Wingdings"/>
            </a:endParaRPr>
          </a:p>
          <a:p>
            <a:endParaRPr lang="en-NZ" i="1" dirty="0">
              <a:sym typeface="Wingdings"/>
            </a:endParaRPr>
          </a:p>
          <a:p>
            <a:endParaRPr lang="en-NZ" i="1" dirty="0">
              <a:sym typeface="Wingdings"/>
            </a:endParaRPr>
          </a:p>
          <a:p>
            <a:pPr marL="0" indent="0">
              <a:buNone/>
            </a:pPr>
            <a:endParaRPr lang="en-NZ" i="1" dirty="0">
              <a:sym typeface="Wingdings"/>
            </a:endParaRPr>
          </a:p>
          <a:p>
            <a:endParaRPr lang="en-US" dirty="0"/>
          </a:p>
        </p:txBody>
      </p:sp>
      <p:cxnSp>
        <p:nvCxnSpPr>
          <p:cNvPr id="7" name="Straight Connector 6">
            <a:extLst>
              <a:ext uri="{FF2B5EF4-FFF2-40B4-BE49-F238E27FC236}">
                <a16:creationId xmlns:a16="http://schemas.microsoft.com/office/drawing/2014/main" id="{A1F13E34-3ABC-480A-B8B1-E1374BEFE703}"/>
              </a:ext>
            </a:extLst>
          </p:cNvPr>
          <p:cNvCxnSpPr>
            <a:cxnSpLocks/>
          </p:cNvCxnSpPr>
          <p:nvPr/>
        </p:nvCxnSpPr>
        <p:spPr>
          <a:xfrm>
            <a:off x="990600" y="2547348"/>
            <a:ext cx="4038600" cy="10226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F4062D-C691-400C-BF20-8DB07986C84A}"/>
              </a:ext>
            </a:extLst>
          </p:cNvPr>
          <p:cNvCxnSpPr>
            <a:cxnSpLocks/>
          </p:cNvCxnSpPr>
          <p:nvPr/>
        </p:nvCxnSpPr>
        <p:spPr>
          <a:xfrm flipV="1">
            <a:off x="1002406" y="2313919"/>
            <a:ext cx="4038600" cy="12512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5FCA08-4019-4300-9330-875D00FC0768}"/>
              </a:ext>
            </a:extLst>
          </p:cNvPr>
          <p:cNvPicPr>
            <a:picLocks noChangeAspect="1"/>
          </p:cNvPicPr>
          <p:nvPr/>
        </p:nvPicPr>
        <p:blipFill>
          <a:blip r:embed="rId2"/>
          <a:stretch>
            <a:fillRect/>
          </a:stretch>
        </p:blipFill>
        <p:spPr>
          <a:xfrm>
            <a:off x="6858000" y="206062"/>
            <a:ext cx="2004409" cy="2169381"/>
          </a:xfrm>
          <a:prstGeom prst="rect">
            <a:avLst/>
          </a:prstGeom>
        </p:spPr>
      </p:pic>
      <p:pic>
        <p:nvPicPr>
          <p:cNvPr id="14" name="Picture 13">
            <a:extLst>
              <a:ext uri="{FF2B5EF4-FFF2-40B4-BE49-F238E27FC236}">
                <a16:creationId xmlns:a16="http://schemas.microsoft.com/office/drawing/2014/main" id="{11642D81-D5C4-4227-A96A-0A14DC073AE3}"/>
              </a:ext>
            </a:extLst>
          </p:cNvPr>
          <p:cNvPicPr>
            <a:picLocks noChangeAspect="1"/>
          </p:cNvPicPr>
          <p:nvPr/>
        </p:nvPicPr>
        <p:blipFill>
          <a:blip r:embed="rId3"/>
          <a:stretch>
            <a:fillRect/>
          </a:stretch>
        </p:blipFill>
        <p:spPr>
          <a:xfrm>
            <a:off x="6862428" y="2209801"/>
            <a:ext cx="2023592" cy="1447800"/>
          </a:xfrm>
          <a:prstGeom prst="rect">
            <a:avLst/>
          </a:prstGeom>
        </p:spPr>
      </p:pic>
      <p:pic>
        <p:nvPicPr>
          <p:cNvPr id="20" name="Picture 19" descr="A large ship in a body of water with a city in the background&#10;&#10;Description automatically generated">
            <a:extLst>
              <a:ext uri="{FF2B5EF4-FFF2-40B4-BE49-F238E27FC236}">
                <a16:creationId xmlns:a16="http://schemas.microsoft.com/office/drawing/2014/main" id="{6C327804-796A-44A9-81E4-131BBD39C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581400"/>
            <a:ext cx="2060265" cy="1547409"/>
          </a:xfrm>
          <a:prstGeom prst="rect">
            <a:avLst/>
          </a:prstGeom>
        </p:spPr>
      </p:pic>
      <p:pic>
        <p:nvPicPr>
          <p:cNvPr id="21" name="Picture 20">
            <a:extLst>
              <a:ext uri="{FF2B5EF4-FFF2-40B4-BE49-F238E27FC236}">
                <a16:creationId xmlns:a16="http://schemas.microsoft.com/office/drawing/2014/main" id="{CB0341CB-FFC2-4DA0-8400-CBFE29045793}"/>
              </a:ext>
            </a:extLst>
          </p:cNvPr>
          <p:cNvPicPr>
            <a:picLocks noChangeAspect="1"/>
          </p:cNvPicPr>
          <p:nvPr/>
        </p:nvPicPr>
        <p:blipFill>
          <a:blip r:embed="rId5"/>
          <a:stretch>
            <a:fillRect/>
          </a:stretch>
        </p:blipFill>
        <p:spPr>
          <a:xfrm>
            <a:off x="6858000" y="5096604"/>
            <a:ext cx="2060265" cy="1749590"/>
          </a:xfrm>
          <a:prstGeom prst="rect">
            <a:avLst/>
          </a:prstGeom>
        </p:spPr>
      </p:pic>
      <p:grpSp>
        <p:nvGrpSpPr>
          <p:cNvPr id="28" name="Group 27">
            <a:extLst>
              <a:ext uri="{FF2B5EF4-FFF2-40B4-BE49-F238E27FC236}">
                <a16:creationId xmlns:a16="http://schemas.microsoft.com/office/drawing/2014/main" id="{46DD169C-79F8-46B1-8378-2A839743850D}"/>
              </a:ext>
            </a:extLst>
          </p:cNvPr>
          <p:cNvGrpSpPr/>
          <p:nvPr/>
        </p:nvGrpSpPr>
        <p:grpSpPr>
          <a:xfrm>
            <a:off x="6629400" y="71371"/>
            <a:ext cx="2438400" cy="6634229"/>
            <a:chOff x="6629400" y="71371"/>
            <a:chExt cx="2438400" cy="6634229"/>
          </a:xfrm>
        </p:grpSpPr>
        <p:cxnSp>
          <p:nvCxnSpPr>
            <p:cNvPr id="24" name="Straight Connector 23">
              <a:extLst>
                <a:ext uri="{FF2B5EF4-FFF2-40B4-BE49-F238E27FC236}">
                  <a16:creationId xmlns:a16="http://schemas.microsoft.com/office/drawing/2014/main" id="{34294757-9C49-4048-A561-CB69F636DFF5}"/>
                </a:ext>
              </a:extLst>
            </p:cNvPr>
            <p:cNvCxnSpPr>
              <a:cxnSpLocks/>
            </p:cNvCxnSpPr>
            <p:nvPr/>
          </p:nvCxnSpPr>
          <p:spPr>
            <a:xfrm flipH="1" flipV="1">
              <a:off x="6629400" y="206062"/>
              <a:ext cx="2438400" cy="64995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0D03F4-5D39-407A-9E95-EA9C27641AFD}"/>
                </a:ext>
              </a:extLst>
            </p:cNvPr>
            <p:cNvCxnSpPr>
              <a:cxnSpLocks/>
            </p:cNvCxnSpPr>
            <p:nvPr/>
          </p:nvCxnSpPr>
          <p:spPr>
            <a:xfrm flipH="1">
              <a:off x="6629400" y="71371"/>
              <a:ext cx="2438400" cy="64995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36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55B-43D3-4DA4-A609-A0B42DA88B7B}"/>
              </a:ext>
            </a:extLst>
          </p:cNvPr>
          <p:cNvSpPr>
            <a:spLocks noGrp="1"/>
          </p:cNvSpPr>
          <p:nvPr>
            <p:ph type="title"/>
          </p:nvPr>
        </p:nvSpPr>
        <p:spPr/>
        <p:txBody>
          <a:bodyPr/>
          <a:lstStyle/>
          <a:p>
            <a:r>
              <a:rPr lang="en-US" dirty="0"/>
              <a:t>PowerPoint is dangerous!!</a:t>
            </a:r>
          </a:p>
        </p:txBody>
      </p:sp>
      <p:sp>
        <p:nvSpPr>
          <p:cNvPr id="3" name="Content Placeholder 2">
            <a:extLst>
              <a:ext uri="{FF2B5EF4-FFF2-40B4-BE49-F238E27FC236}">
                <a16:creationId xmlns:a16="http://schemas.microsoft.com/office/drawing/2014/main" id="{CBF041A0-FA1E-4830-AACD-41626B7A3FEE}"/>
              </a:ext>
            </a:extLst>
          </p:cNvPr>
          <p:cNvSpPr>
            <a:spLocks noGrp="1"/>
          </p:cNvSpPr>
          <p:nvPr>
            <p:ph idx="1"/>
          </p:nvPr>
        </p:nvSpPr>
        <p:spPr/>
        <p:txBody>
          <a:bodyPr/>
          <a:lstStyle/>
          <a:p>
            <a:r>
              <a:rPr lang="en-US" dirty="0"/>
              <a:t>PP provides all these fancy ‘designs’</a:t>
            </a:r>
          </a:p>
        </p:txBody>
      </p:sp>
      <p:pic>
        <p:nvPicPr>
          <p:cNvPr id="4" name="Picture 3">
            <a:extLst>
              <a:ext uri="{FF2B5EF4-FFF2-40B4-BE49-F238E27FC236}">
                <a16:creationId xmlns:a16="http://schemas.microsoft.com/office/drawing/2014/main" id="{EFBA4711-5DC6-46CC-927B-32D5C070871E}"/>
              </a:ext>
            </a:extLst>
          </p:cNvPr>
          <p:cNvPicPr>
            <a:picLocks noChangeAspect="1"/>
          </p:cNvPicPr>
          <p:nvPr/>
        </p:nvPicPr>
        <p:blipFill>
          <a:blip r:embed="rId2"/>
          <a:stretch>
            <a:fillRect/>
          </a:stretch>
        </p:blipFill>
        <p:spPr>
          <a:xfrm>
            <a:off x="593512" y="1888611"/>
            <a:ext cx="7924800" cy="4299979"/>
          </a:xfrm>
          <a:prstGeom prst="rect">
            <a:avLst/>
          </a:prstGeom>
        </p:spPr>
      </p:pic>
      <p:sp>
        <p:nvSpPr>
          <p:cNvPr id="5" name="Rectangle: Rounded Corners 4">
            <a:extLst>
              <a:ext uri="{FF2B5EF4-FFF2-40B4-BE49-F238E27FC236}">
                <a16:creationId xmlns:a16="http://schemas.microsoft.com/office/drawing/2014/main" id="{C0C41DC8-39B5-4DAF-9AA1-017D9851FFE2}"/>
              </a:ext>
            </a:extLst>
          </p:cNvPr>
          <p:cNvSpPr/>
          <p:nvPr/>
        </p:nvSpPr>
        <p:spPr>
          <a:xfrm>
            <a:off x="478665" y="1905000"/>
            <a:ext cx="6074535" cy="914400"/>
          </a:xfrm>
          <a:prstGeom prst="round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4CA018-C391-4E86-80F6-4672C56C47A5}"/>
              </a:ext>
            </a:extLst>
          </p:cNvPr>
          <p:cNvSpPr txBox="1"/>
          <p:nvPr/>
        </p:nvSpPr>
        <p:spPr>
          <a:xfrm>
            <a:off x="304798" y="2819400"/>
            <a:ext cx="3536546" cy="830997"/>
          </a:xfrm>
          <a:prstGeom prst="rect">
            <a:avLst/>
          </a:prstGeom>
          <a:solidFill>
            <a:schemeClr val="accent3">
              <a:lumMod val="40000"/>
              <a:lumOff val="60000"/>
            </a:schemeClr>
          </a:solidFill>
          <a:ln w="57150">
            <a:solidFill>
              <a:schemeClr val="tx2">
                <a:lumMod val="60000"/>
                <a:lumOff val="40000"/>
              </a:schemeClr>
            </a:solidFill>
          </a:ln>
        </p:spPr>
        <p:txBody>
          <a:bodyPr wrap="none" rtlCol="0">
            <a:spAutoFit/>
          </a:bodyPr>
          <a:lstStyle/>
          <a:p>
            <a:r>
              <a:rPr lang="en-US" sz="2400" b="1" dirty="0">
                <a:latin typeface="Arial" panose="020B0604020202020204" pitchFamily="34" charset="0"/>
                <a:cs typeface="Arial" panose="020B0604020202020204" pitchFamily="34" charset="0"/>
              </a:rPr>
              <a:t>Encourages new users</a:t>
            </a:r>
          </a:p>
          <a:p>
            <a:r>
              <a:rPr lang="en-US" sz="2400" b="1" dirty="0">
                <a:latin typeface="Arial" panose="020B0604020202020204" pitchFamily="34" charset="0"/>
                <a:cs typeface="Arial" panose="020B0604020202020204" pitchFamily="34" charset="0"/>
              </a:rPr>
              <a:t>To ‘try’ them!</a:t>
            </a:r>
          </a:p>
        </p:txBody>
      </p:sp>
      <p:pic>
        <p:nvPicPr>
          <p:cNvPr id="9" name="Picture 8">
            <a:extLst>
              <a:ext uri="{FF2B5EF4-FFF2-40B4-BE49-F238E27FC236}">
                <a16:creationId xmlns:a16="http://schemas.microsoft.com/office/drawing/2014/main" id="{6E17B196-905E-4438-A98B-271F8869B63B}"/>
              </a:ext>
            </a:extLst>
          </p:cNvPr>
          <p:cNvPicPr>
            <a:picLocks noChangeAspect="1"/>
          </p:cNvPicPr>
          <p:nvPr/>
        </p:nvPicPr>
        <p:blipFill>
          <a:blip r:embed="rId3"/>
          <a:stretch>
            <a:fillRect/>
          </a:stretch>
        </p:blipFill>
        <p:spPr>
          <a:xfrm>
            <a:off x="4632015" y="3454991"/>
            <a:ext cx="3095625" cy="3095625"/>
          </a:xfrm>
          <a:prstGeom prst="rect">
            <a:avLst/>
          </a:prstGeom>
        </p:spPr>
      </p:pic>
      <p:sp>
        <p:nvSpPr>
          <p:cNvPr id="7" name="TextBox 6">
            <a:extLst>
              <a:ext uri="{FF2B5EF4-FFF2-40B4-BE49-F238E27FC236}">
                <a16:creationId xmlns:a16="http://schemas.microsoft.com/office/drawing/2014/main" id="{F57ECC26-CE6A-43C0-851E-164D145A212B}"/>
              </a:ext>
            </a:extLst>
          </p:cNvPr>
          <p:cNvSpPr txBox="1"/>
          <p:nvPr/>
        </p:nvSpPr>
        <p:spPr>
          <a:xfrm>
            <a:off x="4471668" y="3027146"/>
            <a:ext cx="3416320" cy="461665"/>
          </a:xfrm>
          <a:prstGeom prst="rect">
            <a:avLst/>
          </a:prstGeom>
          <a:solidFill>
            <a:schemeClr val="accent3">
              <a:lumMod val="40000"/>
              <a:lumOff val="60000"/>
            </a:schemeClr>
          </a:solidFill>
          <a:ln w="57150">
            <a:solidFill>
              <a:schemeClr val="tx2">
                <a:lumMod val="60000"/>
                <a:lumOff val="40000"/>
              </a:schemeClr>
            </a:solidFill>
          </a:ln>
        </p:spPr>
        <p:txBody>
          <a:bodyPr wrap="none" rtlCol="0">
            <a:spAutoFit/>
          </a:bodyPr>
          <a:lstStyle/>
          <a:p>
            <a:r>
              <a:rPr lang="en-US" sz="2400" b="1" dirty="0">
                <a:latin typeface="Arial" panose="020B0604020202020204" pitchFamily="34" charset="0"/>
                <a:cs typeface="Arial" panose="020B0604020202020204" pitchFamily="34" charset="0"/>
              </a:rPr>
              <a:t>Resist the temptation!</a:t>
            </a:r>
          </a:p>
        </p:txBody>
      </p:sp>
      <p:sp>
        <p:nvSpPr>
          <p:cNvPr id="8" name="TextBox 7">
            <a:extLst>
              <a:ext uri="{FF2B5EF4-FFF2-40B4-BE49-F238E27FC236}">
                <a16:creationId xmlns:a16="http://schemas.microsoft.com/office/drawing/2014/main" id="{831FBF07-B44E-4CF5-A9DD-497175B506D1}"/>
              </a:ext>
            </a:extLst>
          </p:cNvPr>
          <p:cNvSpPr txBox="1"/>
          <p:nvPr/>
        </p:nvSpPr>
        <p:spPr>
          <a:xfrm>
            <a:off x="1137618" y="5841097"/>
            <a:ext cx="3894015" cy="830997"/>
          </a:xfrm>
          <a:prstGeom prst="rect">
            <a:avLst/>
          </a:prstGeom>
          <a:solidFill>
            <a:schemeClr val="accent3">
              <a:lumMod val="40000"/>
              <a:lumOff val="60000"/>
            </a:schemeClr>
          </a:solidFill>
          <a:ln w="57150">
            <a:solidFill>
              <a:schemeClr val="tx2">
                <a:lumMod val="60000"/>
                <a:lumOff val="40000"/>
              </a:schemeClr>
            </a:solidFill>
          </a:ln>
        </p:spPr>
        <p:txBody>
          <a:bodyPr wrap="none" rtlCol="0">
            <a:spAutoFit/>
          </a:bodyPr>
          <a:lstStyle/>
          <a:p>
            <a:r>
              <a:rPr lang="en-US" sz="2400" b="1" dirty="0">
                <a:latin typeface="Arial" panose="020B0604020202020204" pitchFamily="34" charset="0"/>
                <a:cs typeface="Arial" panose="020B0604020202020204" pitchFamily="34" charset="0"/>
              </a:rPr>
              <a:t>Keep your audience</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focused on your science!</a:t>
            </a:r>
          </a:p>
        </p:txBody>
      </p:sp>
    </p:spTree>
    <p:extLst>
      <p:ext uri="{BB962C8B-B14F-4D97-AF65-F5344CB8AC3E}">
        <p14:creationId xmlns:p14="http://schemas.microsoft.com/office/powerpoint/2010/main" val="594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55B-43D3-4DA4-A609-A0B42DA88B7B}"/>
              </a:ext>
            </a:extLst>
          </p:cNvPr>
          <p:cNvSpPr>
            <a:spLocks noGrp="1"/>
          </p:cNvSpPr>
          <p:nvPr>
            <p:ph type="title"/>
          </p:nvPr>
        </p:nvSpPr>
        <p:spPr/>
        <p:txBody>
          <a:bodyPr/>
          <a:lstStyle/>
          <a:p>
            <a:r>
              <a:rPr lang="en-US" dirty="0">
                <a:solidFill>
                  <a:srgbClr val="FF0000"/>
                </a:solidFill>
              </a:rPr>
              <a:t>PowerPoint WARNING!!</a:t>
            </a:r>
          </a:p>
        </p:txBody>
      </p:sp>
      <p:sp>
        <p:nvSpPr>
          <p:cNvPr id="3" name="Content Placeholder 2">
            <a:extLst>
              <a:ext uri="{FF2B5EF4-FFF2-40B4-BE49-F238E27FC236}">
                <a16:creationId xmlns:a16="http://schemas.microsoft.com/office/drawing/2014/main" id="{CBF041A0-FA1E-4830-AACD-41626B7A3FEE}"/>
              </a:ext>
            </a:extLst>
          </p:cNvPr>
          <p:cNvSpPr>
            <a:spLocks noGrp="1"/>
          </p:cNvSpPr>
          <p:nvPr>
            <p:ph idx="1"/>
          </p:nvPr>
        </p:nvSpPr>
        <p:spPr>
          <a:xfrm>
            <a:off x="768096" y="1143000"/>
            <a:ext cx="7290055" cy="4937760"/>
          </a:xfrm>
        </p:spPr>
        <p:txBody>
          <a:bodyPr>
            <a:normAutofit/>
          </a:bodyPr>
          <a:lstStyle/>
          <a:p>
            <a:pPr marL="342900" lvl="1" indent="-342900"/>
            <a:r>
              <a:rPr lang="en-US" sz="2400" dirty="0"/>
              <a:t>Trying to add a slide with a ‘fancy’ design</a:t>
            </a:r>
            <a:br>
              <a:rPr lang="en-US" sz="2400" dirty="0"/>
            </a:br>
            <a:r>
              <a:rPr lang="en-US" sz="2400" dirty="0"/>
              <a:t>to show it here</a:t>
            </a:r>
          </a:p>
          <a:p>
            <a:pPr marL="342900" lvl="1" indent="-342900"/>
            <a:r>
              <a:rPr lang="en-US" sz="2400" dirty="0"/>
              <a:t>Caused PowerPoint to </a:t>
            </a:r>
            <a:r>
              <a:rPr lang="en-US" sz="2400" dirty="0">
                <a:solidFill>
                  <a:srgbClr val="FF0000"/>
                </a:solidFill>
              </a:rPr>
              <a:t>reformat EVERY slide</a:t>
            </a:r>
          </a:p>
          <a:p>
            <a:pPr marL="342900" lvl="1" indent="-342900"/>
            <a:r>
              <a:rPr lang="en-US" sz="2400" dirty="0"/>
              <a:t>Trying to use the ‘Slide Master’ to beg it to return to the original ..</a:t>
            </a:r>
          </a:p>
          <a:p>
            <a:pPr marL="617220" lvl="4" indent="-342900"/>
            <a:r>
              <a:rPr lang="en-US" sz="2400" dirty="0"/>
              <a:t>FAILED COMPLETELY!!</a:t>
            </a:r>
          </a:p>
          <a:p>
            <a:pPr marL="434340" lvl="2" indent="-342900"/>
            <a:r>
              <a:rPr lang="en-US" sz="2400" dirty="0">
                <a:solidFill>
                  <a:srgbClr val="FF0000"/>
                </a:solidFill>
              </a:rPr>
              <a:t>WARNING: Do not try this!</a:t>
            </a:r>
          </a:p>
          <a:p>
            <a:pPr marL="434340" lvl="2" indent="-342900"/>
            <a:r>
              <a:rPr lang="en-US" sz="2400" dirty="0"/>
              <a:t>Start with a </a:t>
            </a:r>
            <a:r>
              <a:rPr lang="en-US" sz="2400" dirty="0">
                <a:solidFill>
                  <a:srgbClr val="FF0000"/>
                </a:solidFill>
              </a:rPr>
              <a:t>simple</a:t>
            </a:r>
            <a:r>
              <a:rPr lang="en-US" sz="2400" dirty="0"/>
              <a:t> layout that works!</a:t>
            </a:r>
          </a:p>
          <a:p>
            <a:pPr marL="434340" lvl="2" indent="-342900"/>
            <a:r>
              <a:rPr lang="en-US" sz="2400" dirty="0"/>
              <a:t>Keep it …</a:t>
            </a:r>
          </a:p>
          <a:p>
            <a:pPr marL="434340" lvl="2" indent="-342900"/>
            <a:r>
              <a:rPr lang="en-US" sz="2400" dirty="0"/>
              <a:t>ADVICE: Once you have a clean design that works for you .. </a:t>
            </a:r>
            <a:br>
              <a:rPr lang="en-US" sz="2400" dirty="0"/>
            </a:br>
            <a:r>
              <a:rPr lang="en-US" sz="2400" dirty="0">
                <a:solidFill>
                  <a:srgbClr val="FF0000"/>
                </a:solidFill>
              </a:rPr>
              <a:t>COPY that set of slides </a:t>
            </a:r>
            <a:r>
              <a:rPr lang="en-US" sz="2400" dirty="0"/>
              <a:t>to start the next presentation</a:t>
            </a:r>
          </a:p>
        </p:txBody>
      </p:sp>
    </p:spTree>
    <p:extLst>
      <p:ext uri="{BB962C8B-B14F-4D97-AF65-F5344CB8AC3E}">
        <p14:creationId xmlns:p14="http://schemas.microsoft.com/office/powerpoint/2010/main" val="376964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55B-43D3-4DA4-A609-A0B42DA88B7B}"/>
              </a:ext>
            </a:extLst>
          </p:cNvPr>
          <p:cNvSpPr>
            <a:spLocks noGrp="1"/>
          </p:cNvSpPr>
          <p:nvPr>
            <p:ph type="title"/>
          </p:nvPr>
        </p:nvSpPr>
        <p:spPr>
          <a:xfrm>
            <a:off x="681969" y="211994"/>
            <a:ext cx="7014232" cy="931006"/>
          </a:xfrm>
          <a:solidFill>
            <a:srgbClr val="FFFF00"/>
          </a:solidFill>
        </p:spPr>
        <p:txBody>
          <a:bodyPr/>
          <a:lstStyle/>
          <a:p>
            <a:r>
              <a:rPr lang="en-US" dirty="0">
                <a:solidFill>
                  <a:srgbClr val="FF0000"/>
                </a:solidFill>
              </a:rPr>
              <a:t>PowerPoint WARNING #2!!</a:t>
            </a:r>
          </a:p>
        </p:txBody>
      </p:sp>
      <p:sp>
        <p:nvSpPr>
          <p:cNvPr id="3" name="Content Placeholder 2">
            <a:extLst>
              <a:ext uri="{FF2B5EF4-FFF2-40B4-BE49-F238E27FC236}">
                <a16:creationId xmlns:a16="http://schemas.microsoft.com/office/drawing/2014/main" id="{CBF041A0-FA1E-4830-AACD-41626B7A3FEE}"/>
              </a:ext>
            </a:extLst>
          </p:cNvPr>
          <p:cNvSpPr>
            <a:spLocks noGrp="1"/>
          </p:cNvSpPr>
          <p:nvPr>
            <p:ph idx="1"/>
          </p:nvPr>
        </p:nvSpPr>
        <p:spPr>
          <a:xfrm>
            <a:off x="768096" y="1143000"/>
            <a:ext cx="7290055" cy="5503006"/>
          </a:xfrm>
        </p:spPr>
        <p:txBody>
          <a:bodyPr>
            <a:normAutofit/>
          </a:bodyPr>
          <a:lstStyle/>
          <a:p>
            <a:pPr marL="342900" lvl="1" indent="-342900"/>
            <a:r>
              <a:rPr lang="en-US" sz="2400" dirty="0"/>
              <a:t>Preparing slides for an international conference</a:t>
            </a:r>
          </a:p>
          <a:p>
            <a:pPr marL="342900" lvl="1" indent="-342900"/>
            <a:r>
              <a:rPr lang="en-US" sz="2400" dirty="0"/>
              <a:t>START with a ‘clean’ (empty) presentation</a:t>
            </a:r>
          </a:p>
          <a:p>
            <a:pPr marL="342900" lvl="1" indent="-342900"/>
            <a:r>
              <a:rPr lang="en-US" sz="2400" dirty="0"/>
              <a:t>Add text to slides </a:t>
            </a:r>
            <a:r>
              <a:rPr lang="en-US" sz="2400"/>
              <a:t>using these fonts</a:t>
            </a:r>
            <a:endParaRPr lang="en-US" sz="2400" dirty="0"/>
          </a:p>
          <a:p>
            <a:pPr marL="434340" lvl="3" indent="-342900"/>
            <a:r>
              <a:rPr lang="en-US" sz="2400" dirty="0"/>
              <a:t>Arial</a:t>
            </a:r>
          </a:p>
          <a:p>
            <a:pPr marL="434340" lvl="3" indent="-342900"/>
            <a:r>
              <a:rPr lang="en-US" sz="2400" dirty="0">
                <a:latin typeface="Times New Roman" panose="02020603050405020304" pitchFamily="18" charset="0"/>
                <a:cs typeface="Times New Roman" panose="02020603050405020304" pitchFamily="18" charset="0"/>
              </a:rPr>
              <a:t>Times New Roman</a:t>
            </a:r>
          </a:p>
          <a:p>
            <a:pPr marL="434340" lvl="3" indent="-342900"/>
            <a:r>
              <a:rPr lang="en-US" sz="2400" dirty="0">
                <a:latin typeface="Courier New" panose="02070309020205020404" pitchFamily="49" charset="0"/>
                <a:cs typeface="Courier New" panose="02070309020205020404" pitchFamily="49" charset="0"/>
              </a:rPr>
              <a:t>Courier</a:t>
            </a:r>
          </a:p>
          <a:p>
            <a:pPr marL="342900" lvl="1" indent="-342900">
              <a:buClr>
                <a:srgbClr val="FF0000"/>
              </a:buClr>
              <a:buFont typeface="Wingdings" panose="05000000000000000000" pitchFamily="2" charset="2"/>
              <a:buChar char="M"/>
            </a:pPr>
            <a:r>
              <a:rPr lang="en-US" sz="2400" dirty="0">
                <a:solidFill>
                  <a:srgbClr val="FF0000"/>
                </a:solidFill>
                <a:latin typeface="Arial" panose="020B0604020202020204" pitchFamily="34" charset="0"/>
                <a:cs typeface="Arial" panose="020B0604020202020204" pitchFamily="34" charset="0"/>
              </a:rPr>
              <a:t>AVOID </a:t>
            </a:r>
            <a:r>
              <a:rPr lang="en-US" sz="2400" dirty="0" err="1">
                <a:solidFill>
                  <a:srgbClr val="FF0000"/>
                </a:solidFill>
                <a:latin typeface="Arial" panose="020B0604020202020204" pitchFamily="34" charset="0"/>
                <a:cs typeface="Arial" panose="020B0604020202020204" pitchFamily="34" charset="0"/>
              </a:rPr>
              <a:t>ThaiSaraban</a:t>
            </a:r>
            <a:endParaRPr lang="en-US" sz="2400" dirty="0">
              <a:solidFill>
                <a:srgbClr val="FF0000"/>
              </a:solidFill>
              <a:latin typeface="Arial" panose="020B0604020202020204" pitchFamily="34" charset="0"/>
              <a:cs typeface="Arial" panose="020B0604020202020204" pitchFamily="34" charset="0"/>
            </a:endParaRPr>
          </a:p>
          <a:p>
            <a:pPr marL="342900" lvl="1" indent="-342900"/>
            <a:r>
              <a:rPr lang="en-US" sz="2400" dirty="0">
                <a:latin typeface="Arial" panose="020B0604020202020204" pitchFamily="34" charset="0"/>
                <a:cs typeface="Arial" panose="020B0604020202020204" pitchFamily="34" charset="0"/>
              </a:rPr>
              <a:t>It is </a:t>
            </a:r>
            <a:r>
              <a:rPr lang="en-US" sz="2400" dirty="0">
                <a:solidFill>
                  <a:srgbClr val="FF0000"/>
                </a:solidFill>
                <a:latin typeface="Arial" panose="020B0604020202020204" pitchFamily="34" charset="0"/>
                <a:cs typeface="Arial" panose="020B0604020202020204" pitchFamily="34" charset="0"/>
              </a:rPr>
              <a:t>not available </a:t>
            </a:r>
            <a:r>
              <a:rPr lang="en-US" sz="2400" dirty="0">
                <a:latin typeface="Arial" panose="020B0604020202020204" pitchFamily="34" charset="0"/>
                <a:cs typeface="Arial" panose="020B0604020202020204" pitchFamily="34" charset="0"/>
              </a:rPr>
              <a:t>on computers outside Thailand</a:t>
            </a:r>
          </a:p>
          <a:p>
            <a:pPr marL="342900" lvl="1" indent="-342900"/>
            <a:r>
              <a:rPr lang="en-US" sz="2400" dirty="0">
                <a:latin typeface="Arial" panose="020B0604020202020204" pitchFamily="34" charset="0"/>
                <a:cs typeface="Arial" panose="020B0604020202020204" pitchFamily="34" charset="0"/>
              </a:rPr>
              <a:t>Do </a:t>
            </a:r>
            <a:r>
              <a:rPr lang="en-US" sz="2400" dirty="0">
                <a:solidFill>
                  <a:srgbClr val="FF0000"/>
                </a:solidFill>
                <a:latin typeface="Arial" panose="020B0604020202020204" pitchFamily="34" charset="0"/>
                <a:cs typeface="Arial" panose="020B0604020202020204" pitchFamily="34" charset="0"/>
              </a:rPr>
              <a:t>not add text and tables </a:t>
            </a:r>
            <a:r>
              <a:rPr lang="en-US" sz="2400" dirty="0">
                <a:latin typeface="Arial" panose="020B0604020202020204" pitchFamily="34" charset="0"/>
                <a:cs typeface="Arial" panose="020B0604020202020204" pitchFamily="34" charset="0"/>
              </a:rPr>
              <a:t>in </a:t>
            </a:r>
            <a:r>
              <a:rPr lang="en-US" sz="2400" dirty="0" err="1">
                <a:latin typeface="Arial" panose="020B0604020202020204" pitchFamily="34" charset="0"/>
                <a:cs typeface="Arial" panose="020B0604020202020204" pitchFamily="34" charset="0"/>
              </a:rPr>
              <a:t>ThaiSaraban</a:t>
            </a:r>
            <a:r>
              <a:rPr lang="en-US" sz="2400" dirty="0">
                <a:latin typeface="Arial" panose="020B0604020202020204" pitchFamily="34" charset="0"/>
                <a:cs typeface="Arial" panose="020B0604020202020204" pitchFamily="34" charset="0"/>
              </a:rPr>
              <a:t>!!</a:t>
            </a:r>
          </a:p>
          <a:p>
            <a:pPr marL="342900" lvl="1" indent="-342900"/>
            <a:r>
              <a:rPr lang="en-US" sz="2400" dirty="0">
                <a:solidFill>
                  <a:srgbClr val="FF0000"/>
                </a:solidFill>
                <a:latin typeface="Arial" panose="020B0604020202020204" pitchFamily="34" charset="0"/>
                <a:cs typeface="Arial" panose="020B0604020202020204" pitchFamily="34" charset="0"/>
              </a:rPr>
              <a:t>Make sure </a:t>
            </a:r>
            <a:r>
              <a:rPr lang="en-US" sz="2400" dirty="0">
                <a:latin typeface="Arial" panose="020B0604020202020204" pitchFamily="34" charset="0"/>
                <a:cs typeface="Arial" panose="020B0604020202020204" pitchFamily="34" charset="0"/>
              </a:rPr>
              <a:t>they are converted to Arial</a:t>
            </a:r>
          </a:p>
          <a:p>
            <a:pPr marL="342900" lvl="1" indent="-342900"/>
            <a:r>
              <a:rPr lang="en-US" sz="2400" dirty="0">
                <a:latin typeface="Arial" panose="020B0604020202020204" pitchFamily="34" charset="0"/>
                <a:cs typeface="Arial" panose="020B0604020202020204" pitchFamily="34" charset="0"/>
              </a:rPr>
              <a:t>Example follows later …</a:t>
            </a:r>
          </a:p>
        </p:txBody>
      </p:sp>
      <p:sp>
        <p:nvSpPr>
          <p:cNvPr id="4" name="TextBox 3">
            <a:extLst>
              <a:ext uri="{FF2B5EF4-FFF2-40B4-BE49-F238E27FC236}">
                <a16:creationId xmlns:a16="http://schemas.microsoft.com/office/drawing/2014/main" id="{CCF49F75-4B67-453D-8FC7-6DF7462784FD}"/>
              </a:ext>
            </a:extLst>
          </p:cNvPr>
          <p:cNvSpPr txBox="1"/>
          <p:nvPr/>
        </p:nvSpPr>
        <p:spPr>
          <a:xfrm>
            <a:off x="4260236" y="3075057"/>
            <a:ext cx="3999813" cy="707886"/>
          </a:xfrm>
          <a:prstGeom prst="rect">
            <a:avLst/>
          </a:prstGeom>
          <a:noFill/>
          <a:ln w="76200">
            <a:solidFill>
              <a:schemeClr val="accent4"/>
            </a:solidFill>
          </a:ln>
        </p:spPr>
        <p:txBody>
          <a:bodyPr wrap="none" rtlCol="0">
            <a:spAutoFit/>
          </a:bodyPr>
          <a:lstStyle/>
          <a:p>
            <a:r>
              <a:rPr lang="en-US" sz="2000" b="1" dirty="0"/>
              <a:t>Safe - international fonts</a:t>
            </a:r>
          </a:p>
          <a:p>
            <a:r>
              <a:rPr lang="en-US" sz="2000" b="1" dirty="0"/>
              <a:t>Likely to be available anywhere</a:t>
            </a:r>
          </a:p>
        </p:txBody>
      </p:sp>
    </p:spTree>
    <p:extLst>
      <p:ext uri="{BB962C8B-B14F-4D97-AF65-F5344CB8AC3E}">
        <p14:creationId xmlns:p14="http://schemas.microsoft.com/office/powerpoint/2010/main" val="233090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2"/>
            <a:ext cx="7290054" cy="1499616"/>
          </a:xfrm>
        </p:spPr>
        <p:txBody>
          <a:bodyPr/>
          <a:lstStyle/>
          <a:p>
            <a:r>
              <a:rPr lang="en-US" dirty="0"/>
              <a:t>General Rules</a:t>
            </a:r>
          </a:p>
        </p:txBody>
      </p:sp>
      <p:sp>
        <p:nvSpPr>
          <p:cNvPr id="3" name="Content Placeholder 2"/>
          <p:cNvSpPr>
            <a:spLocks noGrp="1"/>
          </p:cNvSpPr>
          <p:nvPr>
            <p:ph idx="1"/>
          </p:nvPr>
        </p:nvSpPr>
        <p:spPr>
          <a:xfrm>
            <a:off x="457200" y="1219200"/>
            <a:ext cx="8229600" cy="5029200"/>
          </a:xfrm>
        </p:spPr>
        <p:txBody>
          <a:bodyPr>
            <a:normAutofit lnSpcReduction="10000"/>
          </a:bodyPr>
          <a:lstStyle/>
          <a:p>
            <a:pPr marL="0" indent="0">
              <a:buNone/>
            </a:pPr>
            <a:r>
              <a:rPr lang="en-NZ" sz="2600" dirty="0"/>
              <a:t>Preparing the slides</a:t>
            </a:r>
          </a:p>
          <a:p>
            <a:pPr lvl="2">
              <a:buFont typeface="Wingdings" pitchFamily="2" charset="2"/>
              <a:buChar char=""/>
            </a:pPr>
            <a:r>
              <a:rPr lang="en-NZ" dirty="0"/>
              <a:t>Easier than papers</a:t>
            </a:r>
          </a:p>
          <a:p>
            <a:pPr lvl="2">
              <a:buFont typeface="Wingdings" pitchFamily="2" charset="2"/>
              <a:buChar char=""/>
            </a:pPr>
            <a:r>
              <a:rPr lang="en-NZ" dirty="0">
                <a:solidFill>
                  <a:srgbClr val="FF0000"/>
                </a:solidFill>
              </a:rPr>
              <a:t>Grammar-free!!</a:t>
            </a:r>
          </a:p>
          <a:p>
            <a:pPr lvl="2">
              <a:buFont typeface="Wingdings" pitchFamily="2" charset="2"/>
              <a:buChar char=""/>
            </a:pPr>
            <a:endParaRPr lang="en-NZ" dirty="0">
              <a:solidFill>
                <a:srgbClr val="FF0000"/>
              </a:solidFill>
            </a:endParaRPr>
          </a:p>
          <a:p>
            <a:pPr marL="628650" lvl="2" indent="0">
              <a:buNone/>
            </a:pPr>
            <a:r>
              <a:rPr lang="en-NZ" dirty="0"/>
              <a:t>Grammar is dangerous …</a:t>
            </a:r>
          </a:p>
          <a:p>
            <a:pPr marL="628650" lvl="2" indent="0">
              <a:buNone/>
            </a:pPr>
            <a:r>
              <a:rPr lang="en-NZ" dirty="0"/>
              <a:t>Avoid it whenever possible</a:t>
            </a:r>
          </a:p>
          <a:p>
            <a:pPr marL="914400" lvl="2" indent="0">
              <a:buNone/>
            </a:pPr>
            <a:endParaRPr lang="en-NZ" sz="2600" dirty="0">
              <a:solidFill>
                <a:srgbClr val="FF0000"/>
              </a:solidFill>
            </a:endParaRPr>
          </a:p>
          <a:p>
            <a:endParaRPr lang="en-NZ" sz="2600" dirty="0"/>
          </a:p>
          <a:p>
            <a:endParaRPr lang="en-US" dirty="0"/>
          </a:p>
        </p:txBody>
      </p:sp>
    </p:spTree>
    <p:extLst>
      <p:ext uri="{BB962C8B-B14F-4D97-AF65-F5344CB8AC3E}">
        <p14:creationId xmlns:p14="http://schemas.microsoft.com/office/powerpoint/2010/main" val="59955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41C9-78BF-4C59-B425-9120D17B1857}"/>
              </a:ext>
            </a:extLst>
          </p:cNvPr>
          <p:cNvSpPr>
            <a:spLocks noGrp="1"/>
          </p:cNvSpPr>
          <p:nvPr>
            <p:ph type="ctrTitle"/>
          </p:nvPr>
        </p:nvSpPr>
        <p:spPr/>
        <p:txBody>
          <a:bodyPr/>
          <a:lstStyle/>
          <a:p>
            <a:r>
              <a:rPr lang="en-US" dirty="0"/>
              <a:t>Cute .. But what is it telling you??</a:t>
            </a:r>
          </a:p>
        </p:txBody>
      </p:sp>
      <p:sp>
        <p:nvSpPr>
          <p:cNvPr id="3" name="Subtitle 2">
            <a:extLst>
              <a:ext uri="{FF2B5EF4-FFF2-40B4-BE49-F238E27FC236}">
                <a16:creationId xmlns:a16="http://schemas.microsoft.com/office/drawing/2014/main" id="{58F7EB7D-6FEC-45BC-8915-FCD0E1B59C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1717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868362"/>
          </a:xfrm>
        </p:spPr>
        <p:txBody>
          <a:bodyPr/>
          <a:lstStyle/>
          <a:p>
            <a:r>
              <a:rPr lang="en-US" dirty="0"/>
              <a:t>General</a:t>
            </a:r>
          </a:p>
        </p:txBody>
      </p:sp>
      <p:sp>
        <p:nvSpPr>
          <p:cNvPr id="3" name="Content Placeholder 2"/>
          <p:cNvSpPr>
            <a:spLocks noGrp="1"/>
          </p:cNvSpPr>
          <p:nvPr>
            <p:ph idx="1"/>
          </p:nvPr>
        </p:nvSpPr>
        <p:spPr>
          <a:xfrm>
            <a:off x="457200" y="1143000"/>
            <a:ext cx="8229600" cy="5715000"/>
          </a:xfrm>
        </p:spPr>
        <p:txBody>
          <a:bodyPr>
            <a:noAutofit/>
          </a:bodyPr>
          <a:lstStyle/>
          <a:p>
            <a:r>
              <a:rPr lang="en-NZ" dirty="0"/>
              <a:t>Do not put too much on one slide!</a:t>
            </a:r>
          </a:p>
          <a:p>
            <a:pPr lvl="1"/>
            <a:r>
              <a:rPr lang="en-NZ" dirty="0"/>
              <a:t>Font – usually </a:t>
            </a:r>
            <a:r>
              <a:rPr lang="en-NZ" dirty="0">
                <a:solidFill>
                  <a:srgbClr val="FF0000"/>
                </a:solidFill>
              </a:rPr>
              <a:t>20 </a:t>
            </a:r>
            <a:r>
              <a:rPr lang="en-NZ" dirty="0" err="1">
                <a:solidFill>
                  <a:srgbClr val="FF0000"/>
                </a:solidFill>
              </a:rPr>
              <a:t>pt</a:t>
            </a:r>
            <a:r>
              <a:rPr lang="en-NZ" dirty="0">
                <a:solidFill>
                  <a:srgbClr val="FF0000"/>
                </a:solidFill>
              </a:rPr>
              <a:t> or larger</a:t>
            </a:r>
          </a:p>
          <a:p>
            <a:pPr lvl="2"/>
            <a:r>
              <a:rPr lang="en-NZ" dirty="0"/>
              <a:t>Check by going to the back of the room: </a:t>
            </a:r>
            <a:br>
              <a:rPr lang="en-NZ" dirty="0"/>
            </a:br>
            <a:r>
              <a:rPr lang="en-NZ" dirty="0"/>
              <a:t>can you read it from 20m away?</a:t>
            </a:r>
          </a:p>
          <a:p>
            <a:pPr lvl="2"/>
            <a:r>
              <a:rPr lang="en-NZ" dirty="0">
                <a:solidFill>
                  <a:srgbClr val="C00000"/>
                </a:solidFill>
              </a:rPr>
              <a:t>This is 20 </a:t>
            </a:r>
            <a:r>
              <a:rPr lang="en-NZ" dirty="0" err="1">
                <a:solidFill>
                  <a:srgbClr val="C00000"/>
                </a:solidFill>
              </a:rPr>
              <a:t>pt</a:t>
            </a:r>
            <a:endParaRPr lang="en-NZ" dirty="0">
              <a:solidFill>
                <a:srgbClr val="C00000"/>
              </a:solidFill>
            </a:endParaRPr>
          </a:p>
          <a:p>
            <a:pPr marL="457200" lvl="1" indent="0">
              <a:buNone/>
            </a:pPr>
            <a:r>
              <a:rPr lang="en-NZ" i="1" dirty="0">
                <a:latin typeface="Times New Roman" pitchFamily="18" charset="0"/>
                <a:cs typeface="Times New Roman" pitchFamily="18" charset="0"/>
              </a:rPr>
              <a:t>but </a:t>
            </a:r>
          </a:p>
          <a:p>
            <a:pPr lvl="1"/>
            <a:r>
              <a:rPr lang="en-NZ" dirty="0"/>
              <a:t>Do not ‘shout’ with </a:t>
            </a:r>
            <a:r>
              <a:rPr lang="en-NZ" sz="4000" dirty="0"/>
              <a:t>40+ </a:t>
            </a:r>
            <a:r>
              <a:rPr lang="en-NZ" sz="4000" dirty="0" err="1"/>
              <a:t>pt</a:t>
            </a:r>
            <a:r>
              <a:rPr lang="en-NZ" sz="4000" dirty="0"/>
              <a:t> text!</a:t>
            </a:r>
          </a:p>
          <a:p>
            <a:pPr lvl="2"/>
            <a:r>
              <a:rPr lang="en-NZ" dirty="0"/>
              <a:t>It’s </a:t>
            </a:r>
            <a:r>
              <a:rPr lang="en-NZ" dirty="0">
                <a:solidFill>
                  <a:srgbClr val="FF0000"/>
                </a:solidFill>
              </a:rPr>
              <a:t>not</a:t>
            </a:r>
            <a:r>
              <a:rPr lang="en-NZ" dirty="0"/>
              <a:t> a sales presentation</a:t>
            </a:r>
            <a:endParaRPr lang="en-NZ" sz="2400" i="1" dirty="0">
              <a:sym typeface="Wingdings"/>
            </a:endParaRPr>
          </a:p>
          <a:p>
            <a:endParaRPr lang="en-NZ" sz="2400" i="1" dirty="0">
              <a:sym typeface="Wingdings"/>
            </a:endParaRPr>
          </a:p>
          <a:p>
            <a:endParaRPr lang="en-NZ" sz="2400" i="1" dirty="0">
              <a:sym typeface="Wingdings"/>
            </a:endParaRPr>
          </a:p>
          <a:p>
            <a:endParaRPr lang="en-NZ" sz="2400" i="1" dirty="0">
              <a:sym typeface="Wingdings"/>
            </a:endParaRPr>
          </a:p>
          <a:p>
            <a:endParaRPr lang="en-NZ" i="1" dirty="0">
              <a:sym typeface="Wingdings"/>
            </a:endParaRPr>
          </a:p>
          <a:p>
            <a:endParaRPr lang="en-NZ" i="1" dirty="0">
              <a:sym typeface="Wingdings"/>
            </a:endParaRPr>
          </a:p>
          <a:p>
            <a:endParaRPr lang="en-NZ" i="1" dirty="0">
              <a:sym typeface="Wingdings"/>
            </a:endParaRPr>
          </a:p>
          <a:p>
            <a:pPr marL="0" indent="0">
              <a:buNone/>
            </a:pPr>
            <a:endParaRPr lang="en-NZ" i="1" dirty="0">
              <a:sym typeface="Wingdings"/>
            </a:endParaRPr>
          </a:p>
          <a:p>
            <a:r>
              <a:rPr lang="en-NZ" sz="2400" i="1" dirty="0">
                <a:sym typeface="Wingdings"/>
              </a:rPr>
              <a:t>Better than English words in a presentation!</a:t>
            </a:r>
          </a:p>
          <a:p>
            <a:pPr lvl="1"/>
            <a:r>
              <a:rPr lang="en-NZ" dirty="0">
                <a:sym typeface="Wingdings"/>
              </a:rPr>
              <a:t>Meaning is universal – no language needed!</a:t>
            </a:r>
          </a:p>
          <a:p>
            <a:pPr lvl="1"/>
            <a:r>
              <a:rPr lang="en-NZ" dirty="0">
                <a:sym typeface="Wingdings"/>
              </a:rPr>
              <a:t>Everybody understands </a:t>
            </a:r>
          </a:p>
          <a:p>
            <a:pPr lvl="2">
              <a:buFont typeface="Wingdings" pitchFamily="2" charset="2"/>
              <a:buChar char="J"/>
            </a:pPr>
            <a:r>
              <a:rPr lang="th-TH" sz="2800" dirty="0"/>
              <a:t>  คนไทย</a:t>
            </a:r>
            <a:r>
              <a:rPr lang="zh-CN" altLang="en-US" sz="2800" dirty="0">
                <a:sym typeface="Wingdings"/>
              </a:rPr>
              <a:t>，中国人，日本人，</a:t>
            </a:r>
            <a:r>
              <a:rPr lang="ko-KR" sz="2800" dirty="0"/>
              <a:t>한국인</a:t>
            </a:r>
            <a:endParaRPr lang="en-NZ" sz="2800" dirty="0"/>
          </a:p>
          <a:p>
            <a:endParaRPr lang="en-US" dirty="0"/>
          </a:p>
        </p:txBody>
      </p:sp>
      <p:sp>
        <p:nvSpPr>
          <p:cNvPr id="5" name="TextBox 4"/>
          <p:cNvSpPr txBox="1"/>
          <p:nvPr/>
        </p:nvSpPr>
        <p:spPr>
          <a:xfrm>
            <a:off x="3962400" y="1447800"/>
            <a:ext cx="2550698" cy="1692771"/>
          </a:xfrm>
          <a:prstGeom prst="rect">
            <a:avLst/>
          </a:prstGeom>
          <a:solidFill>
            <a:srgbClr val="FFFF00"/>
          </a:solidFill>
          <a:ln w="76200">
            <a:solidFill>
              <a:srgbClr val="FF0000"/>
            </a:solidFill>
          </a:ln>
        </p:spPr>
        <p:txBody>
          <a:bodyPr wrap="none" rtlCol="0">
            <a:spAutoFit/>
          </a:bodyPr>
          <a:lstStyle/>
          <a:p>
            <a:pPr marL="0" lvl="2"/>
            <a:r>
              <a:rPr lang="en-NZ" sz="2000" b="1" dirty="0">
                <a:solidFill>
                  <a:srgbClr val="C00000"/>
                </a:solidFill>
                <a:latin typeface="Arial" pitchFamily="34" charset="0"/>
                <a:cs typeface="Arial" pitchFamily="34" charset="0"/>
              </a:rPr>
              <a:t>This is 20 </a:t>
            </a:r>
            <a:r>
              <a:rPr lang="en-NZ" sz="2000" b="1" dirty="0" err="1">
                <a:solidFill>
                  <a:srgbClr val="C00000"/>
                </a:solidFill>
                <a:latin typeface="Arial" pitchFamily="34" charset="0"/>
                <a:cs typeface="Arial" pitchFamily="34" charset="0"/>
              </a:rPr>
              <a:t>pt</a:t>
            </a:r>
            <a:endParaRPr lang="en-NZ" sz="2000" b="1" dirty="0">
              <a:solidFill>
                <a:srgbClr val="C00000"/>
              </a:solidFill>
              <a:latin typeface="Arial" pitchFamily="34" charset="0"/>
              <a:cs typeface="Arial" pitchFamily="34" charset="0"/>
            </a:endParaRPr>
          </a:p>
          <a:p>
            <a:pPr marL="0" lvl="2"/>
            <a:r>
              <a:rPr lang="en-NZ" sz="2400" b="1" dirty="0">
                <a:solidFill>
                  <a:srgbClr val="C00000"/>
                </a:solidFill>
                <a:latin typeface="Arial" pitchFamily="34" charset="0"/>
                <a:cs typeface="Arial" pitchFamily="34" charset="0"/>
              </a:rPr>
              <a:t>This is 24 </a:t>
            </a:r>
            <a:r>
              <a:rPr lang="en-NZ" sz="2400" b="1" dirty="0" err="1">
                <a:solidFill>
                  <a:srgbClr val="C00000"/>
                </a:solidFill>
                <a:latin typeface="Arial" pitchFamily="34" charset="0"/>
                <a:cs typeface="Arial" pitchFamily="34" charset="0"/>
              </a:rPr>
              <a:t>pt</a:t>
            </a:r>
            <a:endParaRPr lang="en-NZ" sz="2400" b="1" dirty="0">
              <a:solidFill>
                <a:srgbClr val="C00000"/>
              </a:solidFill>
              <a:latin typeface="Arial" pitchFamily="34" charset="0"/>
              <a:cs typeface="Arial" pitchFamily="34" charset="0"/>
            </a:endParaRPr>
          </a:p>
          <a:p>
            <a:pPr marL="0" lvl="2"/>
            <a:r>
              <a:rPr lang="en-NZ" sz="2800" b="1" dirty="0">
                <a:solidFill>
                  <a:srgbClr val="C00000"/>
                </a:solidFill>
                <a:latin typeface="Arial" pitchFamily="34" charset="0"/>
                <a:cs typeface="Arial" pitchFamily="34" charset="0"/>
              </a:rPr>
              <a:t>This is 28 </a:t>
            </a:r>
            <a:r>
              <a:rPr lang="en-NZ" sz="2800" b="1" dirty="0" err="1">
                <a:solidFill>
                  <a:srgbClr val="C00000"/>
                </a:solidFill>
                <a:latin typeface="Arial" pitchFamily="34" charset="0"/>
                <a:cs typeface="Arial" pitchFamily="34" charset="0"/>
              </a:rPr>
              <a:t>pt</a:t>
            </a:r>
            <a:endParaRPr lang="en-NZ" sz="2800" b="1" dirty="0">
              <a:solidFill>
                <a:srgbClr val="C00000"/>
              </a:solidFill>
              <a:latin typeface="Arial" pitchFamily="34" charset="0"/>
              <a:cs typeface="Arial" pitchFamily="34" charset="0"/>
            </a:endParaRPr>
          </a:p>
          <a:p>
            <a:pPr marL="0" lvl="2"/>
            <a:r>
              <a:rPr lang="en-NZ" sz="3200" b="1" dirty="0">
                <a:solidFill>
                  <a:srgbClr val="C00000"/>
                </a:solidFill>
                <a:latin typeface="Arial" pitchFamily="34" charset="0"/>
                <a:cs typeface="Arial" pitchFamily="34" charset="0"/>
              </a:rPr>
              <a:t>This is 32 </a:t>
            </a:r>
            <a:r>
              <a:rPr lang="en-NZ" sz="3200" b="1" dirty="0" err="1">
                <a:solidFill>
                  <a:srgbClr val="C00000"/>
                </a:solidFill>
                <a:latin typeface="Arial" pitchFamily="34" charset="0"/>
                <a:cs typeface="Arial" pitchFamily="34" charset="0"/>
              </a:rPr>
              <a:t>pt</a:t>
            </a:r>
            <a:endParaRPr lang="en-NZ" sz="2000" b="1" dirty="0">
              <a:solidFill>
                <a:srgbClr val="C00000"/>
              </a:solidFill>
              <a:latin typeface="Arial" pitchFamily="34" charset="0"/>
              <a:cs typeface="Arial" pitchFamily="34" charset="0"/>
            </a:endParaRPr>
          </a:p>
        </p:txBody>
      </p:sp>
      <p:sp>
        <p:nvSpPr>
          <p:cNvPr id="6" name="TextBox 5"/>
          <p:cNvSpPr txBox="1"/>
          <p:nvPr/>
        </p:nvSpPr>
        <p:spPr>
          <a:xfrm>
            <a:off x="3481914" y="3932408"/>
            <a:ext cx="4618572" cy="1815882"/>
          </a:xfrm>
          <a:prstGeom prst="rect">
            <a:avLst/>
          </a:prstGeom>
          <a:solidFill>
            <a:schemeClr val="tx2">
              <a:lumMod val="20000"/>
              <a:lumOff val="80000"/>
            </a:schemeClr>
          </a:solidFill>
          <a:ln w="76200">
            <a:solidFill>
              <a:srgbClr val="0070C0"/>
            </a:solidFill>
          </a:ln>
        </p:spPr>
        <p:txBody>
          <a:bodyPr wrap="none" rtlCol="0">
            <a:spAutoFit/>
          </a:bodyPr>
          <a:lstStyle/>
          <a:p>
            <a:pPr marL="0" lvl="2"/>
            <a:r>
              <a:rPr lang="en-NZ" sz="4000" b="1" dirty="0">
                <a:solidFill>
                  <a:schemeClr val="tx2">
                    <a:lumMod val="75000"/>
                  </a:schemeClr>
                </a:solidFill>
                <a:latin typeface="Arial" pitchFamily="34" charset="0"/>
                <a:cs typeface="Arial" pitchFamily="34" charset="0"/>
              </a:rPr>
              <a:t>This is 40 </a:t>
            </a:r>
            <a:r>
              <a:rPr lang="en-NZ" sz="4000" b="1" dirty="0" err="1">
                <a:solidFill>
                  <a:schemeClr val="tx2">
                    <a:lumMod val="75000"/>
                  </a:schemeClr>
                </a:solidFill>
                <a:latin typeface="Arial" pitchFamily="34" charset="0"/>
                <a:cs typeface="Arial" pitchFamily="34" charset="0"/>
              </a:rPr>
              <a:t>pt</a:t>
            </a:r>
            <a:endParaRPr lang="en-NZ" sz="4000" b="1" dirty="0">
              <a:solidFill>
                <a:schemeClr val="tx2">
                  <a:lumMod val="75000"/>
                </a:schemeClr>
              </a:solidFill>
              <a:latin typeface="Arial" pitchFamily="34" charset="0"/>
              <a:cs typeface="Arial" pitchFamily="34" charset="0"/>
            </a:endParaRPr>
          </a:p>
          <a:p>
            <a:pPr marL="342900" lvl="2" indent="-342900">
              <a:buFont typeface="Wingdings" pitchFamily="2" charset="2"/>
              <a:buChar char="ý"/>
            </a:pPr>
            <a:r>
              <a:rPr lang="en-NZ" sz="2400" b="1" dirty="0">
                <a:solidFill>
                  <a:schemeClr val="tx2">
                    <a:lumMod val="75000"/>
                  </a:schemeClr>
                </a:solidFill>
                <a:latin typeface="Arial" pitchFamily="34" charset="0"/>
                <a:cs typeface="Arial" pitchFamily="34" charset="0"/>
              </a:rPr>
              <a:t>Used car and real estate</a:t>
            </a:r>
            <a:br>
              <a:rPr lang="en-NZ" sz="2400" b="1" dirty="0">
                <a:solidFill>
                  <a:schemeClr val="tx2">
                    <a:lumMod val="75000"/>
                  </a:schemeClr>
                </a:solidFill>
                <a:latin typeface="Arial" pitchFamily="34" charset="0"/>
                <a:cs typeface="Arial" pitchFamily="34" charset="0"/>
              </a:rPr>
            </a:br>
            <a:r>
              <a:rPr lang="en-NZ" sz="2400" b="1" dirty="0">
                <a:solidFill>
                  <a:schemeClr val="tx2">
                    <a:lumMod val="75000"/>
                  </a:schemeClr>
                </a:solidFill>
                <a:latin typeface="Arial" pitchFamily="34" charset="0"/>
                <a:cs typeface="Arial" pitchFamily="34" charset="0"/>
              </a:rPr>
              <a:t>salesmen use it!</a:t>
            </a:r>
          </a:p>
          <a:p>
            <a:pPr marL="342900" lvl="2" indent="-342900">
              <a:buFont typeface="Wingdings" pitchFamily="2" charset="2"/>
              <a:buChar char="ý"/>
            </a:pPr>
            <a:r>
              <a:rPr lang="en-NZ" sz="2400" b="1" dirty="0">
                <a:solidFill>
                  <a:schemeClr val="tx2">
                    <a:lumMod val="75000"/>
                  </a:schemeClr>
                </a:solidFill>
                <a:latin typeface="Arial" pitchFamily="34" charset="0"/>
                <a:cs typeface="Arial" pitchFamily="34" charset="0"/>
              </a:rPr>
              <a:t>Serious researchers do not!</a:t>
            </a:r>
          </a:p>
        </p:txBody>
      </p:sp>
    </p:spTree>
    <p:extLst>
      <p:ext uri="{BB962C8B-B14F-4D97-AF65-F5344CB8AC3E}">
        <p14:creationId xmlns:p14="http://schemas.microsoft.com/office/powerpoint/2010/main" val="7409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Colours</a:t>
            </a:r>
            <a:endParaRPr lang="en-US" dirty="0"/>
          </a:p>
        </p:txBody>
      </p:sp>
      <p:sp>
        <p:nvSpPr>
          <p:cNvPr id="3" name="Content Placeholder 2"/>
          <p:cNvSpPr>
            <a:spLocks noGrp="1"/>
          </p:cNvSpPr>
          <p:nvPr>
            <p:ph idx="1"/>
          </p:nvPr>
        </p:nvSpPr>
        <p:spPr/>
        <p:txBody>
          <a:bodyPr>
            <a:normAutofit lnSpcReduction="10000"/>
          </a:bodyPr>
          <a:lstStyle/>
          <a:p>
            <a:r>
              <a:rPr lang="en-NZ" dirty="0"/>
              <a:t>Avoid ‘fancy’ backgrounds!</a:t>
            </a:r>
          </a:p>
          <a:p>
            <a:pPr lvl="1"/>
            <a:r>
              <a:rPr lang="en-NZ" dirty="0"/>
              <a:t>Distracting</a:t>
            </a:r>
          </a:p>
          <a:p>
            <a:pPr lvl="1"/>
            <a:r>
              <a:rPr lang="en-NZ" dirty="0"/>
              <a:t>Waste space on each slide</a:t>
            </a:r>
          </a:p>
          <a:p>
            <a:r>
              <a:rPr lang="en-NZ" dirty="0"/>
              <a:t>Focus on </a:t>
            </a:r>
            <a:r>
              <a:rPr lang="en-NZ" dirty="0">
                <a:solidFill>
                  <a:srgbClr val="FF0000"/>
                </a:solidFill>
              </a:rPr>
              <a:t>information content</a:t>
            </a:r>
          </a:p>
          <a:p>
            <a:r>
              <a:rPr lang="en-NZ" dirty="0"/>
              <a:t>Presentations are not works of art!</a:t>
            </a:r>
          </a:p>
          <a:p>
            <a:r>
              <a:rPr lang="en-NZ" dirty="0"/>
              <a:t>Use </a:t>
            </a:r>
            <a:r>
              <a:rPr lang="en-NZ" dirty="0">
                <a:solidFill>
                  <a:srgbClr val="FF0000"/>
                </a:solidFill>
              </a:rPr>
              <a:t>simple</a:t>
            </a:r>
            <a:r>
              <a:rPr lang="en-NZ" dirty="0"/>
              <a:t> colour combinations</a:t>
            </a:r>
          </a:p>
          <a:p>
            <a:pPr lvl="1"/>
            <a:r>
              <a:rPr lang="en-NZ" dirty="0"/>
              <a:t>Black on white background</a:t>
            </a:r>
          </a:p>
          <a:p>
            <a:pPr marL="346075" lvl="2" indent="0">
              <a:buNone/>
            </a:pPr>
            <a:r>
              <a:rPr lang="en-NZ" i="1" dirty="0"/>
              <a:t>or</a:t>
            </a:r>
          </a:p>
          <a:p>
            <a:pPr lvl="1"/>
            <a:r>
              <a:rPr lang="en-NZ" dirty="0"/>
              <a:t>Dark coloured text on a light background</a:t>
            </a:r>
          </a:p>
          <a:p>
            <a:pPr lvl="1"/>
            <a:r>
              <a:rPr lang="en-NZ" dirty="0"/>
              <a:t>White on black background</a:t>
            </a:r>
          </a:p>
          <a:p>
            <a:pPr marL="346075" lvl="2" indent="0">
              <a:buNone/>
            </a:pPr>
            <a:r>
              <a:rPr lang="en-NZ" dirty="0"/>
              <a:t>or</a:t>
            </a:r>
          </a:p>
          <a:p>
            <a:pPr lvl="1"/>
            <a:r>
              <a:rPr lang="en-NZ" dirty="0"/>
              <a:t>Light coloured text on a dark background</a:t>
            </a:r>
          </a:p>
        </p:txBody>
      </p:sp>
      <p:sp>
        <p:nvSpPr>
          <p:cNvPr id="4" name="Rounded Rectangle 3"/>
          <p:cNvSpPr/>
          <p:nvPr/>
        </p:nvSpPr>
        <p:spPr>
          <a:xfrm>
            <a:off x="4038600" y="3276600"/>
            <a:ext cx="4671646" cy="1426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Key – CONTRAST</a:t>
            </a:r>
          </a:p>
          <a:p>
            <a:pPr algn="ctr"/>
            <a:r>
              <a:rPr lang="en-US" sz="2400" b="1" dirty="0">
                <a:latin typeface="Arial" pitchFamily="34" charset="0"/>
                <a:cs typeface="Arial" pitchFamily="34" charset="0"/>
              </a:rPr>
              <a:t>between </a:t>
            </a:r>
            <a:r>
              <a:rPr lang="en-US" sz="2400" b="1" dirty="0">
                <a:solidFill>
                  <a:schemeClr val="tx1"/>
                </a:solidFill>
                <a:latin typeface="Arial" pitchFamily="34" charset="0"/>
                <a:cs typeface="Arial" pitchFamily="34" charset="0"/>
              </a:rPr>
              <a:t>background</a:t>
            </a:r>
            <a:r>
              <a:rPr lang="en-US" sz="2400" b="1" dirty="0">
                <a:latin typeface="Arial" pitchFamily="34" charset="0"/>
                <a:cs typeface="Arial" pitchFamily="34" charset="0"/>
              </a:rPr>
              <a:t> and text</a:t>
            </a:r>
          </a:p>
        </p:txBody>
      </p:sp>
    </p:spTree>
    <p:extLst>
      <p:ext uri="{BB962C8B-B14F-4D97-AF65-F5344CB8AC3E}">
        <p14:creationId xmlns:p14="http://schemas.microsoft.com/office/powerpoint/2010/main" val="15140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Colours</a:t>
            </a:r>
            <a:endParaRPr lang="en-US" dirty="0"/>
          </a:p>
        </p:txBody>
      </p:sp>
      <p:sp>
        <p:nvSpPr>
          <p:cNvPr id="3" name="Content Placeholder 2"/>
          <p:cNvSpPr>
            <a:spLocks noGrp="1"/>
          </p:cNvSpPr>
          <p:nvPr>
            <p:ph idx="1"/>
          </p:nvPr>
        </p:nvSpPr>
        <p:spPr/>
        <p:txBody>
          <a:bodyPr>
            <a:normAutofit/>
          </a:bodyPr>
          <a:lstStyle/>
          <a:p>
            <a:r>
              <a:rPr lang="en-NZ" dirty="0">
                <a:solidFill>
                  <a:schemeClr val="bg2">
                    <a:lumMod val="75000"/>
                  </a:schemeClr>
                </a:solidFill>
              </a:rPr>
              <a:t>Colour schemes</a:t>
            </a:r>
          </a:p>
          <a:p>
            <a:pPr lvl="1"/>
            <a:r>
              <a:rPr lang="en-NZ" dirty="0">
                <a:solidFill>
                  <a:schemeClr val="accent3">
                    <a:lumMod val="50000"/>
                  </a:schemeClr>
                </a:solidFill>
              </a:rPr>
              <a:t>High contrast </a:t>
            </a:r>
            <a:r>
              <a:rPr lang="en-NZ" dirty="0">
                <a:solidFill>
                  <a:srgbClr val="92D050"/>
                </a:solidFill>
              </a:rPr>
              <a:t>is important!</a:t>
            </a: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rgbClr val="92D050"/>
              </a:solidFill>
            </a:endParaRPr>
          </a:p>
          <a:p>
            <a:pPr lvl="1"/>
            <a:endParaRPr lang="en-NZ" dirty="0">
              <a:solidFill>
                <a:schemeClr val="accent2">
                  <a:lumMod val="50000"/>
                </a:schemeClr>
              </a:solidFill>
            </a:endParaRPr>
          </a:p>
        </p:txBody>
      </p:sp>
      <p:sp>
        <p:nvSpPr>
          <p:cNvPr id="4" name="TextBox 3"/>
          <p:cNvSpPr txBox="1"/>
          <p:nvPr/>
        </p:nvSpPr>
        <p:spPr>
          <a:xfrm>
            <a:off x="304800" y="2133600"/>
            <a:ext cx="3357009" cy="461665"/>
          </a:xfrm>
          <a:prstGeom prst="rect">
            <a:avLst/>
          </a:prstGeom>
          <a:noFill/>
        </p:spPr>
        <p:txBody>
          <a:bodyPr wrap="none" rtlCol="0">
            <a:spAutoFit/>
          </a:bodyPr>
          <a:lstStyle/>
          <a:p>
            <a:pPr marL="342900" lvl="1" indent="-342900">
              <a:buFont typeface="Wingdings" pitchFamily="2" charset="2"/>
              <a:buChar char="D"/>
            </a:pPr>
            <a:r>
              <a:rPr lang="en-NZ" sz="2400" dirty="0">
                <a:solidFill>
                  <a:srgbClr val="92D050"/>
                </a:solidFill>
                <a:latin typeface="Arial" pitchFamily="34" charset="0"/>
                <a:cs typeface="Arial" pitchFamily="34" charset="0"/>
              </a:rPr>
              <a:t>Light colour on white</a:t>
            </a:r>
          </a:p>
        </p:txBody>
      </p:sp>
      <p:sp>
        <p:nvSpPr>
          <p:cNvPr id="5" name="TextBox 4"/>
          <p:cNvSpPr txBox="1"/>
          <p:nvPr/>
        </p:nvSpPr>
        <p:spPr>
          <a:xfrm>
            <a:off x="1066800" y="2613584"/>
            <a:ext cx="5592428" cy="461665"/>
          </a:xfrm>
          <a:prstGeom prst="rect">
            <a:avLst/>
          </a:prstGeom>
          <a:solidFill>
            <a:schemeClr val="accent3">
              <a:lumMod val="40000"/>
              <a:lumOff val="60000"/>
            </a:schemeClr>
          </a:solidFill>
          <a:ln w="38100">
            <a:solidFill>
              <a:schemeClr val="bg2"/>
            </a:solidFill>
          </a:ln>
        </p:spPr>
        <p:txBody>
          <a:bodyPr wrap="none" rtlCol="0">
            <a:spAutoFit/>
          </a:bodyPr>
          <a:lstStyle/>
          <a:p>
            <a:pPr marL="0" lvl="1"/>
            <a:r>
              <a:rPr lang="en-NZ" sz="2400" b="1" dirty="0">
                <a:solidFill>
                  <a:schemeClr val="accent3"/>
                </a:solidFill>
                <a:latin typeface="Arial" pitchFamily="34" charset="0"/>
                <a:cs typeface="Arial" pitchFamily="34" charset="0"/>
              </a:rPr>
              <a:t>Worse .. Light colour on same colour</a:t>
            </a:r>
          </a:p>
        </p:txBody>
      </p:sp>
      <p:sp>
        <p:nvSpPr>
          <p:cNvPr id="6" name="TextBox 5"/>
          <p:cNvSpPr txBox="1"/>
          <p:nvPr/>
        </p:nvSpPr>
        <p:spPr>
          <a:xfrm>
            <a:off x="1983304" y="3102038"/>
            <a:ext cx="5592428" cy="461665"/>
          </a:xfrm>
          <a:prstGeom prst="rect">
            <a:avLst/>
          </a:prstGeom>
          <a:solidFill>
            <a:schemeClr val="accent1">
              <a:lumMod val="20000"/>
              <a:lumOff val="80000"/>
            </a:schemeClr>
          </a:solidFill>
          <a:ln w="38100">
            <a:solidFill>
              <a:schemeClr val="bg2"/>
            </a:solidFill>
          </a:ln>
        </p:spPr>
        <p:txBody>
          <a:bodyPr wrap="none" rtlCol="0">
            <a:spAutoFit/>
          </a:bodyPr>
          <a:lstStyle/>
          <a:p>
            <a:pPr marL="0" lvl="1"/>
            <a:r>
              <a:rPr lang="en-NZ" sz="2400" b="1" dirty="0">
                <a:solidFill>
                  <a:schemeClr val="tx2">
                    <a:lumMod val="40000"/>
                    <a:lumOff val="60000"/>
                  </a:schemeClr>
                </a:solidFill>
                <a:latin typeface="Arial" pitchFamily="34" charset="0"/>
                <a:cs typeface="Arial" pitchFamily="34" charset="0"/>
              </a:rPr>
              <a:t>Worse .. Light colour on same colour</a:t>
            </a:r>
          </a:p>
        </p:txBody>
      </p:sp>
      <p:sp>
        <p:nvSpPr>
          <p:cNvPr id="7" name="TextBox 6"/>
          <p:cNvSpPr txBox="1"/>
          <p:nvPr/>
        </p:nvSpPr>
        <p:spPr>
          <a:xfrm>
            <a:off x="526473" y="3699392"/>
            <a:ext cx="5894562" cy="461665"/>
          </a:xfrm>
          <a:prstGeom prst="rect">
            <a:avLst/>
          </a:prstGeom>
          <a:solidFill>
            <a:schemeClr val="bg1"/>
          </a:solidFill>
          <a:ln w="38100">
            <a:solidFill>
              <a:schemeClr val="bg2"/>
            </a:solidFill>
          </a:ln>
        </p:spPr>
        <p:txBody>
          <a:bodyPr wrap="none" rtlCol="0">
            <a:spAutoFit/>
          </a:bodyPr>
          <a:lstStyle/>
          <a:p>
            <a:pPr marL="342900" lvl="1" indent="-342900">
              <a:buFont typeface="Wingdings" pitchFamily="2" charset="2"/>
              <a:buChar char="C"/>
            </a:pPr>
            <a:r>
              <a:rPr lang="en-NZ" sz="2400" b="1" dirty="0">
                <a:latin typeface="Arial" pitchFamily="34" charset="0"/>
                <a:cs typeface="Arial" pitchFamily="34" charset="0"/>
              </a:rPr>
              <a:t>Black on white – boring but readable</a:t>
            </a:r>
          </a:p>
        </p:txBody>
      </p:sp>
      <p:sp>
        <p:nvSpPr>
          <p:cNvPr id="8" name="TextBox 7"/>
          <p:cNvSpPr txBox="1"/>
          <p:nvPr/>
        </p:nvSpPr>
        <p:spPr>
          <a:xfrm>
            <a:off x="1108866" y="4161057"/>
            <a:ext cx="5452134" cy="461665"/>
          </a:xfrm>
          <a:prstGeom prst="rect">
            <a:avLst/>
          </a:prstGeom>
          <a:solidFill>
            <a:schemeClr val="tx1"/>
          </a:solidFill>
          <a:ln w="38100">
            <a:solidFill>
              <a:schemeClr val="bg2"/>
            </a:solidFill>
          </a:ln>
        </p:spPr>
        <p:txBody>
          <a:bodyPr wrap="none" rtlCol="0">
            <a:spAutoFit/>
          </a:bodyPr>
          <a:lstStyle/>
          <a:p>
            <a:pPr marL="342900" lvl="1" indent="-342900">
              <a:buFont typeface="Wingdings" pitchFamily="2" charset="2"/>
              <a:buChar char="C"/>
            </a:pPr>
            <a:r>
              <a:rPr lang="en-NZ" sz="2400" b="1" dirty="0">
                <a:solidFill>
                  <a:schemeClr val="bg1"/>
                </a:solidFill>
                <a:latin typeface="Arial" pitchFamily="34" charset="0"/>
                <a:cs typeface="Arial" pitchFamily="34" charset="0"/>
              </a:rPr>
              <a:t>For variety – white on black is OK</a:t>
            </a:r>
          </a:p>
        </p:txBody>
      </p:sp>
      <p:sp>
        <p:nvSpPr>
          <p:cNvPr id="9" name="TextBox 8"/>
          <p:cNvSpPr txBox="1"/>
          <p:nvPr/>
        </p:nvSpPr>
        <p:spPr>
          <a:xfrm>
            <a:off x="1828800" y="4770425"/>
            <a:ext cx="6266459" cy="461665"/>
          </a:xfrm>
          <a:prstGeom prst="rect">
            <a:avLst/>
          </a:prstGeom>
          <a:solidFill>
            <a:schemeClr val="accent6">
              <a:lumMod val="20000"/>
              <a:lumOff val="80000"/>
            </a:schemeClr>
          </a:solidFill>
          <a:ln w="38100">
            <a:solidFill>
              <a:schemeClr val="bg2"/>
            </a:solidFill>
          </a:ln>
        </p:spPr>
        <p:txBody>
          <a:bodyPr wrap="none" rtlCol="0">
            <a:spAutoFit/>
          </a:bodyPr>
          <a:lstStyle/>
          <a:p>
            <a:pPr marL="0" lvl="1"/>
            <a:r>
              <a:rPr lang="en-NZ" sz="2400" b="1" dirty="0">
                <a:solidFill>
                  <a:srgbClr val="FF0000"/>
                </a:solidFill>
                <a:latin typeface="Arial" pitchFamily="34" charset="0"/>
                <a:cs typeface="Arial" pitchFamily="34" charset="0"/>
              </a:rPr>
              <a:t>For variety – strong red on light red is OK</a:t>
            </a:r>
          </a:p>
        </p:txBody>
      </p:sp>
      <p:sp>
        <p:nvSpPr>
          <p:cNvPr id="10" name="TextBox 9"/>
          <p:cNvSpPr txBox="1"/>
          <p:nvPr/>
        </p:nvSpPr>
        <p:spPr>
          <a:xfrm>
            <a:off x="2362200" y="5232090"/>
            <a:ext cx="4148893" cy="461665"/>
          </a:xfrm>
          <a:prstGeom prst="rect">
            <a:avLst/>
          </a:prstGeom>
          <a:solidFill>
            <a:srgbClr val="FFFF00"/>
          </a:solidFill>
          <a:ln w="38100">
            <a:solidFill>
              <a:schemeClr val="bg2"/>
            </a:solidFill>
          </a:ln>
        </p:spPr>
        <p:txBody>
          <a:bodyPr wrap="none" rtlCol="0">
            <a:spAutoFit/>
          </a:bodyPr>
          <a:lstStyle/>
          <a:p>
            <a:pPr marL="0" lvl="1"/>
            <a:r>
              <a:rPr lang="en-NZ" sz="2400" b="1" dirty="0">
                <a:solidFill>
                  <a:srgbClr val="FF0000"/>
                </a:solidFill>
                <a:latin typeface="Arial" pitchFamily="34" charset="0"/>
                <a:cs typeface="Arial" pitchFamily="34" charset="0"/>
              </a:rPr>
              <a:t>For variety –  red on yellow</a:t>
            </a:r>
          </a:p>
        </p:txBody>
      </p:sp>
      <p:sp>
        <p:nvSpPr>
          <p:cNvPr id="11" name="TextBox 10"/>
          <p:cNvSpPr txBox="1"/>
          <p:nvPr/>
        </p:nvSpPr>
        <p:spPr>
          <a:xfrm>
            <a:off x="3119062" y="5795206"/>
            <a:ext cx="4573688" cy="461665"/>
          </a:xfrm>
          <a:prstGeom prst="rect">
            <a:avLst/>
          </a:prstGeom>
          <a:solidFill>
            <a:schemeClr val="tx2">
              <a:lumMod val="20000"/>
              <a:lumOff val="80000"/>
            </a:schemeClr>
          </a:solidFill>
          <a:ln w="38100">
            <a:solidFill>
              <a:schemeClr val="bg2"/>
            </a:solidFill>
          </a:ln>
        </p:spPr>
        <p:txBody>
          <a:bodyPr wrap="none" rtlCol="0">
            <a:spAutoFit/>
          </a:bodyPr>
          <a:lstStyle/>
          <a:p>
            <a:pPr marL="0" lvl="1"/>
            <a:r>
              <a:rPr lang="en-NZ" sz="2400" b="1" dirty="0">
                <a:solidFill>
                  <a:srgbClr val="C00000"/>
                </a:solidFill>
                <a:latin typeface="Arial" pitchFamily="34" charset="0"/>
                <a:cs typeface="Arial" pitchFamily="34" charset="0"/>
              </a:rPr>
              <a:t>For variety – red on light blue</a:t>
            </a:r>
          </a:p>
        </p:txBody>
      </p:sp>
      <p:sp>
        <p:nvSpPr>
          <p:cNvPr id="12" name="Rounded Rectangle 11"/>
          <p:cNvSpPr/>
          <p:nvPr/>
        </p:nvSpPr>
        <p:spPr>
          <a:xfrm>
            <a:off x="2362200" y="968932"/>
            <a:ext cx="6453412" cy="3157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Remember</a:t>
            </a:r>
          </a:p>
          <a:p>
            <a:pPr algn="ctr"/>
            <a:r>
              <a:rPr lang="en-US" sz="2400" b="1" dirty="0">
                <a:latin typeface="Arial" pitchFamily="34" charset="0"/>
                <a:cs typeface="Arial" pitchFamily="34" charset="0"/>
              </a:rPr>
              <a:t>Your reader may be </a:t>
            </a:r>
            <a:r>
              <a:rPr lang="en-US" sz="2400" b="1" dirty="0">
                <a:solidFill>
                  <a:schemeClr val="bg1"/>
                </a:solidFill>
                <a:latin typeface="Arial" pitchFamily="34" charset="0"/>
                <a:cs typeface="Arial" pitchFamily="34" charset="0"/>
              </a:rPr>
              <a:t>20 m</a:t>
            </a:r>
            <a:r>
              <a:rPr lang="en-US" sz="2400" b="1" dirty="0">
                <a:latin typeface="Arial" pitchFamily="34" charset="0"/>
                <a:cs typeface="Arial" pitchFamily="34" charset="0"/>
              </a:rPr>
              <a:t> away</a:t>
            </a:r>
          </a:p>
          <a:p>
            <a:pPr algn="ctr"/>
            <a:endParaRPr lang="en-US" sz="2400" b="1" dirty="0">
              <a:latin typeface="Arial" pitchFamily="34" charset="0"/>
              <a:cs typeface="Arial" pitchFamily="34" charset="0"/>
            </a:endParaRPr>
          </a:p>
          <a:p>
            <a:pPr algn="ctr"/>
            <a:r>
              <a:rPr lang="en-US" sz="2400" b="1" dirty="0">
                <a:latin typeface="Arial" pitchFamily="34" charset="0"/>
                <a:cs typeface="Arial" pitchFamily="34" charset="0"/>
              </a:rPr>
              <a:t>You can read it on your desk,</a:t>
            </a:r>
          </a:p>
          <a:p>
            <a:pPr algn="ctr"/>
            <a:r>
              <a:rPr lang="en-US" sz="3200" b="1" i="1" dirty="0">
                <a:latin typeface="Times New Roman" pitchFamily="18" charset="0"/>
                <a:cs typeface="Times New Roman" pitchFamily="18" charset="0"/>
              </a:rPr>
              <a:t>but</a:t>
            </a:r>
            <a:r>
              <a:rPr lang="en-US" sz="2400" b="1" dirty="0">
                <a:latin typeface="Arial" pitchFamily="34" charset="0"/>
                <a:cs typeface="Arial" pitchFamily="34" charset="0"/>
              </a:rPr>
              <a:t> </a:t>
            </a:r>
            <a:r>
              <a:rPr lang="en-US" sz="2800" b="1" i="1" dirty="0">
                <a:latin typeface="Times New Roman" pitchFamily="18" charset="0"/>
                <a:cs typeface="Times New Roman" pitchFamily="18" charset="0"/>
              </a:rPr>
              <a:t>at 20m </a:t>
            </a:r>
            <a:r>
              <a:rPr lang="en-US" sz="2400" b="1" dirty="0">
                <a:latin typeface="Arial" pitchFamily="34" charset="0"/>
                <a:cs typeface="Arial" pitchFamily="34" charset="0"/>
              </a:rPr>
              <a:t>???</a:t>
            </a:r>
          </a:p>
          <a:p>
            <a:pPr algn="ctr"/>
            <a:endParaRPr lang="en-US" sz="2400" b="1" dirty="0">
              <a:latin typeface="Arial" pitchFamily="34" charset="0"/>
              <a:cs typeface="Arial" pitchFamily="34" charset="0"/>
            </a:endParaRPr>
          </a:p>
          <a:p>
            <a:pPr algn="ctr"/>
            <a:r>
              <a:rPr lang="en-US" sz="2400" b="1" dirty="0">
                <a:latin typeface="Arial" pitchFamily="34" charset="0"/>
                <a:cs typeface="Arial" pitchFamily="34" charset="0"/>
              </a:rPr>
              <a:t>First time presentation for you?</a:t>
            </a:r>
          </a:p>
          <a:p>
            <a:pPr algn="ctr"/>
            <a:r>
              <a:rPr lang="en-US" sz="2400" b="1" dirty="0">
                <a:latin typeface="Arial" pitchFamily="34" charset="0"/>
                <a:cs typeface="Arial" pitchFamily="34" charset="0"/>
              </a:rPr>
              <a:t>Go to a large room and test!</a:t>
            </a:r>
          </a:p>
        </p:txBody>
      </p:sp>
    </p:spTree>
    <p:extLst>
      <p:ext uri="{BB962C8B-B14F-4D97-AF65-F5344CB8AC3E}">
        <p14:creationId xmlns:p14="http://schemas.microsoft.com/office/powerpoint/2010/main" val="31649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Colour</a:t>
            </a:r>
            <a:r>
              <a:rPr lang="en-US" dirty="0"/>
              <a:t> schemes</a:t>
            </a:r>
          </a:p>
        </p:txBody>
      </p:sp>
      <p:sp>
        <p:nvSpPr>
          <p:cNvPr id="3" name="Content Placeholder 2"/>
          <p:cNvSpPr>
            <a:spLocks noGrp="1"/>
          </p:cNvSpPr>
          <p:nvPr>
            <p:ph idx="1"/>
          </p:nvPr>
        </p:nvSpPr>
        <p:spPr/>
        <p:txBody>
          <a:bodyPr>
            <a:normAutofit/>
          </a:bodyPr>
          <a:lstStyle/>
          <a:p>
            <a:r>
              <a:rPr lang="en-NZ" dirty="0"/>
              <a:t>Simple </a:t>
            </a:r>
            <a:r>
              <a:rPr lang="en-NZ" dirty="0">
                <a:solidFill>
                  <a:srgbClr val="FF0000"/>
                </a:solidFill>
              </a:rPr>
              <a:t>consistent </a:t>
            </a:r>
            <a:r>
              <a:rPr lang="en-NZ" dirty="0"/>
              <a:t>colour scheme</a:t>
            </a:r>
          </a:p>
          <a:p>
            <a:pPr marL="360363" lvl="1" indent="0">
              <a:buNone/>
            </a:pPr>
            <a:r>
              <a:rPr lang="en-NZ" dirty="0"/>
              <a:t>for example</a:t>
            </a:r>
          </a:p>
          <a:p>
            <a:pPr lvl="1"/>
            <a:r>
              <a:rPr lang="en-NZ" dirty="0"/>
              <a:t>Normal text: black</a:t>
            </a:r>
          </a:p>
          <a:p>
            <a:pPr lvl="1"/>
            <a:r>
              <a:rPr lang="en-NZ" dirty="0">
                <a:solidFill>
                  <a:srgbClr val="FF0000"/>
                </a:solidFill>
              </a:rPr>
              <a:t>Red</a:t>
            </a:r>
            <a:r>
              <a:rPr lang="en-NZ" dirty="0"/>
              <a:t> to highlight key words or expressions</a:t>
            </a:r>
          </a:p>
          <a:p>
            <a:pPr lvl="1"/>
            <a:r>
              <a:rPr lang="en-NZ" dirty="0">
                <a:solidFill>
                  <a:srgbClr val="00B0F0"/>
                </a:solidFill>
              </a:rPr>
              <a:t>Blue</a:t>
            </a:r>
            <a:r>
              <a:rPr lang="en-NZ" dirty="0"/>
              <a:t> for some special terms or key topics</a:t>
            </a:r>
          </a:p>
          <a:p>
            <a:pPr lvl="1"/>
            <a:r>
              <a:rPr lang="en-NZ" dirty="0"/>
              <a:t>Generally: no more than </a:t>
            </a:r>
            <a:r>
              <a:rPr lang="en-NZ" dirty="0">
                <a:solidFill>
                  <a:srgbClr val="FF0000"/>
                </a:solidFill>
              </a:rPr>
              <a:t>3 or 4 colours</a:t>
            </a:r>
          </a:p>
          <a:p>
            <a:pPr lvl="2"/>
            <a:r>
              <a:rPr lang="en-NZ" dirty="0"/>
              <a:t>No Rainbow colour scheme</a:t>
            </a:r>
          </a:p>
          <a:p>
            <a:r>
              <a:rPr lang="en-NZ" dirty="0"/>
              <a:t>Previous slide .. </a:t>
            </a:r>
          </a:p>
          <a:p>
            <a:pPr lvl="1"/>
            <a:r>
              <a:rPr lang="en-NZ" dirty="0">
                <a:solidFill>
                  <a:srgbClr val="FF0000"/>
                </a:solidFill>
              </a:rPr>
              <a:t>Messy</a:t>
            </a:r>
            <a:r>
              <a:rPr lang="en-NZ" dirty="0"/>
              <a:t> if your whole presentation is like that!!!</a:t>
            </a:r>
          </a:p>
          <a:p>
            <a:endParaRPr lang="en-US" dirty="0"/>
          </a:p>
        </p:txBody>
      </p:sp>
    </p:spTree>
    <p:extLst>
      <p:ext uri="{BB962C8B-B14F-4D97-AF65-F5344CB8AC3E}">
        <p14:creationId xmlns:p14="http://schemas.microsoft.com/office/powerpoint/2010/main" val="24411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is for salesmen</a:t>
            </a:r>
          </a:p>
        </p:txBody>
      </p:sp>
      <p:sp>
        <p:nvSpPr>
          <p:cNvPr id="3" name="Content Placeholder 2"/>
          <p:cNvSpPr>
            <a:spLocks noGrp="1"/>
          </p:cNvSpPr>
          <p:nvPr>
            <p:ph idx="1"/>
          </p:nvPr>
        </p:nvSpPr>
        <p:spPr>
          <a:xfrm>
            <a:off x="457200" y="1066800"/>
            <a:ext cx="8229600" cy="5105400"/>
          </a:xfrm>
        </p:spPr>
        <p:txBody>
          <a:bodyPr>
            <a:normAutofit/>
          </a:bodyPr>
          <a:lstStyle/>
          <a:p>
            <a:r>
              <a:rPr lang="en-US" dirty="0"/>
              <a:t>PowerPoint has many </a:t>
            </a:r>
            <a:r>
              <a:rPr lang="en-US" dirty="0">
                <a:solidFill>
                  <a:srgbClr val="FF0000"/>
                </a:solidFill>
              </a:rPr>
              <a:t>bad</a:t>
            </a:r>
            <a:r>
              <a:rPr lang="en-US" dirty="0"/>
              <a:t> features</a:t>
            </a:r>
          </a:p>
          <a:p>
            <a:endParaRPr lang="en-US" dirty="0"/>
          </a:p>
          <a:p>
            <a:endParaRPr lang="en-US" dirty="0"/>
          </a:p>
          <a:p>
            <a:pPr marL="514350" indent="-514350">
              <a:buFont typeface="+mj-lt"/>
              <a:buAutoNum type="alphaLcParenR"/>
            </a:pPr>
            <a:endParaRPr lang="en-US" dirty="0"/>
          </a:p>
          <a:p>
            <a:pPr marL="514350" indent="-514350">
              <a:buFont typeface="+mj-lt"/>
              <a:buAutoNum type="alphaLcParenR"/>
            </a:pPr>
            <a:r>
              <a:rPr lang="en-US" dirty="0"/>
              <a:t>Wants you </a:t>
            </a:r>
            <a:r>
              <a:rPr lang="en-US" dirty="0">
                <a:solidFill>
                  <a:srgbClr val="FF0000"/>
                </a:solidFill>
              </a:rPr>
              <a:t>to waste time </a:t>
            </a:r>
            <a:r>
              <a:rPr lang="en-US" dirty="0"/>
              <a:t>with pretty slides</a:t>
            </a:r>
          </a:p>
          <a:p>
            <a:pPr marL="914400" lvl="1" indent="-514350">
              <a:buFont typeface="Wingdings" pitchFamily="2" charset="2"/>
              <a:buChar char="ü"/>
            </a:pPr>
            <a:r>
              <a:rPr lang="en-US" dirty="0"/>
              <a:t>Two on left are OK</a:t>
            </a:r>
          </a:p>
          <a:p>
            <a:pPr marL="914400" lvl="1" indent="-514350">
              <a:buFont typeface="Wingdings" pitchFamily="2" charset="2"/>
              <a:buChar char="ý"/>
            </a:pPr>
            <a:r>
              <a:rPr lang="en-US" dirty="0"/>
              <a:t>All the others .. You have better things to do!</a:t>
            </a:r>
          </a:p>
          <a:p>
            <a:pPr marL="914400" lvl="1" indent="-514350"/>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878794"/>
          </a:xfrm>
          <a:prstGeom prst="rect">
            <a:avLst/>
          </a:prstGeom>
        </p:spPr>
      </p:pic>
      <p:sp>
        <p:nvSpPr>
          <p:cNvPr id="8" name="Rounded Rectangle 7"/>
          <p:cNvSpPr/>
          <p:nvPr/>
        </p:nvSpPr>
        <p:spPr>
          <a:xfrm>
            <a:off x="0" y="1808503"/>
            <a:ext cx="1143000" cy="10870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2" pitchFamily="18" charset="2"/>
              <a:buChar char=""/>
            </a:pPr>
            <a:r>
              <a:rPr lang="en-US" b="1" dirty="0">
                <a:solidFill>
                  <a:schemeClr val="tx1"/>
                </a:solidFill>
                <a:latin typeface="Arial" pitchFamily="34" charset="0"/>
                <a:cs typeface="Arial" pitchFamily="34" charset="0"/>
              </a:rPr>
              <a:t>OK</a:t>
            </a:r>
          </a:p>
        </p:txBody>
      </p:sp>
      <p:sp>
        <p:nvSpPr>
          <p:cNvPr id="9" name="Rounded Rectangle 8"/>
          <p:cNvSpPr/>
          <p:nvPr/>
        </p:nvSpPr>
        <p:spPr>
          <a:xfrm>
            <a:off x="1181100" y="1808503"/>
            <a:ext cx="7048500" cy="10870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itchFamily="2" charset="2"/>
              <a:buChar char="ý"/>
            </a:pPr>
            <a:r>
              <a:rPr lang="en-US" b="1" dirty="0">
                <a:solidFill>
                  <a:schemeClr val="tx1"/>
                </a:solidFill>
                <a:latin typeface="Arial" pitchFamily="34" charset="0"/>
                <a:cs typeface="Arial" pitchFamily="34" charset="0"/>
              </a:rPr>
              <a:t>FORGET</a:t>
            </a:r>
          </a:p>
        </p:txBody>
      </p:sp>
    </p:spTree>
    <p:extLst>
      <p:ext uri="{BB962C8B-B14F-4D97-AF65-F5344CB8AC3E}">
        <p14:creationId xmlns:p14="http://schemas.microsoft.com/office/powerpoint/2010/main" val="13679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Toys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2244" y="1447800"/>
            <a:ext cx="2149131" cy="120802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47800"/>
            <a:ext cx="1676400" cy="12599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1447800"/>
            <a:ext cx="1676400" cy="1259629"/>
          </a:xfrm>
          <a:prstGeom prst="rect">
            <a:avLst/>
          </a:prstGeom>
        </p:spPr>
      </p:pic>
      <p:sp>
        <p:nvSpPr>
          <p:cNvPr id="8" name="TextBox 7"/>
          <p:cNvSpPr txBox="1"/>
          <p:nvPr/>
        </p:nvSpPr>
        <p:spPr>
          <a:xfrm>
            <a:off x="361242" y="1031328"/>
            <a:ext cx="6093951" cy="400110"/>
          </a:xfrm>
          <a:prstGeom prst="rect">
            <a:avLst/>
          </a:prstGeom>
          <a:noFill/>
        </p:spPr>
        <p:txBody>
          <a:bodyPr wrap="square" rtlCol="0">
            <a:spAutoFit/>
          </a:bodyPr>
          <a:lstStyle/>
          <a:p>
            <a:r>
              <a:rPr lang="en-US" sz="2000" b="1" dirty="0">
                <a:latin typeface="Arial" pitchFamily="34" charset="0"/>
                <a:cs typeface="Arial" pitchFamily="34" charset="0"/>
              </a:rPr>
              <a:t>Examples of distracting templates</a:t>
            </a:r>
          </a:p>
        </p:txBody>
      </p:sp>
      <p:sp>
        <p:nvSpPr>
          <p:cNvPr id="9" name="TextBox 8"/>
          <p:cNvSpPr txBox="1"/>
          <p:nvPr/>
        </p:nvSpPr>
        <p:spPr>
          <a:xfrm>
            <a:off x="644236" y="5486400"/>
            <a:ext cx="2980776" cy="707886"/>
          </a:xfrm>
          <a:prstGeom prst="rect">
            <a:avLst/>
          </a:prstGeom>
          <a:noFill/>
        </p:spPr>
        <p:txBody>
          <a:bodyPr wrap="square" rtlCol="0">
            <a:spAutoFit/>
          </a:bodyPr>
          <a:lstStyle/>
          <a:p>
            <a:r>
              <a:rPr lang="en-US" sz="2000" b="1" dirty="0">
                <a:latin typeface="Arial" pitchFamily="34" charset="0"/>
                <a:cs typeface="Arial" pitchFamily="34" charset="0"/>
              </a:rPr>
              <a:t>Pictures are irrelevant,</a:t>
            </a:r>
            <a:br>
              <a:rPr lang="en-US" sz="2000" b="1" dirty="0">
                <a:latin typeface="Arial" pitchFamily="34" charset="0"/>
                <a:cs typeface="Arial" pitchFamily="34" charset="0"/>
              </a:rPr>
            </a:br>
            <a:r>
              <a:rPr lang="en-US" sz="2000" b="1" dirty="0">
                <a:latin typeface="Arial" pitchFamily="34" charset="0"/>
                <a:cs typeface="Arial" pitchFamily="34" charset="0"/>
              </a:rPr>
              <a:t>pattern is distracting</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236" y="3959247"/>
            <a:ext cx="1828800" cy="1374753"/>
          </a:xfrm>
          <a:prstGeom prst="rect">
            <a:avLst/>
          </a:prstGeom>
        </p:spPr>
      </p:pic>
      <p:sp>
        <p:nvSpPr>
          <p:cNvPr id="14" name="TextBox 13"/>
          <p:cNvSpPr txBox="1"/>
          <p:nvPr/>
        </p:nvSpPr>
        <p:spPr>
          <a:xfrm>
            <a:off x="391871" y="3084602"/>
            <a:ext cx="3233142" cy="707886"/>
          </a:xfrm>
          <a:prstGeom prst="rect">
            <a:avLst/>
          </a:prstGeom>
          <a:noFill/>
        </p:spPr>
        <p:txBody>
          <a:bodyPr wrap="square" rtlCol="0">
            <a:spAutoFit/>
          </a:bodyPr>
          <a:lstStyle/>
          <a:p>
            <a:r>
              <a:rPr lang="en-US" sz="2000" b="1" dirty="0">
                <a:latin typeface="Arial" pitchFamily="34" charset="0"/>
                <a:cs typeface="Arial" pitchFamily="34" charset="0"/>
              </a:rPr>
              <a:t>Irrelevant pictures, </a:t>
            </a:r>
            <a:br>
              <a:rPr lang="en-US" sz="2000" b="1" dirty="0">
                <a:latin typeface="Arial" pitchFamily="34" charset="0"/>
                <a:cs typeface="Arial" pitchFamily="34" charset="0"/>
              </a:rPr>
            </a:br>
            <a:r>
              <a:rPr lang="en-US" sz="2000" b="1" dirty="0">
                <a:latin typeface="Arial" pitchFamily="34" charset="0"/>
                <a:cs typeface="Arial" pitchFamily="34" charset="0"/>
              </a:rPr>
              <a:t>distracting templates</a:t>
            </a:r>
          </a:p>
        </p:txBody>
      </p:sp>
      <p:sp>
        <p:nvSpPr>
          <p:cNvPr id="17" name="TextBox 16"/>
          <p:cNvSpPr txBox="1"/>
          <p:nvPr/>
        </p:nvSpPr>
        <p:spPr>
          <a:xfrm>
            <a:off x="360730" y="1723671"/>
            <a:ext cx="567012" cy="707886"/>
          </a:xfrm>
          <a:prstGeom prst="rect">
            <a:avLst/>
          </a:prstGeom>
          <a:noFill/>
        </p:spPr>
        <p:txBody>
          <a:bodyPr wrap="square" rtlCol="0">
            <a:spAutoFit/>
          </a:bodyPr>
          <a:lstStyle/>
          <a:p>
            <a:r>
              <a:rPr lang="en-US" sz="4000" b="1" dirty="0">
                <a:solidFill>
                  <a:srgbClr val="FF0000"/>
                </a:solidFill>
                <a:sym typeface="Wingdings"/>
              </a:rPr>
              <a:t></a:t>
            </a:r>
            <a:endParaRPr lang="en-US" sz="2000" b="1" dirty="0">
              <a:solidFill>
                <a:srgbClr val="FF0000"/>
              </a:solidFill>
              <a:latin typeface="Arial" pitchFamily="34" charset="0"/>
              <a:cs typeface="Arial" pitchFamily="34" charset="0"/>
            </a:endParaRPr>
          </a:p>
        </p:txBody>
      </p:sp>
      <p:sp>
        <p:nvSpPr>
          <p:cNvPr id="18" name="TextBox 17"/>
          <p:cNvSpPr txBox="1"/>
          <p:nvPr/>
        </p:nvSpPr>
        <p:spPr>
          <a:xfrm>
            <a:off x="194988" y="4502372"/>
            <a:ext cx="567012" cy="707886"/>
          </a:xfrm>
          <a:prstGeom prst="rect">
            <a:avLst/>
          </a:prstGeom>
          <a:noFill/>
        </p:spPr>
        <p:txBody>
          <a:bodyPr wrap="square" rtlCol="0">
            <a:spAutoFit/>
          </a:bodyPr>
          <a:lstStyle/>
          <a:p>
            <a:r>
              <a:rPr lang="en-US" sz="4000" b="1" dirty="0">
                <a:solidFill>
                  <a:srgbClr val="FF0000"/>
                </a:solidFill>
                <a:sym typeface="Wingdings"/>
              </a:rPr>
              <a:t></a:t>
            </a:r>
            <a:endParaRPr lang="en-US" sz="2000" b="1" dirty="0">
              <a:solidFill>
                <a:srgbClr val="FF0000"/>
              </a:solidFill>
              <a:latin typeface="Arial" pitchFamily="34" charset="0"/>
              <a:cs typeface="Arial" pitchFamily="34" charset="0"/>
            </a:endParaRPr>
          </a:p>
        </p:txBody>
      </p:sp>
      <p:sp>
        <p:nvSpPr>
          <p:cNvPr id="20" name="TextBox 19"/>
          <p:cNvSpPr txBox="1"/>
          <p:nvPr/>
        </p:nvSpPr>
        <p:spPr>
          <a:xfrm>
            <a:off x="5886667" y="1470476"/>
            <a:ext cx="3455194" cy="1631216"/>
          </a:xfrm>
          <a:prstGeom prst="rect">
            <a:avLst/>
          </a:prstGeom>
          <a:noFill/>
        </p:spPr>
        <p:txBody>
          <a:bodyPr wrap="square" rtlCol="0">
            <a:spAutoFit/>
          </a:bodyPr>
          <a:lstStyle/>
          <a:p>
            <a:r>
              <a:rPr lang="en-US" sz="2000" b="1" dirty="0">
                <a:latin typeface="Arial" pitchFamily="34" charset="0"/>
                <a:cs typeface="Arial" pitchFamily="34" charset="0"/>
              </a:rPr>
              <a:t>Simple background, </a:t>
            </a:r>
            <a:br>
              <a:rPr lang="en-US" sz="2000" b="1" dirty="0">
                <a:latin typeface="Arial" pitchFamily="34" charset="0"/>
                <a:cs typeface="Arial" pitchFamily="34" charset="0"/>
              </a:rPr>
            </a:br>
            <a:r>
              <a:rPr lang="en-US" sz="2000" b="1" dirty="0">
                <a:latin typeface="Arial" pitchFamily="34" charset="0"/>
                <a:cs typeface="Arial" pitchFamily="34" charset="0"/>
              </a:rPr>
              <a:t>but adds </a:t>
            </a:r>
            <a:r>
              <a:rPr lang="en-US" sz="2000" b="1" dirty="0">
                <a:solidFill>
                  <a:srgbClr val="FF0000"/>
                </a:solidFill>
                <a:latin typeface="Arial" pitchFamily="34" charset="0"/>
                <a:cs typeface="Arial" pitchFamily="34" charset="0"/>
              </a:rPr>
              <a:t>nothing</a:t>
            </a:r>
          </a:p>
          <a:p>
            <a:r>
              <a:rPr lang="en-US" sz="2000" b="1" dirty="0">
                <a:latin typeface="Arial" pitchFamily="34" charset="0"/>
                <a:cs typeface="Arial" pitchFamily="34" charset="0"/>
              </a:rPr>
              <a:t>Listeners are thinking</a:t>
            </a:r>
          </a:p>
          <a:p>
            <a:r>
              <a:rPr lang="en-US" sz="2000" b="1" dirty="0">
                <a:latin typeface="Arial" pitchFamily="34" charset="0"/>
                <a:cs typeface="Arial" pitchFamily="34" charset="0"/>
              </a:rPr>
              <a:t>“Do the patterns mean anything?”</a:t>
            </a:r>
          </a:p>
        </p:txBody>
      </p:sp>
      <p:sp>
        <p:nvSpPr>
          <p:cNvPr id="21" name="TextBox 20"/>
          <p:cNvSpPr txBox="1"/>
          <p:nvPr/>
        </p:nvSpPr>
        <p:spPr>
          <a:xfrm>
            <a:off x="159327" y="3930103"/>
            <a:ext cx="567012" cy="707886"/>
          </a:xfrm>
          <a:prstGeom prst="rect">
            <a:avLst/>
          </a:prstGeom>
          <a:noFill/>
        </p:spPr>
        <p:txBody>
          <a:bodyPr wrap="square" rtlCol="0">
            <a:spAutoFit/>
          </a:bodyPr>
          <a:lstStyle/>
          <a:p>
            <a:r>
              <a:rPr lang="en-US" sz="4000" b="1" dirty="0">
                <a:solidFill>
                  <a:srgbClr val="FF0000"/>
                </a:solidFill>
                <a:sym typeface="Wingdings"/>
              </a:rPr>
              <a:t></a:t>
            </a:r>
            <a:endParaRPr lang="en-US" sz="20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4284046"/>
            <a:ext cx="2313151" cy="1735754"/>
          </a:xfrm>
          <a:prstGeom prst="rect">
            <a:avLst/>
          </a:prstGeom>
        </p:spPr>
      </p:pic>
      <p:sp>
        <p:nvSpPr>
          <p:cNvPr id="15" name="TextBox 14"/>
          <p:cNvSpPr txBox="1"/>
          <p:nvPr/>
        </p:nvSpPr>
        <p:spPr>
          <a:xfrm>
            <a:off x="4367980" y="3238490"/>
            <a:ext cx="4668983" cy="1015663"/>
          </a:xfrm>
          <a:prstGeom prst="rect">
            <a:avLst/>
          </a:prstGeom>
          <a:noFill/>
        </p:spPr>
        <p:txBody>
          <a:bodyPr wrap="square" rtlCol="0">
            <a:spAutoFit/>
          </a:bodyPr>
          <a:lstStyle/>
          <a:p>
            <a:r>
              <a:rPr lang="en-US" sz="2000" b="1" dirty="0">
                <a:latin typeface="Arial" pitchFamily="34" charset="0"/>
                <a:cs typeface="Arial" pitchFamily="34" charset="0"/>
              </a:rPr>
              <a:t>Circles??? </a:t>
            </a:r>
          </a:p>
          <a:p>
            <a:r>
              <a:rPr lang="en-US" sz="2000" b="1" dirty="0">
                <a:latin typeface="Arial" pitchFamily="34" charset="0"/>
                <a:cs typeface="Arial" pitchFamily="34" charset="0"/>
              </a:rPr>
              <a:t>Audience will wonder about them</a:t>
            </a:r>
          </a:p>
          <a:p>
            <a:r>
              <a:rPr lang="en-US" sz="2000" b="1" dirty="0">
                <a:latin typeface="Arial" pitchFamily="34" charset="0"/>
                <a:cs typeface="Arial" pitchFamily="34" charset="0"/>
              </a:rPr>
              <a:t>For EVERY slide!!</a:t>
            </a:r>
          </a:p>
        </p:txBody>
      </p:sp>
      <p:sp>
        <p:nvSpPr>
          <p:cNvPr id="6" name="Rounded Rectangle 5"/>
          <p:cNvSpPr/>
          <p:nvPr/>
        </p:nvSpPr>
        <p:spPr>
          <a:xfrm>
            <a:off x="623454" y="3959247"/>
            <a:ext cx="8381999" cy="15931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Arial" pitchFamily="34" charset="0"/>
                <a:cs typeface="Arial" pitchFamily="34" charset="0"/>
              </a:rPr>
              <a:t>AVOID this site (and others like it!)</a:t>
            </a:r>
          </a:p>
          <a:p>
            <a:pPr algn="ctr"/>
            <a:r>
              <a:rPr lang="en-US" sz="2400" b="1" dirty="0">
                <a:solidFill>
                  <a:schemeClr val="tx1"/>
                </a:solidFill>
                <a:latin typeface="Arial" pitchFamily="34" charset="0"/>
                <a:cs typeface="Arial" pitchFamily="34" charset="0"/>
                <a:hlinkClick r:id="rId7"/>
              </a:rPr>
              <a:t>http://www.free-power-point-templates.com</a:t>
            </a:r>
            <a:endParaRPr lang="en-US" sz="2400" b="1" dirty="0">
              <a:solidFill>
                <a:schemeClr val="tx1"/>
              </a:solidFill>
              <a:latin typeface="Arial" pitchFamily="34" charset="0"/>
              <a:cs typeface="Arial" pitchFamily="34" charset="0"/>
            </a:endParaRPr>
          </a:p>
          <a:p>
            <a:r>
              <a:rPr lang="en-US" sz="2400" b="1" dirty="0">
                <a:solidFill>
                  <a:schemeClr val="tx1"/>
                </a:solidFill>
                <a:latin typeface="Arial" pitchFamily="34" charset="0"/>
                <a:cs typeface="Arial" pitchFamily="34" charset="0"/>
              </a:rPr>
              <a:t>Many ‘pretty’ slides, but not for serious presentations!</a:t>
            </a:r>
            <a:r>
              <a:rPr lang="en-US" dirty="0"/>
              <a:t>/</a:t>
            </a:r>
          </a:p>
        </p:txBody>
      </p:sp>
      <p:grpSp>
        <p:nvGrpSpPr>
          <p:cNvPr id="23" name="Group 22"/>
          <p:cNvGrpSpPr/>
          <p:nvPr/>
        </p:nvGrpSpPr>
        <p:grpSpPr>
          <a:xfrm>
            <a:off x="608096" y="3992241"/>
            <a:ext cx="8397357" cy="1527154"/>
            <a:chOff x="315191" y="267750"/>
            <a:chExt cx="8397357" cy="1527154"/>
          </a:xfrm>
        </p:grpSpPr>
        <p:cxnSp>
          <p:nvCxnSpPr>
            <p:cNvPr id="11" name="Straight Connector 10"/>
            <p:cNvCxnSpPr/>
            <p:nvPr/>
          </p:nvCxnSpPr>
          <p:spPr>
            <a:xfrm flipV="1">
              <a:off x="315191" y="267751"/>
              <a:ext cx="8361217" cy="15271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1331" y="267750"/>
              <a:ext cx="8361217" cy="15271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81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on title slide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00200"/>
            <a:ext cx="2629060" cy="1981200"/>
          </a:xfrm>
          <a:prstGeom prst="rect">
            <a:avLst/>
          </a:prstGeom>
        </p:spPr>
      </p:pic>
      <p:sp>
        <p:nvSpPr>
          <p:cNvPr id="10" name="TextBox 9"/>
          <p:cNvSpPr txBox="1"/>
          <p:nvPr/>
        </p:nvSpPr>
        <p:spPr>
          <a:xfrm>
            <a:off x="1423931" y="3651509"/>
            <a:ext cx="7162800" cy="400110"/>
          </a:xfrm>
          <a:prstGeom prst="rect">
            <a:avLst/>
          </a:prstGeom>
          <a:noFill/>
        </p:spPr>
        <p:txBody>
          <a:bodyPr wrap="square" rtlCol="0">
            <a:spAutoFit/>
          </a:bodyPr>
          <a:lstStyle/>
          <a:p>
            <a:r>
              <a:rPr lang="en-US" sz="2000" b="1" dirty="0">
                <a:latin typeface="Arial" pitchFamily="34" charset="0"/>
                <a:cs typeface="Arial" pitchFamily="34" charset="0"/>
              </a:rPr>
              <a:t>Speaker can introduce subject directly from first slide</a:t>
            </a:r>
          </a:p>
        </p:txBody>
      </p:sp>
      <p:sp>
        <p:nvSpPr>
          <p:cNvPr id="11" name="TextBox 10"/>
          <p:cNvSpPr txBox="1"/>
          <p:nvPr/>
        </p:nvSpPr>
        <p:spPr>
          <a:xfrm>
            <a:off x="505178" y="1022489"/>
            <a:ext cx="5825836" cy="400110"/>
          </a:xfrm>
          <a:prstGeom prst="rect">
            <a:avLst/>
          </a:prstGeom>
          <a:noFill/>
        </p:spPr>
        <p:txBody>
          <a:bodyPr wrap="square" rtlCol="0">
            <a:spAutoFit/>
          </a:bodyPr>
          <a:lstStyle/>
          <a:p>
            <a:r>
              <a:rPr lang="en-US" sz="2000" b="1" dirty="0">
                <a:latin typeface="Arial" pitchFamily="34" charset="0"/>
                <a:cs typeface="Arial" pitchFamily="34" charset="0"/>
              </a:rPr>
              <a:t>images leading directly to the topic</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21" y="4495801"/>
            <a:ext cx="2527987" cy="1905000"/>
          </a:xfrm>
          <a:prstGeom prst="rect">
            <a:avLst/>
          </a:prstGeom>
        </p:spPr>
      </p:pic>
      <p:sp>
        <p:nvSpPr>
          <p:cNvPr id="16" name="TextBox 15"/>
          <p:cNvSpPr txBox="1"/>
          <p:nvPr/>
        </p:nvSpPr>
        <p:spPr>
          <a:xfrm>
            <a:off x="4114800" y="4858017"/>
            <a:ext cx="3886200" cy="1323439"/>
          </a:xfrm>
          <a:prstGeom prst="rect">
            <a:avLst/>
          </a:prstGeom>
          <a:noFill/>
        </p:spPr>
        <p:txBody>
          <a:bodyPr wrap="square" rtlCol="0">
            <a:spAutoFit/>
          </a:bodyPr>
          <a:lstStyle/>
          <a:p>
            <a:r>
              <a:rPr lang="en-US" sz="2000" b="1" dirty="0">
                <a:latin typeface="Arial" pitchFamily="34" charset="0"/>
                <a:cs typeface="Arial" pitchFamily="34" charset="0"/>
              </a:rPr>
              <a:t>University logo is OK!</a:t>
            </a:r>
          </a:p>
          <a:p>
            <a:r>
              <a:rPr lang="en-US" sz="2000" b="1" dirty="0">
                <a:latin typeface="Arial" pitchFamily="34" charset="0"/>
                <a:cs typeface="Arial" pitchFamily="34" charset="0"/>
              </a:rPr>
              <a:t>Listeners may remember MSU and </a:t>
            </a:r>
            <a:br>
              <a:rPr lang="en-US" sz="2000" b="1" dirty="0">
                <a:latin typeface="Arial" pitchFamily="34" charset="0"/>
                <a:cs typeface="Arial" pitchFamily="34" charset="0"/>
              </a:rPr>
            </a:br>
            <a:r>
              <a:rPr lang="en-US" sz="2000" b="1" dirty="0">
                <a:latin typeface="Arial" pitchFamily="34" charset="0"/>
                <a:cs typeface="Arial" pitchFamily="34" charset="0"/>
              </a:rPr>
              <a:t>connect to you later!</a:t>
            </a:r>
          </a:p>
        </p:txBody>
      </p:sp>
      <p:sp>
        <p:nvSpPr>
          <p:cNvPr id="19" name="TextBox 18"/>
          <p:cNvSpPr txBox="1"/>
          <p:nvPr/>
        </p:nvSpPr>
        <p:spPr>
          <a:xfrm>
            <a:off x="790222" y="1371600"/>
            <a:ext cx="505178" cy="923330"/>
          </a:xfrm>
          <a:prstGeom prst="rect">
            <a:avLst/>
          </a:prstGeom>
          <a:noFill/>
        </p:spPr>
        <p:txBody>
          <a:bodyPr wrap="square" rtlCol="0">
            <a:spAutoFit/>
          </a:bodyPr>
          <a:lstStyle/>
          <a:p>
            <a:r>
              <a:rPr lang="en-US" sz="5400" b="1" baseline="-25000" dirty="0">
                <a:solidFill>
                  <a:srgbClr val="00B050"/>
                </a:solidFill>
                <a:latin typeface="Arial" pitchFamily="34" charset="0"/>
                <a:cs typeface="Arial" pitchFamily="34" charset="0"/>
                <a:sym typeface="Wingdings"/>
              </a:rPr>
              <a:t></a:t>
            </a:r>
            <a:endParaRPr lang="en-US" sz="5400" b="1" dirty="0">
              <a:solidFill>
                <a:srgbClr val="00B050"/>
              </a:solidFill>
              <a:latin typeface="Arial" pitchFamily="34" charset="0"/>
              <a:cs typeface="Arial" pitchFamily="34" charset="0"/>
            </a:endParaRPr>
          </a:p>
        </p:txBody>
      </p:sp>
      <p:sp>
        <p:nvSpPr>
          <p:cNvPr id="21" name="TextBox 20"/>
          <p:cNvSpPr txBox="1"/>
          <p:nvPr/>
        </p:nvSpPr>
        <p:spPr>
          <a:xfrm>
            <a:off x="3699208" y="4858017"/>
            <a:ext cx="505178" cy="923330"/>
          </a:xfrm>
          <a:prstGeom prst="rect">
            <a:avLst/>
          </a:prstGeom>
          <a:noFill/>
        </p:spPr>
        <p:txBody>
          <a:bodyPr wrap="square" rtlCol="0">
            <a:spAutoFit/>
          </a:bodyPr>
          <a:lstStyle/>
          <a:p>
            <a:r>
              <a:rPr lang="en-US" sz="5400" b="1" baseline="-25000" dirty="0">
                <a:solidFill>
                  <a:srgbClr val="00B050"/>
                </a:solidFill>
                <a:latin typeface="Arial" pitchFamily="34" charset="0"/>
                <a:cs typeface="Arial" pitchFamily="34" charset="0"/>
                <a:sym typeface="Wingdings"/>
              </a:rPr>
              <a:t></a:t>
            </a:r>
            <a:endParaRPr lang="en-US" sz="5400" b="1" dirty="0">
              <a:solidFill>
                <a:srgbClr val="00B050"/>
              </a:solidFill>
              <a:latin typeface="Arial" pitchFamily="34" charset="0"/>
              <a:cs typeface="Arial" pitchFamily="34" charset="0"/>
            </a:endParaRPr>
          </a:p>
        </p:txBody>
      </p:sp>
      <p:sp>
        <p:nvSpPr>
          <p:cNvPr id="22" name="TextBox 21"/>
          <p:cNvSpPr txBox="1"/>
          <p:nvPr/>
        </p:nvSpPr>
        <p:spPr>
          <a:xfrm>
            <a:off x="766233" y="1922430"/>
            <a:ext cx="505178" cy="923330"/>
          </a:xfrm>
          <a:prstGeom prst="rect">
            <a:avLst/>
          </a:prstGeom>
          <a:noFill/>
        </p:spPr>
        <p:txBody>
          <a:bodyPr wrap="square" rtlCol="0">
            <a:spAutoFit/>
          </a:bodyPr>
          <a:lstStyle/>
          <a:p>
            <a:r>
              <a:rPr lang="en-US" sz="5400" b="1" baseline="-25000" dirty="0">
                <a:solidFill>
                  <a:srgbClr val="00B050"/>
                </a:solidFill>
                <a:latin typeface="Arial" pitchFamily="34" charset="0"/>
                <a:cs typeface="Arial" pitchFamily="34" charset="0"/>
                <a:sym typeface="Wingdings"/>
              </a:rPr>
              <a:t></a:t>
            </a:r>
            <a:endParaRPr lang="en-US" sz="5400" b="1" dirty="0">
              <a:solidFill>
                <a:srgbClr val="00B050"/>
              </a:solidFill>
              <a:latin typeface="Arial" pitchFamily="34" charset="0"/>
              <a:cs typeface="Arial"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331" y="1600200"/>
            <a:ext cx="2651366" cy="1981200"/>
          </a:xfrm>
          <a:prstGeom prst="rect">
            <a:avLst/>
          </a:prstGeom>
        </p:spPr>
      </p:pic>
      <p:sp>
        <p:nvSpPr>
          <p:cNvPr id="13" name="Rounded Rectangle 12"/>
          <p:cNvSpPr/>
          <p:nvPr/>
        </p:nvSpPr>
        <p:spPr>
          <a:xfrm>
            <a:off x="766233" y="3422073"/>
            <a:ext cx="7398328" cy="15931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Arial" pitchFamily="34" charset="0"/>
                <a:cs typeface="Arial" pitchFamily="34" charset="0"/>
              </a:rPr>
              <a:t>Add a few images – relevant to YOUR project</a:t>
            </a:r>
          </a:p>
          <a:p>
            <a:r>
              <a:rPr lang="en-US" sz="2400" b="1" dirty="0">
                <a:solidFill>
                  <a:schemeClr val="tx1"/>
                </a:solidFill>
                <a:latin typeface="Arial" pitchFamily="34" charset="0"/>
                <a:cs typeface="Arial" pitchFamily="34" charset="0"/>
              </a:rPr>
              <a:t>They will make </a:t>
            </a:r>
            <a:r>
              <a:rPr lang="en-US" sz="2400" b="1" dirty="0">
                <a:solidFill>
                  <a:srgbClr val="FF0000"/>
                </a:solidFill>
                <a:latin typeface="Arial" pitchFamily="34" charset="0"/>
                <a:cs typeface="Arial" pitchFamily="34" charset="0"/>
              </a:rPr>
              <a:t>your slides stand out </a:t>
            </a:r>
            <a:r>
              <a:rPr lang="en-US" sz="2400" b="1" dirty="0">
                <a:solidFill>
                  <a:schemeClr val="tx1"/>
                </a:solidFill>
                <a:latin typeface="Arial" pitchFamily="34" charset="0"/>
                <a:cs typeface="Arial" pitchFamily="34" charset="0"/>
              </a:rPr>
              <a:t>.. </a:t>
            </a:r>
          </a:p>
          <a:p>
            <a:r>
              <a:rPr lang="en-US" sz="2400" b="1" i="1" dirty="0">
                <a:solidFill>
                  <a:schemeClr val="tx1"/>
                </a:solidFill>
                <a:latin typeface="Times New Roman" pitchFamily="18" charset="0"/>
                <a:cs typeface="Times New Roman" pitchFamily="18" charset="0"/>
              </a:rPr>
              <a:t>                 and </a:t>
            </a:r>
          </a:p>
          <a:p>
            <a:r>
              <a:rPr lang="en-US" sz="2400" b="1" dirty="0">
                <a:solidFill>
                  <a:schemeClr val="tx1"/>
                </a:solidFill>
                <a:latin typeface="Arial" pitchFamily="34" charset="0"/>
                <a:cs typeface="Arial" pitchFamily="34" charset="0"/>
              </a:rPr>
              <a:t>save time in your presentation!</a:t>
            </a:r>
            <a:r>
              <a:rPr lang="en-US" dirty="0"/>
              <a:t>/</a:t>
            </a:r>
          </a:p>
        </p:txBody>
      </p:sp>
    </p:spTree>
    <p:extLst>
      <p:ext uri="{BB962C8B-B14F-4D97-AF65-F5344CB8AC3E}">
        <p14:creationId xmlns:p14="http://schemas.microsoft.com/office/powerpoint/2010/main" val="11579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 bad features</a:t>
            </a:r>
          </a:p>
        </p:txBody>
      </p:sp>
      <p:sp>
        <p:nvSpPr>
          <p:cNvPr id="3" name="Content Placeholder 2"/>
          <p:cNvSpPr>
            <a:spLocks noGrp="1"/>
          </p:cNvSpPr>
          <p:nvPr>
            <p:ph idx="1"/>
          </p:nvPr>
        </p:nvSpPr>
        <p:spPr/>
        <p:txBody>
          <a:bodyPr>
            <a:normAutofit lnSpcReduction="10000"/>
          </a:bodyPr>
          <a:lstStyle/>
          <a:p>
            <a:pPr marL="514350" indent="-514350">
              <a:buFont typeface="+mj-lt"/>
              <a:buAutoNum type="alphaLcParenR" startAt="2"/>
            </a:pPr>
            <a:r>
              <a:rPr lang="en-US" dirty="0"/>
              <a:t>Too many fonts</a:t>
            </a:r>
          </a:p>
          <a:p>
            <a:pPr marL="914400" lvl="1" indent="-514350">
              <a:buFont typeface="Wingdings" pitchFamily="2" charset="2"/>
              <a:buChar char="§"/>
            </a:pPr>
            <a:r>
              <a:rPr lang="en-US" dirty="0"/>
              <a:t>Use</a:t>
            </a:r>
          </a:p>
          <a:p>
            <a:pPr marL="914400" lvl="1" indent="-514350">
              <a:buFont typeface="Wingdings 2" pitchFamily="18" charset="2"/>
              <a:buChar char="R"/>
            </a:pPr>
            <a:r>
              <a:rPr lang="en-US" dirty="0"/>
              <a:t>Arial (mostly)</a:t>
            </a:r>
          </a:p>
          <a:p>
            <a:pPr marL="1314450" lvl="2" indent="-514350"/>
            <a:r>
              <a:rPr lang="en-US" dirty="0"/>
              <a:t>Easier to read on slides</a:t>
            </a:r>
          </a:p>
          <a:p>
            <a:pPr marL="1314450" lvl="2" indent="-514350"/>
            <a:r>
              <a:rPr lang="en-US" dirty="0"/>
              <a:t>Other sans-serif fonts OK</a:t>
            </a:r>
          </a:p>
          <a:p>
            <a:pPr marL="1771650" lvl="3" indent="-514350">
              <a:buFont typeface="Wingdings 2" pitchFamily="18" charset="2"/>
              <a:buChar char="R"/>
            </a:pPr>
            <a:r>
              <a:rPr lang="en-US" dirty="0"/>
              <a:t>Helvetica</a:t>
            </a:r>
          </a:p>
          <a:p>
            <a:pPr marL="1771650" lvl="3" indent="-514350">
              <a:buFont typeface="Wingdings 2" pitchFamily="18" charset="2"/>
              <a:buChar char="R"/>
            </a:pPr>
            <a:r>
              <a:rPr lang="en-US" dirty="0"/>
              <a:t>Calibri</a:t>
            </a:r>
          </a:p>
          <a:p>
            <a:pPr marL="914400" lvl="1" indent="-514350">
              <a:buFont typeface="Wingdings 2" pitchFamily="18" charset="2"/>
              <a:buChar char="R"/>
            </a:pPr>
            <a:r>
              <a:rPr lang="en-US" dirty="0"/>
              <a:t>Symbol for math </a:t>
            </a:r>
            <a:r>
              <a:rPr lang="en-US" dirty="0">
                <a:latin typeface="Symbol" pitchFamily="18" charset="2"/>
              </a:rPr>
              <a:t>a b c d  </a:t>
            </a:r>
            <a:r>
              <a:rPr lang="en-US" dirty="0">
                <a:latin typeface="Symbol" pitchFamily="18" charset="2"/>
                <a:sym typeface="Symbol"/>
              </a:rPr>
              <a:t>  ...</a:t>
            </a:r>
          </a:p>
          <a:p>
            <a:pPr marL="914400" lvl="1" indent="-514350">
              <a:buFont typeface="Wingdings 2" pitchFamily="18" charset="2"/>
              <a:buChar char="R"/>
            </a:pPr>
            <a:r>
              <a:rPr lang="en-US" dirty="0">
                <a:latin typeface="Times New Roman" pitchFamily="18" charset="0"/>
                <a:cs typeface="Times New Roman" pitchFamily="18" charset="0"/>
                <a:sym typeface="Symbol"/>
              </a:rPr>
              <a:t>Times New Roman</a:t>
            </a:r>
          </a:p>
          <a:p>
            <a:pPr marL="1314450" lvl="2" indent="-514350"/>
            <a:r>
              <a:rPr lang="en-US" dirty="0">
                <a:latin typeface="Times New Roman" pitchFamily="18" charset="0"/>
                <a:cs typeface="Times New Roman" pitchFamily="18" charset="0"/>
                <a:sym typeface="Symbol"/>
              </a:rPr>
              <a:t>Easier to read in printed reports</a:t>
            </a:r>
          </a:p>
          <a:p>
            <a:pPr marL="914400" lvl="1" indent="-514350">
              <a:buFont typeface="Wingdings" pitchFamily="2" charset="2"/>
              <a:buChar char="ý"/>
            </a:pPr>
            <a:r>
              <a:rPr lang="en-US" sz="2800" dirty="0">
                <a:latin typeface="Harlow Solid Italic" pitchFamily="82" charset="0"/>
                <a:cs typeface="Times New Roman" pitchFamily="18" charset="0"/>
                <a:sym typeface="Symbol"/>
              </a:rPr>
              <a:t>Script fonts</a:t>
            </a:r>
          </a:p>
          <a:p>
            <a:pPr marL="914400" lvl="1" indent="-514350">
              <a:buFont typeface="Wingdings" pitchFamily="2" charset="2"/>
              <a:buChar char="ý"/>
            </a:pPr>
            <a:r>
              <a:rPr lang="en-US" sz="2800" dirty="0">
                <a:latin typeface="Curlz MT" pitchFamily="82" charset="0"/>
                <a:cs typeface="Times New Roman" pitchFamily="18" charset="0"/>
                <a:sym typeface="Symbol"/>
              </a:rPr>
              <a:t>Crazy fonts</a:t>
            </a:r>
          </a:p>
          <a:p>
            <a:pPr marL="914400" lvl="1" indent="-514350"/>
            <a:endParaRPr lang="en-US" dirty="0">
              <a:latin typeface="Times New Roman" pitchFamily="18" charset="0"/>
              <a:cs typeface="Times New Roman" pitchFamily="18" charset="0"/>
              <a:sym typeface="Symbol"/>
            </a:endParaRPr>
          </a:p>
          <a:p>
            <a:pPr marL="514350" indent="-514350"/>
            <a:endParaRPr lang="en-US" dirty="0">
              <a:latin typeface="Times New Roman" pitchFamily="18" charset="0"/>
              <a:cs typeface="Times New Roman" pitchFamily="18" charset="0"/>
              <a:sym typeface="Symbol"/>
            </a:endParaRPr>
          </a:p>
          <a:p>
            <a:pPr marL="914400" lvl="1" indent="-514350"/>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09575"/>
            <a:ext cx="2762250" cy="6038850"/>
          </a:xfrm>
          <a:prstGeom prst="rect">
            <a:avLst/>
          </a:prstGeom>
        </p:spPr>
      </p:pic>
    </p:spTree>
    <p:extLst>
      <p:ext uri="{BB962C8B-B14F-4D97-AF65-F5344CB8AC3E}">
        <p14:creationId xmlns:p14="http://schemas.microsoft.com/office/powerpoint/2010/main" val="28492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Animations also!</a:t>
            </a:r>
          </a:p>
        </p:txBody>
      </p:sp>
      <p:sp>
        <p:nvSpPr>
          <p:cNvPr id="3" name="Content Placeholder 2"/>
          <p:cNvSpPr>
            <a:spLocks noGrp="1"/>
          </p:cNvSpPr>
          <p:nvPr>
            <p:ph idx="1"/>
          </p:nvPr>
        </p:nvSpPr>
        <p:spPr/>
        <p:txBody>
          <a:bodyPr>
            <a:normAutofit lnSpcReduction="10000"/>
          </a:bodyPr>
          <a:lstStyle/>
          <a:p>
            <a:r>
              <a:rPr lang="en-US" dirty="0"/>
              <a:t>Simple animations </a:t>
            </a:r>
            <a:r>
              <a:rPr lang="en-US" dirty="0">
                <a:solidFill>
                  <a:srgbClr val="FF0000"/>
                </a:solidFill>
              </a:rPr>
              <a:t>are</a:t>
            </a:r>
            <a:r>
              <a:rPr lang="en-US" dirty="0"/>
              <a:t> effective</a:t>
            </a:r>
          </a:p>
          <a:p>
            <a:r>
              <a:rPr lang="en-US" i="1" dirty="0" err="1">
                <a:latin typeface="Times New Roman" pitchFamily="18" charset="0"/>
                <a:cs typeface="Times New Roman" pitchFamily="18" charset="0"/>
              </a:rPr>
              <a:t>eg</a:t>
            </a:r>
            <a:r>
              <a:rPr lang="en-US" dirty="0"/>
              <a:t> fonts ..</a:t>
            </a:r>
          </a:p>
          <a:p>
            <a:pPr lvl="1"/>
            <a:r>
              <a:rPr lang="en-US" dirty="0"/>
              <a:t>Make it appear</a:t>
            </a:r>
          </a:p>
          <a:p>
            <a:pPr marL="457200" lvl="1" indent="0">
              <a:buNone/>
            </a:pPr>
            <a:r>
              <a:rPr lang="en-US" i="1" dirty="0">
                <a:latin typeface="Times New Roman" pitchFamily="18" charset="0"/>
                <a:cs typeface="Times New Roman" pitchFamily="18" charset="0"/>
              </a:rPr>
              <a:t>and </a:t>
            </a:r>
          </a:p>
          <a:p>
            <a:pPr lvl="1"/>
            <a:r>
              <a:rPr lang="en-US" dirty="0"/>
              <a:t>Disappear</a:t>
            </a:r>
          </a:p>
          <a:p>
            <a:pPr marL="457200" lvl="1" indent="0">
              <a:buNone/>
            </a:pPr>
            <a:r>
              <a:rPr lang="en-US" dirty="0"/>
              <a:t>But … ??</a:t>
            </a:r>
          </a:p>
          <a:p>
            <a:pPr lvl="1"/>
            <a:r>
              <a:rPr lang="en-US" dirty="0"/>
              <a:t>Waste of time</a:t>
            </a:r>
          </a:p>
          <a:p>
            <a:pPr lvl="2"/>
            <a:r>
              <a:rPr lang="en-US" dirty="0"/>
              <a:t>for you – to make it work!)</a:t>
            </a:r>
          </a:p>
          <a:p>
            <a:pPr marL="457200" lvl="1" indent="0">
              <a:buNone/>
            </a:pPr>
            <a:r>
              <a:rPr lang="en-US" i="1" dirty="0">
                <a:latin typeface="Times New Roman" pitchFamily="18" charset="0"/>
                <a:cs typeface="Times New Roman" pitchFamily="18" charset="0"/>
              </a:rPr>
              <a:t>and</a:t>
            </a:r>
          </a:p>
          <a:p>
            <a:pPr lvl="1"/>
            <a:r>
              <a:rPr lang="en-US" dirty="0"/>
              <a:t>For your audience</a:t>
            </a:r>
          </a:p>
          <a:p>
            <a:pPr lvl="2">
              <a:buFont typeface="Wingdings" pitchFamily="2" charset="2"/>
              <a:buChar char="M"/>
            </a:pPr>
            <a:r>
              <a:rPr lang="en-US" dirty="0"/>
              <a:t>Headache</a:t>
            </a:r>
          </a:p>
          <a:p>
            <a:pPr lvl="2">
              <a:buFont typeface="Arial" pitchFamily="34" charset="0"/>
              <a:buChar char="?"/>
            </a:pPr>
            <a:r>
              <a:rPr lang="en-US" dirty="0"/>
              <a:t>Trying to work out </a:t>
            </a:r>
          </a:p>
          <a:p>
            <a:pPr lvl="2">
              <a:buFont typeface="Arial" pitchFamily="34" charset="0"/>
              <a:buChar char="?"/>
            </a:pPr>
            <a:r>
              <a:rPr lang="en-US" dirty="0"/>
              <a:t>Does it mean anything??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641" y="304800"/>
            <a:ext cx="2927811" cy="6400800"/>
          </a:xfrm>
          <a:prstGeom prst="rect">
            <a:avLst/>
          </a:prstGeom>
        </p:spPr>
      </p:pic>
    </p:spTree>
    <p:extLst>
      <p:ext uri="{BB962C8B-B14F-4D97-AF65-F5344CB8AC3E}">
        <p14:creationId xmlns:p14="http://schemas.microsoft.com/office/powerpoint/2010/main" val="28170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64DA4925-8DCB-4CFB-BD3D-FDCA98CE0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57" y="20150"/>
            <a:ext cx="7067686" cy="6853514"/>
          </a:xfrm>
          <a:prstGeom prst="rect">
            <a:avLst/>
          </a:prstGeom>
        </p:spPr>
      </p:pic>
    </p:spTree>
    <p:extLst>
      <p:ext uri="{BB962C8B-B14F-4D97-AF65-F5344CB8AC3E}">
        <p14:creationId xmlns:p14="http://schemas.microsoft.com/office/powerpoint/2010/main" val="4002683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Animations also!</a:t>
            </a:r>
          </a:p>
        </p:txBody>
      </p:sp>
      <p:sp>
        <p:nvSpPr>
          <p:cNvPr id="3" name="Content Placeholder 2"/>
          <p:cNvSpPr>
            <a:spLocks noGrp="1"/>
          </p:cNvSpPr>
          <p:nvPr>
            <p:ph idx="1"/>
          </p:nvPr>
        </p:nvSpPr>
        <p:spPr/>
        <p:txBody>
          <a:bodyPr>
            <a:noAutofit/>
          </a:bodyPr>
          <a:lstStyle/>
          <a:p>
            <a:r>
              <a:rPr lang="en-US" dirty="0"/>
              <a:t>Simple animations </a:t>
            </a:r>
            <a:r>
              <a:rPr lang="en-US" dirty="0">
                <a:solidFill>
                  <a:srgbClr val="FF0000"/>
                </a:solidFill>
              </a:rPr>
              <a:t>are</a:t>
            </a:r>
            <a:r>
              <a:rPr lang="en-US" dirty="0"/>
              <a:t> effective</a:t>
            </a:r>
          </a:p>
          <a:p>
            <a:r>
              <a:rPr lang="en-US" i="1" dirty="0" err="1">
                <a:latin typeface="Times New Roman" pitchFamily="18" charset="0"/>
                <a:cs typeface="Times New Roman" pitchFamily="18" charset="0"/>
              </a:rPr>
              <a:t>eg</a:t>
            </a:r>
            <a:r>
              <a:rPr lang="en-US" dirty="0"/>
              <a:t> fonts ..</a:t>
            </a:r>
          </a:p>
          <a:p>
            <a:pPr lvl="1"/>
            <a:r>
              <a:rPr lang="en-US" sz="2000" dirty="0"/>
              <a:t>Make it appear</a:t>
            </a:r>
          </a:p>
          <a:p>
            <a:pPr marL="457200" lvl="1" indent="0">
              <a:buNone/>
            </a:pPr>
            <a:r>
              <a:rPr lang="en-US" sz="2000" i="1" dirty="0">
                <a:latin typeface="Times New Roman" pitchFamily="18" charset="0"/>
                <a:cs typeface="Times New Roman" pitchFamily="18" charset="0"/>
              </a:rPr>
              <a:t>and </a:t>
            </a:r>
          </a:p>
          <a:p>
            <a:pPr lvl="1"/>
            <a:r>
              <a:rPr lang="en-US" sz="2000" dirty="0"/>
              <a:t>Disappear</a:t>
            </a:r>
          </a:p>
          <a:p>
            <a:pPr lvl="1"/>
            <a:r>
              <a:rPr lang="en-US" sz="2000" dirty="0"/>
              <a:t>But … ??</a:t>
            </a:r>
          </a:p>
          <a:p>
            <a:pPr lvl="1"/>
            <a:r>
              <a:rPr lang="en-US" sz="2000" dirty="0"/>
              <a:t>Waste of time</a:t>
            </a:r>
          </a:p>
          <a:p>
            <a:pPr lvl="2"/>
            <a:r>
              <a:rPr lang="en-US" dirty="0"/>
              <a:t>for you – to make it work!)</a:t>
            </a:r>
          </a:p>
          <a:p>
            <a:pPr marL="457200" lvl="1" indent="0">
              <a:buNone/>
            </a:pPr>
            <a:r>
              <a:rPr lang="en-US" sz="2000" i="1" dirty="0">
                <a:latin typeface="Times New Roman" pitchFamily="18" charset="0"/>
                <a:cs typeface="Times New Roman" pitchFamily="18" charset="0"/>
              </a:rPr>
              <a:t>and</a:t>
            </a:r>
          </a:p>
          <a:p>
            <a:pPr lvl="1"/>
            <a:r>
              <a:rPr lang="en-US" sz="2000" dirty="0"/>
              <a:t>For your audience</a:t>
            </a:r>
          </a:p>
          <a:p>
            <a:pPr lvl="2">
              <a:buFont typeface="Wingdings" pitchFamily="2" charset="2"/>
              <a:buChar char="M"/>
            </a:pPr>
            <a:r>
              <a:rPr lang="en-US" dirty="0"/>
              <a:t>Headache</a:t>
            </a:r>
          </a:p>
          <a:p>
            <a:pPr lvl="2">
              <a:buFont typeface="Arial" pitchFamily="34" charset="0"/>
              <a:buChar char="?"/>
            </a:pPr>
            <a:r>
              <a:rPr lang="en-US" dirty="0"/>
              <a:t>Trying to work out </a:t>
            </a:r>
          </a:p>
          <a:p>
            <a:pPr lvl="2">
              <a:buFont typeface="Arial" pitchFamily="34" charset="0"/>
              <a:buChar char="?"/>
            </a:pPr>
            <a:r>
              <a:rPr lang="en-US" dirty="0"/>
              <a:t>Does it mean anything??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641" y="304800"/>
            <a:ext cx="2927811" cy="6400800"/>
          </a:xfrm>
          <a:prstGeom prst="rect">
            <a:avLst/>
          </a:prstGeom>
        </p:spPr>
      </p:pic>
      <p:sp>
        <p:nvSpPr>
          <p:cNvPr id="5" name="Rounded Rectangle 4"/>
          <p:cNvSpPr/>
          <p:nvPr/>
        </p:nvSpPr>
        <p:spPr>
          <a:xfrm>
            <a:off x="2438400" y="2576945"/>
            <a:ext cx="6400800" cy="4006334"/>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Arial" pitchFamily="34" charset="0"/>
              <a:cs typeface="Arial" pitchFamily="34" charset="0"/>
            </a:endParaRPr>
          </a:p>
          <a:p>
            <a:pPr algn="ctr"/>
            <a:r>
              <a:rPr lang="en-US" sz="2400" b="1" dirty="0">
                <a:solidFill>
                  <a:schemeClr val="tx1"/>
                </a:solidFill>
                <a:latin typeface="Arial" pitchFamily="34" charset="0"/>
                <a:cs typeface="Arial" pitchFamily="34" charset="0"/>
              </a:rPr>
              <a:t>Special Warning for Thais!</a:t>
            </a:r>
          </a:p>
          <a:p>
            <a:pPr algn="ctr"/>
            <a:endParaRPr lang="en-US" sz="2400" b="1" dirty="0">
              <a:solidFill>
                <a:schemeClr val="tx1"/>
              </a:solidFill>
              <a:latin typeface="Arial" pitchFamily="34" charset="0"/>
              <a:cs typeface="Arial" pitchFamily="34" charset="0"/>
            </a:endParaRPr>
          </a:p>
          <a:p>
            <a:pPr algn="ctr"/>
            <a:r>
              <a:rPr lang="en-US" sz="2400" b="1" dirty="0">
                <a:solidFill>
                  <a:srgbClr val="FF0000"/>
                </a:solidFill>
                <a:latin typeface="Arial" pitchFamily="34" charset="0"/>
                <a:cs typeface="Arial" pitchFamily="34" charset="0"/>
              </a:rPr>
              <a:t>Do </a:t>
            </a:r>
            <a:r>
              <a:rPr lang="en-US" sz="2400" b="1" dirty="0">
                <a:solidFill>
                  <a:schemeClr val="tx1"/>
                </a:solidFill>
                <a:latin typeface="Arial" pitchFamily="34" charset="0"/>
                <a:cs typeface="Arial" pitchFamily="34" charset="0"/>
              </a:rPr>
              <a:t>NOT USE </a:t>
            </a:r>
            <a:r>
              <a:rPr lang="en-US" sz="2400" b="1" dirty="0" err="1">
                <a:solidFill>
                  <a:srgbClr val="FF0000"/>
                </a:solidFill>
                <a:latin typeface="Arial" pitchFamily="34" charset="0"/>
                <a:cs typeface="Arial" pitchFamily="34" charset="0"/>
              </a:rPr>
              <a:t>ThaiSarabanPSK</a:t>
            </a:r>
            <a:r>
              <a:rPr lang="en-US" sz="2400" b="1" dirty="0">
                <a:solidFill>
                  <a:srgbClr val="FF0000"/>
                </a:solidFill>
                <a:latin typeface="Arial" pitchFamily="34" charset="0"/>
                <a:cs typeface="Arial" pitchFamily="34" charset="0"/>
              </a:rPr>
              <a:t>!</a:t>
            </a:r>
          </a:p>
          <a:p>
            <a:pPr algn="ctr"/>
            <a:endParaRPr lang="en-US" sz="2400" b="1" dirty="0">
              <a:solidFill>
                <a:srgbClr val="002060"/>
              </a:solidFill>
              <a:latin typeface="Arial" pitchFamily="34" charset="0"/>
              <a:cs typeface="Arial" pitchFamily="34" charset="0"/>
            </a:endParaRPr>
          </a:p>
          <a:p>
            <a:pPr algn="ctr"/>
            <a:r>
              <a:rPr lang="en-US" sz="2400" b="1" dirty="0">
                <a:solidFill>
                  <a:srgbClr val="002060"/>
                </a:solidFill>
                <a:latin typeface="Arial" pitchFamily="34" charset="0"/>
                <a:cs typeface="Arial" pitchFamily="34" charset="0"/>
              </a:rPr>
              <a:t>It </a:t>
            </a:r>
            <a:r>
              <a:rPr lang="en-US" sz="2400" b="1" dirty="0">
                <a:solidFill>
                  <a:srgbClr val="FF0000"/>
                </a:solidFill>
                <a:latin typeface="Arial" pitchFamily="34" charset="0"/>
                <a:cs typeface="Arial" pitchFamily="34" charset="0"/>
              </a:rPr>
              <a:t>MAY NOT </a:t>
            </a:r>
            <a:r>
              <a:rPr lang="en-US" sz="2400" b="1" dirty="0">
                <a:solidFill>
                  <a:srgbClr val="002060"/>
                </a:solidFill>
                <a:latin typeface="Arial" pitchFamily="34" charset="0"/>
                <a:cs typeface="Arial" pitchFamily="34" charset="0"/>
              </a:rPr>
              <a:t>be installed on the computer in your conference room!!</a:t>
            </a:r>
          </a:p>
          <a:p>
            <a:pPr algn="ctr"/>
            <a:endParaRPr lang="en-US" sz="2400" b="1" dirty="0">
              <a:solidFill>
                <a:srgbClr val="002060"/>
              </a:solidFill>
              <a:latin typeface="Arial" pitchFamily="34" charset="0"/>
              <a:cs typeface="Arial" pitchFamily="34" charset="0"/>
            </a:endParaRPr>
          </a:p>
          <a:p>
            <a:pPr algn="ctr"/>
            <a:r>
              <a:rPr lang="en-US" sz="2400" b="1" dirty="0">
                <a:solidFill>
                  <a:srgbClr val="002060"/>
                </a:solidFill>
                <a:latin typeface="Arial" pitchFamily="34" charset="0"/>
                <a:cs typeface="Arial" pitchFamily="34" charset="0"/>
              </a:rPr>
              <a:t>Use common international fonts</a:t>
            </a:r>
          </a:p>
          <a:p>
            <a:pPr algn="ctr"/>
            <a:r>
              <a:rPr lang="en-US" sz="2400" b="1" dirty="0">
                <a:solidFill>
                  <a:schemeClr val="accent1"/>
                </a:solidFill>
                <a:latin typeface="Arial" pitchFamily="34" charset="0"/>
                <a:cs typeface="Arial" pitchFamily="34" charset="0"/>
              </a:rPr>
              <a:t>Arial, Times, Helvetica, …</a:t>
            </a:r>
          </a:p>
          <a:p>
            <a:pPr algn="ctr"/>
            <a:r>
              <a:rPr lang="en-US" sz="2400" b="1" i="1" dirty="0">
                <a:solidFill>
                  <a:srgbClr val="002060"/>
                </a:solidFill>
                <a:latin typeface="Arial" pitchFamily="34" charset="0"/>
                <a:cs typeface="Arial" pitchFamily="34" charset="0"/>
              </a:rPr>
              <a:t>These are always available</a:t>
            </a:r>
          </a:p>
          <a:p>
            <a:pPr algn="ctr"/>
            <a:endParaRPr lang="en-US"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8627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 not use </a:t>
            </a:r>
            <a:r>
              <a:rPr lang="en-US" dirty="0" err="1"/>
              <a:t>ThaiSaraban</a:t>
            </a:r>
            <a:r>
              <a:rPr lang="en-US" dirty="0"/>
              <a:t> PSK font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066800"/>
            <a:ext cx="6210300" cy="4657725"/>
          </a:xfrm>
        </p:spPr>
      </p:pic>
      <p:sp>
        <p:nvSpPr>
          <p:cNvPr id="5" name="TextBox 4"/>
          <p:cNvSpPr txBox="1"/>
          <p:nvPr/>
        </p:nvSpPr>
        <p:spPr>
          <a:xfrm>
            <a:off x="6324600" y="1524000"/>
            <a:ext cx="2362200" cy="1631216"/>
          </a:xfrm>
          <a:prstGeom prst="rect">
            <a:avLst/>
          </a:prstGeom>
          <a:noFill/>
        </p:spPr>
        <p:txBody>
          <a:bodyPr wrap="square" rtlCol="0">
            <a:spAutoFit/>
          </a:bodyPr>
          <a:lstStyle/>
          <a:p>
            <a:r>
              <a:rPr lang="en-US" sz="2000" b="1" dirty="0">
                <a:latin typeface="Arial" pitchFamily="34" charset="0"/>
                <a:cs typeface="Arial" pitchFamily="34" charset="0"/>
              </a:rPr>
              <a:t>Computers outside Thailand </a:t>
            </a:r>
          </a:p>
          <a:p>
            <a:r>
              <a:rPr lang="en-US" sz="2000" b="1" dirty="0">
                <a:latin typeface="Arial" pitchFamily="34" charset="0"/>
                <a:cs typeface="Arial" pitchFamily="34" charset="0"/>
              </a:rPr>
              <a:t>Do not know how to process it properly!</a:t>
            </a:r>
          </a:p>
        </p:txBody>
      </p:sp>
      <p:sp>
        <p:nvSpPr>
          <p:cNvPr id="6" name="TextBox 5"/>
          <p:cNvSpPr txBox="1"/>
          <p:nvPr/>
        </p:nvSpPr>
        <p:spPr>
          <a:xfrm>
            <a:off x="6172200" y="3609945"/>
            <a:ext cx="2362200" cy="400110"/>
          </a:xfrm>
          <a:prstGeom prst="rect">
            <a:avLst/>
          </a:prstGeom>
          <a:noFill/>
        </p:spPr>
        <p:txBody>
          <a:bodyPr wrap="square" rtlCol="0">
            <a:spAutoFit/>
          </a:bodyPr>
          <a:lstStyle/>
          <a:p>
            <a:r>
              <a:rPr lang="en-US" sz="2000" b="1" dirty="0">
                <a:latin typeface="Arial" pitchFamily="34" charset="0"/>
                <a:cs typeface="Arial" pitchFamily="34" charset="0"/>
              </a:rPr>
              <a:t>You may get this!</a:t>
            </a:r>
          </a:p>
        </p:txBody>
      </p:sp>
      <p:sp>
        <p:nvSpPr>
          <p:cNvPr id="7" name="TextBox 6"/>
          <p:cNvSpPr txBox="1"/>
          <p:nvPr/>
        </p:nvSpPr>
        <p:spPr>
          <a:xfrm>
            <a:off x="6562724" y="4343400"/>
            <a:ext cx="2362200" cy="1692771"/>
          </a:xfrm>
          <a:prstGeom prst="rect">
            <a:avLst/>
          </a:prstGeom>
          <a:noFill/>
        </p:spPr>
        <p:txBody>
          <a:bodyPr wrap="square" rtlCol="0">
            <a:spAutoFit/>
          </a:bodyPr>
          <a:lstStyle/>
          <a:p>
            <a:r>
              <a:rPr lang="en-US" sz="2000" b="1" dirty="0">
                <a:latin typeface="Arial" pitchFamily="34" charset="0"/>
                <a:cs typeface="Arial" pitchFamily="34" charset="0"/>
              </a:rPr>
              <a:t>Looks good on a Thai computer</a:t>
            </a:r>
          </a:p>
          <a:p>
            <a:r>
              <a:rPr lang="en-US" sz="2000" b="1" i="1" dirty="0">
                <a:latin typeface="Times New Roman" pitchFamily="18" charset="0"/>
                <a:cs typeface="Times New Roman" pitchFamily="18" charset="0"/>
              </a:rPr>
              <a:t>but</a:t>
            </a:r>
            <a:r>
              <a:rPr lang="en-US" sz="2000" b="1" dirty="0">
                <a:latin typeface="Arial" pitchFamily="34" charset="0"/>
                <a:cs typeface="Arial" pitchFamily="34" charset="0"/>
              </a:rPr>
              <a:t> </a:t>
            </a:r>
          </a:p>
          <a:p>
            <a:r>
              <a:rPr lang="en-US" sz="2000" b="1" dirty="0">
                <a:latin typeface="Arial" pitchFamily="34" charset="0"/>
                <a:cs typeface="Arial" pitchFamily="34" charset="0"/>
              </a:rPr>
              <a:t>on a </a:t>
            </a:r>
            <a:r>
              <a:rPr lang="th-TH" sz="2400" b="1" dirty="0"/>
              <a:t>ฝรั่ง</a:t>
            </a:r>
            <a:r>
              <a:rPr lang="en-US" sz="2000" dirty="0"/>
              <a:t> </a:t>
            </a:r>
            <a:r>
              <a:rPr lang="en-US" sz="2000" b="1" dirty="0">
                <a:latin typeface="Arial" pitchFamily="34" charset="0"/>
                <a:cs typeface="Arial" pitchFamily="34" charset="0"/>
              </a:rPr>
              <a:t>one</a:t>
            </a:r>
            <a:r>
              <a:rPr lang="en-US" sz="2000" dirty="0"/>
              <a:t>,</a:t>
            </a:r>
          </a:p>
          <a:p>
            <a:r>
              <a:rPr lang="en-US" sz="2000" b="1" dirty="0">
                <a:latin typeface="Arial" pitchFamily="34" charset="0"/>
                <a:cs typeface="Arial" pitchFamily="34" charset="0"/>
              </a:rPr>
              <a:t>you get a mess!!</a:t>
            </a:r>
          </a:p>
        </p:txBody>
      </p:sp>
    </p:spTree>
    <p:extLst>
      <p:ext uri="{BB962C8B-B14F-4D97-AF65-F5344CB8AC3E}">
        <p14:creationId xmlns:p14="http://schemas.microsoft.com/office/powerpoint/2010/main" val="95639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SENTENCES</a:t>
            </a:r>
          </a:p>
        </p:txBody>
      </p:sp>
      <p:sp>
        <p:nvSpPr>
          <p:cNvPr id="3" name="Text Placeholder 2"/>
          <p:cNvSpPr>
            <a:spLocks noGrp="1"/>
          </p:cNvSpPr>
          <p:nvPr>
            <p:ph type="body" idx="1"/>
          </p:nvPr>
        </p:nvSpPr>
        <p:spPr/>
        <p:txBody>
          <a:bodyPr/>
          <a:lstStyle/>
          <a:p>
            <a:r>
              <a:rPr lang="en-US" dirty="0"/>
              <a:t>Experiment</a:t>
            </a:r>
          </a:p>
        </p:txBody>
      </p:sp>
    </p:spTree>
    <p:extLst>
      <p:ext uri="{BB962C8B-B14F-4D97-AF65-F5344CB8AC3E}">
        <p14:creationId xmlns:p14="http://schemas.microsoft.com/office/powerpoint/2010/main" val="34101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
            </a:r>
          </a:p>
        </p:txBody>
      </p:sp>
      <p:sp>
        <p:nvSpPr>
          <p:cNvPr id="3" name="Content Placeholder 2"/>
          <p:cNvSpPr>
            <a:spLocks noGrp="1"/>
          </p:cNvSpPr>
          <p:nvPr>
            <p:ph idx="1"/>
          </p:nvPr>
        </p:nvSpPr>
        <p:spPr/>
        <p:txBody>
          <a:bodyPr>
            <a:normAutofit/>
          </a:bodyPr>
          <a:lstStyle/>
          <a:p>
            <a:r>
              <a:rPr lang="en-US" dirty="0"/>
              <a:t>I will read the next slide at presentation speed</a:t>
            </a:r>
          </a:p>
          <a:p>
            <a:pPr lvl="1"/>
            <a:r>
              <a:rPr lang="en-US" dirty="0"/>
              <a:t>For a native speaker</a:t>
            </a:r>
          </a:p>
          <a:p>
            <a:pPr lvl="1"/>
            <a:r>
              <a:rPr lang="en-US" dirty="0"/>
              <a:t>Expect a non-native to be even slower</a:t>
            </a:r>
          </a:p>
          <a:p>
            <a:pPr marL="514350" indent="-457200"/>
            <a:r>
              <a:rPr lang="en-US" dirty="0" err="1"/>
              <a:t>Aj</a:t>
            </a:r>
            <a:r>
              <a:rPr lang="en-US" dirty="0"/>
              <a:t> </a:t>
            </a:r>
            <a:r>
              <a:rPr lang="en-US" dirty="0" err="1"/>
              <a:t>Lamul</a:t>
            </a:r>
            <a:r>
              <a:rPr lang="en-US" dirty="0"/>
              <a:t> is going to read the slide </a:t>
            </a:r>
          </a:p>
          <a:p>
            <a:pPr marL="914400" lvl="1" indent="-457200"/>
            <a:r>
              <a:rPr lang="en-US" dirty="0"/>
              <a:t>at rate for a good English speaker in the audience </a:t>
            </a:r>
          </a:p>
          <a:p>
            <a:pPr marL="514350" indent="-457200"/>
            <a:r>
              <a:rPr lang="en-US" dirty="0" err="1"/>
              <a:t>Aj</a:t>
            </a:r>
            <a:r>
              <a:rPr lang="en-US" dirty="0"/>
              <a:t> </a:t>
            </a:r>
            <a:r>
              <a:rPr lang="en-US" dirty="0" err="1"/>
              <a:t>Lamul</a:t>
            </a:r>
            <a:r>
              <a:rPr lang="en-US" dirty="0"/>
              <a:t> will raise her hand when she has finished reading the slide</a:t>
            </a:r>
          </a:p>
          <a:p>
            <a:pPr marL="514350" indent="-457200"/>
            <a:r>
              <a:rPr lang="en-US" dirty="0"/>
              <a:t>When you see her hand go up,</a:t>
            </a:r>
            <a:br>
              <a:rPr lang="en-US" dirty="0"/>
            </a:br>
            <a:r>
              <a:rPr lang="en-US" dirty="0"/>
              <a:t>note how much of the slide I have finished</a:t>
            </a:r>
          </a:p>
        </p:txBody>
      </p:sp>
    </p:spTree>
    <p:extLst>
      <p:ext uri="{BB962C8B-B14F-4D97-AF65-F5344CB8AC3E}">
        <p14:creationId xmlns:p14="http://schemas.microsoft.com/office/powerpoint/2010/main" val="4114690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Sentences</a:t>
            </a:r>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a:buNone/>
            </a:pPr>
            <a:r>
              <a:rPr lang="en-US" dirty="0"/>
              <a:t>Experimental detail</a:t>
            </a:r>
          </a:p>
          <a:p>
            <a:pPr marL="0">
              <a:buNone/>
            </a:pPr>
            <a:r>
              <a:rPr lang="en-US" dirty="0"/>
              <a:t>The production of organic fertilizers with "engineering </a:t>
            </a:r>
            <a:r>
              <a:rPr lang="en-US" dirty="0" err="1"/>
              <a:t>Maejo</a:t>
            </a:r>
            <a:r>
              <a:rPr lang="en-US" dirty="0"/>
              <a:t> 1" </a:t>
            </a:r>
          </a:p>
          <a:p>
            <a:pPr marL="0">
              <a:buNone/>
            </a:pPr>
            <a:r>
              <a:rPr lang="en-US" dirty="0"/>
              <a:t>This is a very simple principle: fragments of plant material and animal waste only. You mix the three plants with manure 1 part by volume of the mixture and mix thoroughly with water for moisture. Form a pyramid with a width of not less than 1.50 m, depending on the amount of the unrestricted crop residues and dung available.</a:t>
            </a:r>
          </a:p>
          <a:p>
            <a:pPr marL="0">
              <a:buNone/>
            </a:pPr>
            <a:r>
              <a:rPr lang="en-US" dirty="0"/>
              <a:t>A 1.5 meter high pile of manure is able to retain the heat generated by degradation of microbes added to the compost pile. This heat, in addition to being environment friendly encourages microorganisms to grow in </a:t>
            </a:r>
            <a:r>
              <a:rPr lang="en-US" dirty="0" err="1"/>
              <a:t>thewith</a:t>
            </a:r>
            <a:r>
              <a:rPr lang="en-US" dirty="0"/>
              <a:t> manure in it. Heat flows up to the compost pile carried by an air flow induced by the colder outside of the compost pile. Drawing outside air into the compost pile encourages degradation. Further microorganisms inside do not smell or cause any waste water.</a:t>
            </a:r>
            <a:endParaRPr lang="th-TH" dirty="0"/>
          </a:p>
          <a:p>
            <a:endParaRPr lang="en-US" dirty="0"/>
          </a:p>
        </p:txBody>
      </p:sp>
    </p:spTree>
    <p:extLst>
      <p:ext uri="{BB962C8B-B14F-4D97-AF65-F5344CB8AC3E}">
        <p14:creationId xmlns:p14="http://schemas.microsoft.com/office/powerpoint/2010/main" val="387872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SENTENCES</a:t>
            </a:r>
          </a:p>
        </p:txBody>
      </p:sp>
      <p:sp>
        <p:nvSpPr>
          <p:cNvPr id="3" name="Text Placeholder 2"/>
          <p:cNvSpPr>
            <a:spLocks noGrp="1"/>
          </p:cNvSpPr>
          <p:nvPr>
            <p:ph type="body" idx="1"/>
          </p:nvPr>
        </p:nvSpPr>
        <p:spPr/>
        <p:txBody>
          <a:bodyPr/>
          <a:lstStyle/>
          <a:p>
            <a:r>
              <a:rPr lang="en-US" dirty="0"/>
              <a:t>Experiment</a:t>
            </a:r>
          </a:p>
        </p:txBody>
      </p:sp>
    </p:spTree>
    <p:extLst>
      <p:ext uri="{BB962C8B-B14F-4D97-AF65-F5344CB8AC3E}">
        <p14:creationId xmlns:p14="http://schemas.microsoft.com/office/powerpoint/2010/main" val="1337741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
            </a:r>
          </a:p>
        </p:txBody>
      </p:sp>
      <p:sp>
        <p:nvSpPr>
          <p:cNvPr id="3" name="Content Placeholder 2"/>
          <p:cNvSpPr>
            <a:spLocks noGrp="1"/>
          </p:cNvSpPr>
          <p:nvPr>
            <p:ph idx="1"/>
          </p:nvPr>
        </p:nvSpPr>
        <p:spPr/>
        <p:txBody>
          <a:bodyPr>
            <a:normAutofit/>
          </a:bodyPr>
          <a:lstStyle/>
          <a:p>
            <a:r>
              <a:rPr lang="en-US" dirty="0"/>
              <a:t>I will read the next slide at presentation speed</a:t>
            </a:r>
          </a:p>
          <a:p>
            <a:pPr lvl="1"/>
            <a:r>
              <a:rPr lang="en-US" dirty="0"/>
              <a:t>For a native speaker</a:t>
            </a:r>
          </a:p>
          <a:p>
            <a:pPr lvl="1"/>
            <a:r>
              <a:rPr lang="en-US" dirty="0"/>
              <a:t>Expect a non-native to be even slower</a:t>
            </a:r>
          </a:p>
          <a:p>
            <a:pPr marL="514350" indent="-457200"/>
            <a:r>
              <a:rPr lang="en-US" dirty="0" err="1"/>
              <a:t>Aj</a:t>
            </a:r>
            <a:r>
              <a:rPr lang="en-US" dirty="0"/>
              <a:t> </a:t>
            </a:r>
            <a:r>
              <a:rPr lang="en-US" dirty="0" err="1"/>
              <a:t>Lamul</a:t>
            </a:r>
            <a:r>
              <a:rPr lang="en-US" dirty="0"/>
              <a:t> is going to read the slide </a:t>
            </a:r>
          </a:p>
          <a:p>
            <a:pPr marL="914400" lvl="1" indent="-457200"/>
            <a:r>
              <a:rPr lang="en-US" dirty="0"/>
              <a:t>at rate for a good English speaker in the audience </a:t>
            </a:r>
          </a:p>
          <a:p>
            <a:pPr marL="514350" indent="-457200"/>
            <a:r>
              <a:rPr lang="en-US" dirty="0" err="1"/>
              <a:t>Aj</a:t>
            </a:r>
            <a:r>
              <a:rPr lang="en-US" dirty="0"/>
              <a:t> </a:t>
            </a:r>
            <a:r>
              <a:rPr lang="en-US" dirty="0" err="1"/>
              <a:t>Lamul</a:t>
            </a:r>
            <a:r>
              <a:rPr lang="en-US" dirty="0"/>
              <a:t> will raise her hand when she has finished reading the slide</a:t>
            </a:r>
          </a:p>
          <a:p>
            <a:pPr marL="514350" indent="-457200"/>
            <a:r>
              <a:rPr lang="en-US" dirty="0"/>
              <a:t>When you see her hand go up,</a:t>
            </a:r>
            <a:br>
              <a:rPr lang="en-US" dirty="0"/>
            </a:br>
            <a:r>
              <a:rPr lang="en-US" dirty="0"/>
              <a:t>note how much of the slide I have finished</a:t>
            </a:r>
          </a:p>
        </p:txBody>
      </p:sp>
    </p:spTree>
    <p:extLst>
      <p:ext uri="{BB962C8B-B14F-4D97-AF65-F5344CB8AC3E}">
        <p14:creationId xmlns:p14="http://schemas.microsoft.com/office/powerpoint/2010/main" val="71359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Sentences</a:t>
            </a:r>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a:buNone/>
            </a:pPr>
            <a:r>
              <a:rPr lang="en-US" dirty="0"/>
              <a:t>Experimental detail</a:t>
            </a:r>
          </a:p>
          <a:p>
            <a:pPr marL="0">
              <a:buNone/>
            </a:pPr>
            <a:r>
              <a:rPr lang="en-US" dirty="0"/>
              <a:t>The production of organic fertilizers with "engineering </a:t>
            </a:r>
            <a:r>
              <a:rPr lang="en-US" dirty="0" err="1"/>
              <a:t>Maejo</a:t>
            </a:r>
            <a:r>
              <a:rPr lang="en-US" dirty="0"/>
              <a:t> 1" </a:t>
            </a:r>
          </a:p>
          <a:p>
            <a:pPr marL="0">
              <a:buNone/>
            </a:pPr>
            <a:r>
              <a:rPr lang="en-US" dirty="0"/>
              <a:t>This is a very simple principle: fragments of plant material and animal waste only. You mix the three plants with manure 1 part by volume of the mixture and mix thoroughly with water for moisture. Form a pyramid with a width of not less than 1.50 m, depending on the amount of the unrestricted crop residues and dung available.</a:t>
            </a:r>
          </a:p>
          <a:p>
            <a:pPr marL="0">
              <a:buNone/>
            </a:pPr>
            <a:r>
              <a:rPr lang="en-US" dirty="0"/>
              <a:t>A 1.5 meter high pile of manure is able to retain the heat generated by degradation of microbes added to the compost pile. This heat, in addition to being environment friendly encourages microorganisms to grow in </a:t>
            </a:r>
            <a:r>
              <a:rPr lang="en-US" dirty="0" err="1"/>
              <a:t>thewith</a:t>
            </a:r>
            <a:r>
              <a:rPr lang="en-US" dirty="0"/>
              <a:t> manure in it. Heat flows up to the compost pile carried by an air flow induced by the colder outside of the compost pile. Drawing outside air into the compost pile encourages degradation. Further microorganisms inside do not smell or cause any waste water.</a:t>
            </a:r>
            <a:endParaRPr lang="th-TH" dirty="0"/>
          </a:p>
          <a:p>
            <a:endParaRPr lang="en-US" dirty="0"/>
          </a:p>
        </p:txBody>
      </p:sp>
    </p:spTree>
    <p:extLst>
      <p:ext uri="{BB962C8B-B14F-4D97-AF65-F5344CB8AC3E}">
        <p14:creationId xmlns:p14="http://schemas.microsoft.com/office/powerpoint/2010/main" val="2040863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an audience asleep and yawning in a theater during a business presentation or performance. Crowded theater seats filled with bored sleeping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14400"/>
            <a:ext cx="4533900" cy="3065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For large blocks of </a:t>
            </a:r>
            <a:r>
              <a:rPr lang="en-US" dirty="0">
                <a:solidFill>
                  <a:schemeClr val="bg1"/>
                </a:solidFill>
              </a:rPr>
              <a:t>sentences,</a:t>
            </a:r>
            <a:br>
              <a:rPr lang="en-US" dirty="0"/>
            </a:br>
            <a:r>
              <a:rPr lang="en-US" dirty="0"/>
              <a:t>English speakers </a:t>
            </a:r>
            <a:br>
              <a:rPr lang="en-US" dirty="0"/>
            </a:br>
            <a:r>
              <a:rPr lang="en-US" dirty="0"/>
              <a:t>in your audience </a:t>
            </a:r>
            <a:br>
              <a:rPr lang="en-US" dirty="0"/>
            </a:br>
            <a:r>
              <a:rPr lang="en-US" dirty="0"/>
              <a:t>will be asleep </a:t>
            </a:r>
          </a:p>
          <a:p>
            <a:pPr>
              <a:buFont typeface="Arial" pitchFamily="34" charset="0"/>
              <a:buChar char="‏"/>
            </a:pPr>
            <a:r>
              <a:rPr lang="en-US" i="1" dirty="0">
                <a:solidFill>
                  <a:srgbClr val="FF0000"/>
                </a:solidFill>
              </a:rPr>
              <a:t>before</a:t>
            </a:r>
            <a:r>
              <a:rPr lang="en-US" dirty="0"/>
              <a:t> </a:t>
            </a:r>
            <a:br>
              <a:rPr lang="en-US" dirty="0"/>
            </a:br>
            <a:r>
              <a:rPr lang="en-US" dirty="0"/>
              <a:t> you have finished </a:t>
            </a:r>
            <a:r>
              <a:rPr lang="en-US" dirty="0">
                <a:solidFill>
                  <a:schemeClr val="bg1"/>
                </a:solidFill>
              </a:rPr>
              <a:t>reading!!!</a:t>
            </a:r>
          </a:p>
          <a:p>
            <a:r>
              <a:rPr lang="en-US" dirty="0"/>
              <a:t>Typically, </a:t>
            </a:r>
            <a:br>
              <a:rPr lang="en-US" dirty="0"/>
            </a:br>
            <a:r>
              <a:rPr lang="en-US" dirty="0"/>
              <a:t>they will take ½ time to read</a:t>
            </a:r>
            <a:br>
              <a:rPr lang="en-US" dirty="0"/>
            </a:br>
            <a:r>
              <a:rPr lang="en-US" dirty="0"/>
              <a:t>that you take to speak</a:t>
            </a:r>
          </a:p>
          <a:p>
            <a:r>
              <a:rPr lang="en-US" dirty="0"/>
              <a:t>Sleeping listeners are bored listeners!!</a:t>
            </a:r>
          </a:p>
        </p:txBody>
      </p:sp>
      <p:sp>
        <p:nvSpPr>
          <p:cNvPr id="4" name="Rounded Rectangle 3"/>
          <p:cNvSpPr/>
          <p:nvPr/>
        </p:nvSpPr>
        <p:spPr>
          <a:xfrm>
            <a:off x="2895600" y="3186112"/>
            <a:ext cx="6019800" cy="2133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Arial" pitchFamily="34" charset="0"/>
                <a:cs typeface="Arial" pitchFamily="34" charset="0"/>
              </a:rPr>
              <a:t>Clear Rule</a:t>
            </a:r>
          </a:p>
          <a:p>
            <a:pPr marL="342900" indent="-342900">
              <a:buFont typeface="Arial" pitchFamily="34" charset="0"/>
              <a:buChar char="•"/>
            </a:pPr>
            <a:r>
              <a:rPr lang="en-US" sz="2400" b="1" dirty="0">
                <a:solidFill>
                  <a:srgbClr val="002060"/>
                </a:solidFill>
                <a:latin typeface="Arial" pitchFamily="34" charset="0"/>
                <a:cs typeface="Arial" pitchFamily="34" charset="0"/>
              </a:rPr>
              <a:t>No long sentences </a:t>
            </a:r>
            <a:r>
              <a:rPr lang="en-US" sz="2400" b="1" dirty="0">
                <a:solidFill>
                  <a:srgbClr val="FF0000"/>
                </a:solidFill>
                <a:latin typeface="Arial" pitchFamily="34" charset="0"/>
                <a:cs typeface="Arial" pitchFamily="34" charset="0"/>
              </a:rPr>
              <a:t>on your slides</a:t>
            </a:r>
          </a:p>
          <a:p>
            <a:pPr marL="342900" indent="-342900">
              <a:buFont typeface="Arial" pitchFamily="34" charset="0"/>
              <a:buChar char="•"/>
            </a:pPr>
            <a:r>
              <a:rPr lang="en-US" sz="2400" b="1" dirty="0">
                <a:solidFill>
                  <a:srgbClr val="002060"/>
                </a:solidFill>
                <a:latin typeface="Arial" pitchFamily="34" charset="0"/>
                <a:cs typeface="Arial" pitchFamily="34" charset="0"/>
              </a:rPr>
              <a:t>Keywords</a:t>
            </a:r>
            <a:r>
              <a:rPr lang="en-US" sz="2400" b="1" dirty="0">
                <a:solidFill>
                  <a:srgbClr val="FF0000"/>
                </a:solidFill>
                <a:latin typeface="Arial" pitchFamily="34" charset="0"/>
                <a:cs typeface="Arial" pitchFamily="34" charset="0"/>
              </a:rPr>
              <a:t> or short phrases only</a:t>
            </a:r>
          </a:p>
          <a:p>
            <a:pPr marL="342900" indent="-342900">
              <a:buFont typeface="Arial" pitchFamily="34" charset="0"/>
              <a:buChar char="•"/>
            </a:pPr>
            <a:endParaRPr lang="en-US" sz="2400" b="1" dirty="0">
              <a:solidFill>
                <a:srgbClr val="FF0000"/>
              </a:solidFill>
              <a:latin typeface="Arial" pitchFamily="34" charset="0"/>
              <a:cs typeface="Arial" pitchFamily="34" charset="0"/>
            </a:endParaRPr>
          </a:p>
          <a:p>
            <a:pPr algn="ctr"/>
            <a:r>
              <a:rPr lang="en-US" sz="2800" b="1" dirty="0">
                <a:solidFill>
                  <a:srgbClr val="FF0000"/>
                </a:solidFill>
                <a:latin typeface="Arial" pitchFamily="34" charset="0"/>
                <a:cs typeface="Arial" pitchFamily="34" charset="0"/>
              </a:rPr>
              <a:t>Keep your audience awake!</a:t>
            </a:r>
          </a:p>
        </p:txBody>
      </p:sp>
    </p:spTree>
    <p:extLst>
      <p:ext uri="{BB962C8B-B14F-4D97-AF65-F5344CB8AC3E}">
        <p14:creationId xmlns:p14="http://schemas.microsoft.com/office/powerpoint/2010/main" val="136996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keywords and short phrases</a:t>
            </a:r>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a:buNone/>
            </a:pPr>
            <a:r>
              <a:rPr lang="en-US" sz="3600" dirty="0">
                <a:solidFill>
                  <a:srgbClr val="FF0000"/>
                </a:solidFill>
              </a:rPr>
              <a:t>Experimental detail</a:t>
            </a:r>
          </a:p>
          <a:p>
            <a:pPr marL="0">
              <a:buNone/>
            </a:pPr>
            <a:r>
              <a:rPr lang="en-US" dirty="0"/>
              <a:t>Producing organic fertilizers with "engineering </a:t>
            </a:r>
            <a:r>
              <a:rPr lang="en-US" dirty="0" err="1"/>
              <a:t>Maejo</a:t>
            </a:r>
            <a:r>
              <a:rPr lang="en-US" dirty="0"/>
              <a:t> 1" </a:t>
            </a:r>
          </a:p>
          <a:p>
            <a:pPr marL="0">
              <a:buNone/>
            </a:pPr>
            <a:r>
              <a:rPr lang="en-US" dirty="0"/>
              <a:t>Procedure </a:t>
            </a:r>
          </a:p>
          <a:p>
            <a:r>
              <a:rPr lang="en-US" dirty="0"/>
              <a:t>Fragment plant material and animal waste</a:t>
            </a:r>
          </a:p>
          <a:p>
            <a:r>
              <a:rPr lang="en-US" dirty="0"/>
              <a:t>Mix plants with manure 1 : 1 by volume</a:t>
            </a:r>
          </a:p>
          <a:p>
            <a:r>
              <a:rPr lang="en-US" dirty="0"/>
              <a:t>Add water for moisture</a:t>
            </a:r>
          </a:p>
          <a:p>
            <a:r>
              <a:rPr lang="en-US" dirty="0"/>
              <a:t>Form a pyramid </a:t>
            </a:r>
            <a:r>
              <a:rPr lang="en-US" dirty="0">
                <a:sym typeface="Symbol"/>
              </a:rPr>
              <a:t> </a:t>
            </a:r>
            <a:r>
              <a:rPr lang="en-US" dirty="0"/>
              <a:t>1.50 m base, </a:t>
            </a:r>
            <a:r>
              <a:rPr lang="en-US" dirty="0">
                <a:sym typeface="Symbol"/>
              </a:rPr>
              <a:t> </a:t>
            </a:r>
            <a:r>
              <a:rPr lang="en-US" dirty="0"/>
              <a:t>1.5 m height</a:t>
            </a:r>
          </a:p>
          <a:p>
            <a:r>
              <a:rPr lang="en-US" dirty="0"/>
              <a:t>Retains heat generated by microbes</a:t>
            </a:r>
          </a:p>
          <a:p>
            <a:pPr lvl="1"/>
            <a:r>
              <a:rPr lang="en-US" dirty="0"/>
              <a:t>environment friendly </a:t>
            </a:r>
          </a:p>
          <a:p>
            <a:pPr lvl="1"/>
            <a:r>
              <a:rPr lang="en-US" dirty="0"/>
              <a:t>encourages microorganisms to grow</a:t>
            </a:r>
          </a:p>
          <a:p>
            <a:r>
              <a:rPr lang="en-US" dirty="0"/>
              <a:t>Heat flows up the pile </a:t>
            </a:r>
          </a:p>
          <a:p>
            <a:pPr lvl="1"/>
            <a:r>
              <a:rPr lang="en-US" dirty="0"/>
              <a:t>induced by colder outside</a:t>
            </a:r>
          </a:p>
          <a:p>
            <a:pPr lvl="1"/>
            <a:r>
              <a:rPr lang="en-US" dirty="0"/>
              <a:t>Outside air drawn in encourages degradation</a:t>
            </a:r>
          </a:p>
          <a:p>
            <a:pPr>
              <a:buFont typeface="Wingdings" pitchFamily="2" charset="2"/>
              <a:buChar char="C"/>
            </a:pPr>
            <a:r>
              <a:rPr lang="en-US" dirty="0"/>
              <a:t>Microorganisms inside </a:t>
            </a:r>
          </a:p>
          <a:p>
            <a:pPr lvl="1"/>
            <a:r>
              <a:rPr lang="en-US" dirty="0"/>
              <a:t>do not smell</a:t>
            </a:r>
          </a:p>
          <a:p>
            <a:pPr lvl="1"/>
            <a:r>
              <a:rPr lang="en-US" dirty="0"/>
              <a:t>cause any waste water</a:t>
            </a:r>
            <a:endParaRPr lang="th-TH" dirty="0"/>
          </a:p>
          <a:p>
            <a:endParaRPr lang="en-US" dirty="0"/>
          </a:p>
        </p:txBody>
      </p:sp>
      <p:sp>
        <p:nvSpPr>
          <p:cNvPr id="4" name="Rounded Rectangle 3"/>
          <p:cNvSpPr/>
          <p:nvPr/>
        </p:nvSpPr>
        <p:spPr>
          <a:xfrm>
            <a:off x="2438400" y="3048000"/>
            <a:ext cx="6019800" cy="3124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Arial" pitchFamily="34" charset="0"/>
                <a:cs typeface="Arial" pitchFamily="34" charset="0"/>
              </a:rPr>
              <a:t>Same content</a:t>
            </a:r>
          </a:p>
          <a:p>
            <a:r>
              <a:rPr lang="en-US" sz="2800" b="1" dirty="0">
                <a:solidFill>
                  <a:srgbClr val="FF0000"/>
                </a:solidFill>
                <a:latin typeface="Arial" pitchFamily="34" charset="0"/>
                <a:cs typeface="Arial" pitchFamily="34" charset="0"/>
              </a:rPr>
              <a:t>Same time to speak</a:t>
            </a:r>
          </a:p>
          <a:p>
            <a:r>
              <a:rPr lang="en-US" sz="2800" b="1" i="1" dirty="0">
                <a:solidFill>
                  <a:srgbClr val="FF0000"/>
                </a:solidFill>
                <a:latin typeface="Times New Roman" pitchFamily="18" charset="0"/>
                <a:cs typeface="Times New Roman" pitchFamily="18" charset="0"/>
              </a:rPr>
              <a:t>but</a:t>
            </a:r>
            <a:br>
              <a:rPr lang="en-US" sz="2800" b="1" dirty="0">
                <a:solidFill>
                  <a:srgbClr val="FF0000"/>
                </a:solidFill>
                <a:latin typeface="Arial" pitchFamily="34" charset="0"/>
                <a:cs typeface="Arial" pitchFamily="34" charset="0"/>
              </a:rPr>
            </a:br>
            <a:r>
              <a:rPr lang="en-US" sz="2800" b="1" dirty="0">
                <a:solidFill>
                  <a:srgbClr val="FF0000"/>
                </a:solidFill>
                <a:latin typeface="Arial" pitchFamily="34" charset="0"/>
                <a:cs typeface="Arial" pitchFamily="34" charset="0"/>
              </a:rPr>
              <a:t>Audience follows what you say</a:t>
            </a:r>
          </a:p>
          <a:p>
            <a:r>
              <a:rPr lang="en-US" sz="2800" b="1" i="1" dirty="0">
                <a:solidFill>
                  <a:srgbClr val="FF0000"/>
                </a:solidFill>
                <a:latin typeface="Times New Roman" pitchFamily="18" charset="0"/>
                <a:cs typeface="Times New Roman" pitchFamily="18" charset="0"/>
              </a:rPr>
              <a:t>and</a:t>
            </a:r>
          </a:p>
          <a:p>
            <a:r>
              <a:rPr lang="en-US" sz="2800" b="1" dirty="0">
                <a:solidFill>
                  <a:srgbClr val="FF0000"/>
                </a:solidFill>
                <a:latin typeface="Arial" pitchFamily="34" charset="0"/>
                <a:cs typeface="Arial" pitchFamily="34" charset="0"/>
              </a:rPr>
              <a:t>Stays awake!</a:t>
            </a:r>
          </a:p>
        </p:txBody>
      </p:sp>
    </p:spTree>
    <p:extLst>
      <p:ext uri="{BB962C8B-B14F-4D97-AF65-F5344CB8AC3E}">
        <p14:creationId xmlns:p14="http://schemas.microsoft.com/office/powerpoint/2010/main" val="15559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B09E-C0B7-4AFB-A99A-DF4F3B4D98E1}"/>
              </a:ext>
            </a:extLst>
          </p:cNvPr>
          <p:cNvSpPr>
            <a:spLocks noGrp="1"/>
          </p:cNvSpPr>
          <p:nvPr>
            <p:ph type="title"/>
          </p:nvPr>
        </p:nvSpPr>
        <p:spPr/>
        <p:txBody>
          <a:bodyPr/>
          <a:lstStyle/>
          <a:p>
            <a:r>
              <a:rPr lang="en-US" dirty="0"/>
              <a:t>Did you work it out</a:t>
            </a:r>
          </a:p>
        </p:txBody>
      </p:sp>
      <p:sp>
        <p:nvSpPr>
          <p:cNvPr id="3" name="Content Placeholder 2">
            <a:extLst>
              <a:ext uri="{FF2B5EF4-FFF2-40B4-BE49-F238E27FC236}">
                <a16:creationId xmlns:a16="http://schemas.microsoft.com/office/drawing/2014/main" id="{7E95FB7E-605D-4687-BD89-766CDB0FE64A}"/>
              </a:ext>
            </a:extLst>
          </p:cNvPr>
          <p:cNvSpPr>
            <a:spLocks noGrp="1"/>
          </p:cNvSpPr>
          <p:nvPr>
            <p:ph idx="1"/>
          </p:nvPr>
        </p:nvSpPr>
        <p:spPr/>
        <p:txBody>
          <a:bodyPr/>
          <a:lstStyle/>
          <a:p>
            <a:pPr marL="0" indent="0">
              <a:buNone/>
            </a:pPr>
            <a:endParaRPr lang="en-US" dirty="0"/>
          </a:p>
          <a:p>
            <a:pPr marL="0" indent="0">
              <a:buNone/>
            </a:pPr>
            <a:r>
              <a:rPr lang="en-US" dirty="0"/>
              <a:t>Help a thief</a:t>
            </a:r>
            <a:r>
              <a:rPr lang="th-TH" dirty="0"/>
              <a:t>                 </a:t>
            </a:r>
            <a:r>
              <a:rPr lang="th-TH" sz="3200" dirty="0"/>
              <a:t>ช่วยขโมยด้วย</a:t>
            </a:r>
            <a:endParaRPr lang="en-US" sz="3200" dirty="0"/>
          </a:p>
          <a:p>
            <a:pPr marL="0" indent="0">
              <a:buNone/>
            </a:pPr>
            <a:endParaRPr lang="en-US" dirty="0"/>
          </a:p>
          <a:p>
            <a:pPr marL="0" indent="0">
              <a:buNone/>
            </a:pPr>
            <a:endParaRPr lang="en-US" dirty="0"/>
          </a:p>
          <a:p>
            <a:pPr marL="0" indent="0">
              <a:buNone/>
            </a:pPr>
            <a:r>
              <a:rPr lang="en-US" dirty="0"/>
              <a:t>Help, a thief!</a:t>
            </a:r>
            <a:r>
              <a:rPr lang="th-TH" dirty="0"/>
              <a:t>                </a:t>
            </a:r>
            <a:r>
              <a:rPr lang="th-TH" sz="3200" dirty="0"/>
              <a:t>ช่วยด้วย</a:t>
            </a:r>
            <a:r>
              <a:rPr lang="en-US" sz="3200" dirty="0"/>
              <a:t>!</a:t>
            </a:r>
            <a:r>
              <a:rPr lang="th-TH" sz="3200" dirty="0"/>
              <a:t> ขโมย</a:t>
            </a:r>
            <a:endParaRPr lang="en-US" sz="3200" dirty="0"/>
          </a:p>
        </p:txBody>
      </p:sp>
      <p:sp>
        <p:nvSpPr>
          <p:cNvPr id="4" name="TextBox 3">
            <a:extLst>
              <a:ext uri="{FF2B5EF4-FFF2-40B4-BE49-F238E27FC236}">
                <a16:creationId xmlns:a16="http://schemas.microsoft.com/office/drawing/2014/main" id="{0306AD3B-33EB-48FF-8BA3-7EFDF168F330}"/>
              </a:ext>
            </a:extLst>
          </p:cNvPr>
          <p:cNvSpPr txBox="1"/>
          <p:nvPr/>
        </p:nvSpPr>
        <p:spPr>
          <a:xfrm>
            <a:off x="2051720" y="4797152"/>
            <a:ext cx="4115229" cy="830997"/>
          </a:xfrm>
          <a:prstGeom prst="rect">
            <a:avLst/>
          </a:prstGeom>
          <a:noFill/>
        </p:spPr>
        <p:txBody>
          <a:bodyPr wrap="none" rtlCol="0">
            <a:spAutoFit/>
          </a:bodyPr>
          <a:lstStyle/>
          <a:p>
            <a:pPr marL="285750" indent="-285750">
              <a:buFont typeface="Wingdings" panose="05000000000000000000" pitchFamily="2" charset="2"/>
              <a:buChar char="J"/>
            </a:pPr>
            <a:r>
              <a:rPr lang="en-US" sz="2400" b="1" dirty="0"/>
              <a:t>Commas help in English</a:t>
            </a:r>
          </a:p>
          <a:p>
            <a:r>
              <a:rPr lang="en-US" sz="2400" b="1" dirty="0"/>
              <a:t>I recommend adding more!</a:t>
            </a:r>
          </a:p>
        </p:txBody>
      </p:sp>
    </p:spTree>
    <p:extLst>
      <p:ext uri="{BB962C8B-B14F-4D97-AF65-F5344CB8AC3E}">
        <p14:creationId xmlns:p14="http://schemas.microsoft.com/office/powerpoint/2010/main" val="2235641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Information density</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NZ" sz="2400" dirty="0">
                <a:solidFill>
                  <a:srgbClr val="FF0000"/>
                </a:solidFill>
              </a:rPr>
              <a:t>Just right </a:t>
            </a:r>
            <a:r>
              <a:rPr lang="en-NZ" sz="2400" dirty="0"/>
              <a:t>amount of information on each slide!</a:t>
            </a:r>
          </a:p>
          <a:p>
            <a:r>
              <a:rPr lang="en-NZ" sz="2400" dirty="0"/>
              <a:t>Too little – boring for a technical audience</a:t>
            </a:r>
          </a:p>
          <a:p>
            <a:r>
              <a:rPr lang="en-NZ" sz="2400" dirty="0"/>
              <a:t>Too much – no one can read it!</a:t>
            </a:r>
          </a:p>
          <a:p>
            <a:r>
              <a:rPr lang="en-NZ" sz="2400" dirty="0"/>
              <a:t>You are using 16pt to fit everything in?</a:t>
            </a:r>
          </a:p>
          <a:p>
            <a:pPr lvl="1"/>
            <a:r>
              <a:rPr lang="en-NZ" sz="2000" dirty="0"/>
              <a:t>You have too much information for one slide!!!</a:t>
            </a:r>
          </a:p>
          <a:p>
            <a:pPr lvl="1">
              <a:buFont typeface="Wingdings" pitchFamily="2" charset="2"/>
              <a:buChar char="ý"/>
            </a:pPr>
            <a:r>
              <a:rPr lang="en-NZ" sz="1600" dirty="0"/>
              <a:t>This is 16 </a:t>
            </a:r>
            <a:r>
              <a:rPr lang="en-NZ" sz="1600" dirty="0" err="1"/>
              <a:t>pt</a:t>
            </a:r>
            <a:r>
              <a:rPr lang="en-NZ" sz="1600" dirty="0"/>
              <a:t> – can you read it?</a:t>
            </a:r>
          </a:p>
          <a:p>
            <a:pPr lvl="1">
              <a:buFont typeface="Wingdings" pitchFamily="2" charset="2"/>
              <a:buChar char="ý"/>
            </a:pPr>
            <a:r>
              <a:rPr lang="en-NZ" sz="2000" dirty="0"/>
              <a:t>Not readable at 20m!!</a:t>
            </a:r>
          </a:p>
          <a:p>
            <a:pPr lvl="1">
              <a:buFont typeface="Wingdings" pitchFamily="2" charset="2"/>
              <a:buChar char="J"/>
            </a:pPr>
            <a:r>
              <a:rPr lang="en-NZ" sz="2000" dirty="0"/>
              <a:t>Make a second slide!</a:t>
            </a:r>
          </a:p>
          <a:p>
            <a:r>
              <a:rPr lang="en-NZ" sz="2400" dirty="0"/>
              <a:t>Images (pictures, graphs)</a:t>
            </a:r>
          </a:p>
          <a:p>
            <a:pPr lvl="1"/>
            <a:r>
              <a:rPr lang="en-NZ" dirty="0"/>
              <a:t>Usually high information density</a:t>
            </a:r>
          </a:p>
          <a:p>
            <a:pPr lvl="1"/>
            <a:r>
              <a:rPr lang="en-NZ" dirty="0"/>
              <a:t>One per slide is OK</a:t>
            </a:r>
          </a:p>
          <a:p>
            <a:pPr>
              <a:buFont typeface="Symbol" pitchFamily="18" charset="2"/>
              <a:buChar char=""/>
            </a:pPr>
            <a:r>
              <a:rPr lang="en-NZ" sz="2400" dirty="0"/>
              <a:t>Previous slide – probably too much information!</a:t>
            </a:r>
          </a:p>
          <a:p>
            <a:pPr>
              <a:buFont typeface="Arial" pitchFamily="34" charset="0"/>
              <a:buChar char="?"/>
            </a:pPr>
            <a:r>
              <a:rPr lang="en-NZ" sz="2400" dirty="0"/>
              <a:t>This slide - about maximum for one slide!</a:t>
            </a:r>
          </a:p>
          <a:p>
            <a:endParaRPr lang="en-US" dirty="0"/>
          </a:p>
        </p:txBody>
      </p:sp>
    </p:spTree>
    <p:extLst>
      <p:ext uri="{BB962C8B-B14F-4D97-AF65-F5344CB8AC3E}">
        <p14:creationId xmlns:p14="http://schemas.microsoft.com/office/powerpoint/2010/main" val="1542053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Numbers</a:t>
            </a:r>
          </a:p>
        </p:txBody>
      </p:sp>
      <p:sp>
        <p:nvSpPr>
          <p:cNvPr id="3" name="Content Placeholder 2"/>
          <p:cNvSpPr>
            <a:spLocks noGrp="1"/>
          </p:cNvSpPr>
          <p:nvPr>
            <p:ph idx="1"/>
          </p:nvPr>
        </p:nvSpPr>
        <p:spPr/>
        <p:txBody>
          <a:bodyPr/>
          <a:lstStyle/>
          <a:p>
            <a:r>
              <a:rPr lang="en-US" dirty="0"/>
              <a:t>Look at this slide ..</a:t>
            </a:r>
          </a:p>
        </p:txBody>
      </p:sp>
      <p:pic>
        <p:nvPicPr>
          <p:cNvPr id="4" name="ตัวแทนเนื้อหา 3"/>
          <p:cNvPicPr>
            <a:picLocks/>
          </p:cNvPicPr>
          <p:nvPr/>
        </p:nvPicPr>
        <p:blipFill rotWithShape="1">
          <a:blip r:embed="rId2"/>
          <a:srcRect l="16647" t="13571" r="2052" b="6482"/>
          <a:stretch/>
        </p:blipFill>
        <p:spPr bwMode="auto">
          <a:xfrm>
            <a:off x="228600" y="1752600"/>
            <a:ext cx="8447855" cy="457200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990600" y="609600"/>
            <a:ext cx="7363691" cy="46546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Arial" pitchFamily="34" charset="0"/>
                <a:cs typeface="Arial" pitchFamily="34" charset="0"/>
              </a:rPr>
              <a:t>How long does it take you to make sense of it?</a:t>
            </a:r>
          </a:p>
          <a:p>
            <a:pPr marL="342900" indent="-342900">
              <a:buFont typeface="Wingdings" pitchFamily="2" charset="2"/>
              <a:buChar char="D"/>
            </a:pPr>
            <a:r>
              <a:rPr lang="en-US" sz="2400" b="1" dirty="0">
                <a:solidFill>
                  <a:srgbClr val="002060"/>
                </a:solidFill>
                <a:latin typeface="Arial" pitchFamily="34" charset="0"/>
                <a:cs typeface="Arial" pitchFamily="34" charset="0"/>
              </a:rPr>
              <a:t>Too much NOISE </a:t>
            </a:r>
          </a:p>
          <a:p>
            <a:pPr marL="342900" indent="-342900">
              <a:buFont typeface="Arial" pitchFamily="34" charset="0"/>
              <a:buChar char="•"/>
            </a:pPr>
            <a:r>
              <a:rPr lang="en-US" sz="2400" b="1" dirty="0">
                <a:solidFill>
                  <a:srgbClr val="002060"/>
                </a:solidFill>
                <a:latin typeface="Arial" pitchFamily="34" charset="0"/>
                <a:cs typeface="Arial" pitchFamily="34" charset="0"/>
              </a:rPr>
              <a:t>Your eye and brain has to read every digit</a:t>
            </a:r>
          </a:p>
          <a:p>
            <a:pPr marL="800100" lvl="1" indent="-342900">
              <a:buFont typeface="Arial" pitchFamily="34" charset="0"/>
              <a:buChar char="•"/>
            </a:pPr>
            <a:r>
              <a:rPr lang="en-US" sz="2400" b="1" dirty="0">
                <a:solidFill>
                  <a:srgbClr val="002060"/>
                </a:solidFill>
                <a:latin typeface="Arial" pitchFamily="34" charset="0"/>
                <a:cs typeface="Arial" pitchFamily="34" charset="0"/>
              </a:rPr>
              <a:t>11,132 .. 11,680 … 10,415 ….</a:t>
            </a:r>
            <a:endParaRPr lang="en-US" sz="2400" b="1" dirty="0">
              <a:solidFill>
                <a:srgbClr val="FF0000"/>
              </a:solidFill>
              <a:latin typeface="Arial" pitchFamily="34" charset="0"/>
              <a:cs typeface="Arial" pitchFamily="34" charset="0"/>
            </a:endParaRPr>
          </a:p>
          <a:p>
            <a:pPr marL="342900" indent="-342900">
              <a:buFont typeface="Times New Roman" pitchFamily="18" charset="0"/>
              <a:buChar char="⁣"/>
            </a:pPr>
            <a:r>
              <a:rPr lang="en-US" sz="2400" b="1" i="1" dirty="0">
                <a:solidFill>
                  <a:srgbClr val="FF0000"/>
                </a:solidFill>
                <a:latin typeface="Times New Roman" pitchFamily="18" charset="0"/>
                <a:cs typeface="Times New Roman" pitchFamily="18" charset="0"/>
              </a:rPr>
              <a:t>but</a:t>
            </a:r>
          </a:p>
          <a:p>
            <a:pPr marL="342900" indent="-342900">
              <a:buFont typeface="Arial" pitchFamily="34" charset="0"/>
              <a:buChar char="•"/>
            </a:pPr>
            <a:r>
              <a:rPr lang="en-US" sz="2400" b="1" dirty="0">
                <a:solidFill>
                  <a:schemeClr val="tx1"/>
                </a:solidFill>
                <a:latin typeface="Arial" pitchFamily="34" charset="0"/>
                <a:cs typeface="Arial" pitchFamily="34" charset="0"/>
              </a:rPr>
              <a:t>Next year, </a:t>
            </a:r>
            <a:r>
              <a:rPr lang="en-US" sz="2400" b="1" dirty="0">
                <a:solidFill>
                  <a:srgbClr val="FF0000"/>
                </a:solidFill>
                <a:latin typeface="Arial" pitchFamily="34" charset="0"/>
                <a:cs typeface="Arial" pitchFamily="34" charset="0"/>
              </a:rPr>
              <a:t>11,132 </a:t>
            </a:r>
            <a:r>
              <a:rPr lang="en-US" sz="2400" b="1" dirty="0">
                <a:solidFill>
                  <a:schemeClr val="tx1"/>
                </a:solidFill>
                <a:latin typeface="Arial" pitchFamily="34" charset="0"/>
                <a:cs typeface="Arial" pitchFamily="34" charset="0"/>
              </a:rPr>
              <a:t>will be </a:t>
            </a:r>
            <a:r>
              <a:rPr lang="en-US" sz="2400" b="1" dirty="0">
                <a:solidFill>
                  <a:srgbClr val="FF0000"/>
                </a:solidFill>
                <a:latin typeface="Arial" pitchFamily="34" charset="0"/>
                <a:cs typeface="Arial" pitchFamily="34" charset="0"/>
              </a:rPr>
              <a:t>11,387</a:t>
            </a:r>
          </a:p>
          <a:p>
            <a:pPr marL="342900" indent="-342900">
              <a:buFont typeface="Times New Roman" pitchFamily="18" charset="0"/>
              <a:buChar char="⁣"/>
            </a:pPr>
            <a:r>
              <a:rPr lang="en-US" sz="2400" b="1" i="1" dirty="0" err="1">
                <a:solidFill>
                  <a:schemeClr val="tx1"/>
                </a:solidFill>
                <a:latin typeface="Times New Roman" pitchFamily="18" charset="0"/>
                <a:cs typeface="Times New Roman" pitchFamily="18" charset="0"/>
              </a:rPr>
              <a:t>ie</a:t>
            </a:r>
            <a:endParaRPr lang="en-US" sz="2400" b="1" i="1" dirty="0">
              <a:solidFill>
                <a:schemeClr val="tx1"/>
              </a:solidFill>
              <a:latin typeface="Times New Roman" pitchFamily="18" charset="0"/>
              <a:cs typeface="Times New Roman" pitchFamily="18" charset="0"/>
            </a:endParaRPr>
          </a:p>
          <a:p>
            <a:pPr marL="342900" indent="-342900">
              <a:buFont typeface="Arial" pitchFamily="34" charset="0"/>
              <a:buChar char="•"/>
            </a:pPr>
            <a:r>
              <a:rPr lang="en-US" sz="2400" b="1" dirty="0">
                <a:solidFill>
                  <a:srgbClr val="FF0000"/>
                </a:solidFill>
                <a:latin typeface="Arial" pitchFamily="34" charset="0"/>
                <a:cs typeface="Arial" pitchFamily="34" charset="0"/>
              </a:rPr>
              <a:t>Only the </a:t>
            </a:r>
            <a:r>
              <a:rPr lang="en-US" sz="2400" b="1" dirty="0">
                <a:solidFill>
                  <a:schemeClr val="tx1"/>
                </a:solidFill>
                <a:latin typeface="Arial" pitchFamily="34" charset="0"/>
                <a:cs typeface="Arial" pitchFamily="34" charset="0"/>
              </a:rPr>
              <a:t>11,100</a:t>
            </a:r>
            <a:r>
              <a:rPr lang="en-US" sz="2400" b="1" dirty="0">
                <a:solidFill>
                  <a:srgbClr val="FF0000"/>
                </a:solidFill>
                <a:latin typeface="Arial" pitchFamily="34" charset="0"/>
                <a:cs typeface="Arial" pitchFamily="34" charset="0"/>
              </a:rPr>
              <a:t> is significant</a:t>
            </a:r>
          </a:p>
          <a:p>
            <a:pPr marL="342900" indent="-342900">
              <a:buFont typeface="Arial" pitchFamily="34" charset="0"/>
              <a:buChar char="•"/>
            </a:pPr>
            <a:r>
              <a:rPr lang="en-US" sz="2400" b="1" dirty="0">
                <a:solidFill>
                  <a:schemeClr val="tx1"/>
                </a:solidFill>
                <a:latin typeface="Arial" pitchFamily="34" charset="0"/>
                <a:cs typeface="Arial" pitchFamily="34" charset="0"/>
              </a:rPr>
              <a:t>32</a:t>
            </a:r>
            <a:r>
              <a:rPr lang="en-US" sz="2400" b="1" dirty="0">
                <a:solidFill>
                  <a:srgbClr val="FF0000"/>
                </a:solidFill>
                <a:latin typeface="Arial" pitchFamily="34" charset="0"/>
                <a:cs typeface="Arial" pitchFamily="34" charset="0"/>
              </a:rPr>
              <a:t> and </a:t>
            </a:r>
            <a:r>
              <a:rPr lang="en-US" sz="2400" b="1" dirty="0">
                <a:solidFill>
                  <a:schemeClr val="tx1"/>
                </a:solidFill>
                <a:latin typeface="Arial" pitchFamily="34" charset="0"/>
                <a:cs typeface="Arial" pitchFamily="34" charset="0"/>
              </a:rPr>
              <a:t>87</a:t>
            </a:r>
            <a:r>
              <a:rPr lang="en-US" sz="2400" b="1" dirty="0">
                <a:solidFill>
                  <a:srgbClr val="FF0000"/>
                </a:solidFill>
                <a:latin typeface="Arial" pitchFamily="34" charset="0"/>
                <a:cs typeface="Arial" pitchFamily="34" charset="0"/>
              </a:rPr>
              <a:t> are noise</a:t>
            </a:r>
          </a:p>
          <a:p>
            <a:pPr marL="342900" indent="-342900">
              <a:buFont typeface="Arial" pitchFamily="34" charset="0"/>
              <a:buChar char="•"/>
            </a:pPr>
            <a:r>
              <a:rPr lang="en-US" sz="2400" b="1" dirty="0">
                <a:solidFill>
                  <a:srgbClr val="FF0000"/>
                </a:solidFill>
                <a:latin typeface="Arial" pitchFamily="34" charset="0"/>
                <a:cs typeface="Arial" pitchFamily="34" charset="0"/>
              </a:rPr>
              <a:t>Difference between </a:t>
            </a:r>
            <a:r>
              <a:rPr lang="en-US" sz="2400" b="1" dirty="0">
                <a:solidFill>
                  <a:schemeClr val="tx1"/>
                </a:solidFill>
                <a:latin typeface="Arial" pitchFamily="34" charset="0"/>
                <a:cs typeface="Arial" pitchFamily="34" charset="0"/>
              </a:rPr>
              <a:t>11,132</a:t>
            </a:r>
            <a:r>
              <a:rPr lang="en-US" sz="2400" b="1" dirty="0">
                <a:solidFill>
                  <a:srgbClr val="FF0000"/>
                </a:solidFill>
                <a:latin typeface="Arial" pitchFamily="34" charset="0"/>
                <a:cs typeface="Arial" pitchFamily="34" charset="0"/>
              </a:rPr>
              <a:t> and </a:t>
            </a:r>
            <a:r>
              <a:rPr lang="en-US" sz="2400" b="1" dirty="0">
                <a:solidFill>
                  <a:schemeClr val="tx1"/>
                </a:solidFill>
                <a:latin typeface="Arial" pitchFamily="34" charset="0"/>
                <a:cs typeface="Arial" pitchFamily="34" charset="0"/>
              </a:rPr>
              <a:t>11,680</a:t>
            </a:r>
            <a:r>
              <a:rPr lang="en-US" sz="2400" b="1" dirty="0">
                <a:solidFill>
                  <a:srgbClr val="FF0000"/>
                </a:solidFill>
                <a:latin typeface="Arial" pitchFamily="34" charset="0"/>
                <a:cs typeface="Arial" pitchFamily="34" charset="0"/>
              </a:rPr>
              <a:t> can be safely displayed as </a:t>
            </a:r>
            <a:r>
              <a:rPr lang="en-US" sz="2400" b="1" dirty="0">
                <a:solidFill>
                  <a:schemeClr val="tx1"/>
                </a:solidFill>
                <a:latin typeface="Arial" pitchFamily="34" charset="0"/>
                <a:cs typeface="Arial" pitchFamily="34" charset="0"/>
              </a:rPr>
              <a:t>11,100</a:t>
            </a:r>
            <a:r>
              <a:rPr lang="en-US" sz="2400" b="1" dirty="0">
                <a:solidFill>
                  <a:srgbClr val="FF0000"/>
                </a:solidFill>
                <a:latin typeface="Arial" pitchFamily="34" charset="0"/>
                <a:cs typeface="Arial" pitchFamily="34" charset="0"/>
              </a:rPr>
              <a:t> and </a:t>
            </a:r>
            <a:r>
              <a:rPr lang="en-US" sz="2400" b="1" dirty="0">
                <a:solidFill>
                  <a:schemeClr val="tx1"/>
                </a:solidFill>
                <a:latin typeface="Arial" pitchFamily="34" charset="0"/>
                <a:cs typeface="Arial" pitchFamily="34" charset="0"/>
              </a:rPr>
              <a:t>11,700</a:t>
            </a:r>
          </a:p>
        </p:txBody>
      </p:sp>
      <p:sp>
        <p:nvSpPr>
          <p:cNvPr id="7" name="Rounded Rectangle 6"/>
          <p:cNvSpPr/>
          <p:nvPr/>
        </p:nvSpPr>
        <p:spPr>
          <a:xfrm>
            <a:off x="1142999" y="5638800"/>
            <a:ext cx="7744691" cy="76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71600" y="5670589"/>
            <a:ext cx="7516090" cy="461665"/>
          </a:xfrm>
          <a:prstGeom prst="rect">
            <a:avLst/>
          </a:prstGeom>
          <a:solidFill>
            <a:schemeClr val="bg1"/>
          </a:solidFill>
        </p:spPr>
        <p:txBody>
          <a:bodyPr wrap="square" rtlCol="0">
            <a:spAutoFit/>
          </a:bodyPr>
          <a:lstStyle/>
          <a:p>
            <a:r>
              <a:rPr lang="en-US" sz="2400" dirty="0"/>
              <a:t>x10</a:t>
            </a:r>
            <a:r>
              <a:rPr lang="en-US" sz="2400" baseline="30000" dirty="0"/>
              <a:t>3</a:t>
            </a:r>
            <a:r>
              <a:rPr lang="en-US" sz="2400" dirty="0"/>
              <a:t>        </a:t>
            </a:r>
            <a:r>
              <a:rPr lang="en-US" sz="2400" b="1" dirty="0">
                <a:latin typeface="Arial" pitchFamily="34" charset="0"/>
                <a:cs typeface="Arial" pitchFamily="34" charset="0"/>
              </a:rPr>
              <a:t>11.1  11.7   10.4  10.0   9.0    9.7   10.0   11.9</a:t>
            </a:r>
          </a:p>
        </p:txBody>
      </p:sp>
      <p:sp>
        <p:nvSpPr>
          <p:cNvPr id="10" name="Rounded Rectangle 9"/>
          <p:cNvSpPr/>
          <p:nvPr/>
        </p:nvSpPr>
        <p:spPr>
          <a:xfrm>
            <a:off x="2329726" y="1728787"/>
            <a:ext cx="6596064" cy="3535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Arial" pitchFamily="34" charset="0"/>
                <a:cs typeface="Arial" pitchFamily="34" charset="0"/>
              </a:rPr>
              <a:t>Fewer digits </a:t>
            </a:r>
          </a:p>
          <a:p>
            <a:r>
              <a:rPr lang="en-US" sz="2400" b="1" dirty="0">
                <a:solidFill>
                  <a:srgbClr val="002060"/>
                </a:solidFill>
                <a:latin typeface="Arial" pitchFamily="34" charset="0"/>
                <a:cs typeface="Arial" pitchFamily="34" charset="0"/>
                <a:sym typeface="Wingdings"/>
              </a:rPr>
              <a:t></a:t>
            </a:r>
            <a:r>
              <a:rPr lang="en-US" sz="2400" b="1" dirty="0">
                <a:solidFill>
                  <a:srgbClr val="002060"/>
                </a:solidFill>
                <a:latin typeface="Arial" pitchFamily="34" charset="0"/>
                <a:cs typeface="Arial" pitchFamily="34" charset="0"/>
              </a:rPr>
              <a:t> less NOISE </a:t>
            </a:r>
          </a:p>
          <a:p>
            <a:pPr marL="342900" indent="-342900">
              <a:buFont typeface="Wingdings" pitchFamily="2" charset="2"/>
              <a:buChar char="ð"/>
            </a:pPr>
            <a:r>
              <a:rPr lang="en-US" sz="2400" b="1" dirty="0">
                <a:solidFill>
                  <a:srgbClr val="002060"/>
                </a:solidFill>
                <a:latin typeface="Arial" pitchFamily="34" charset="0"/>
                <a:cs typeface="Arial" pitchFamily="34" charset="0"/>
              </a:rPr>
              <a:t>Your eye and brain </a:t>
            </a:r>
          </a:p>
          <a:p>
            <a:pPr marL="800100" lvl="1" indent="-342900">
              <a:buFont typeface="Wingdings" pitchFamily="2" charset="2"/>
              <a:buChar char="ð"/>
            </a:pPr>
            <a:r>
              <a:rPr lang="en-US" sz="2400" b="1" dirty="0">
                <a:solidFill>
                  <a:srgbClr val="002060"/>
                </a:solidFill>
                <a:latin typeface="Arial" pitchFamily="34" charset="0"/>
                <a:cs typeface="Arial" pitchFamily="34" charset="0"/>
              </a:rPr>
              <a:t>Reads faster</a:t>
            </a:r>
          </a:p>
          <a:p>
            <a:pPr marL="800100" lvl="1" indent="-342900">
              <a:buFont typeface="Wingdings" pitchFamily="2" charset="2"/>
              <a:buChar char="ð"/>
            </a:pPr>
            <a:r>
              <a:rPr lang="en-US" sz="2400" b="1" dirty="0">
                <a:solidFill>
                  <a:srgbClr val="002060"/>
                </a:solidFill>
                <a:latin typeface="Arial" pitchFamily="34" charset="0"/>
                <a:cs typeface="Arial" pitchFamily="34" charset="0"/>
              </a:rPr>
              <a:t>Sees significant differences faster</a:t>
            </a:r>
          </a:p>
          <a:p>
            <a:r>
              <a:rPr lang="en-US" sz="2400" b="1" dirty="0">
                <a:solidFill>
                  <a:srgbClr val="002060"/>
                </a:solidFill>
                <a:latin typeface="Arial" pitchFamily="34" charset="0"/>
                <a:cs typeface="Arial" pitchFamily="34" charset="0"/>
              </a:rPr>
              <a:t>Fewer digits </a:t>
            </a:r>
          </a:p>
          <a:p>
            <a:pPr marL="342900" indent="-342900">
              <a:buFont typeface="Wingdings" pitchFamily="2" charset="2"/>
              <a:buChar char="ð"/>
            </a:pPr>
            <a:r>
              <a:rPr lang="en-US" sz="2400" b="1" dirty="0">
                <a:solidFill>
                  <a:srgbClr val="002060"/>
                </a:solidFill>
                <a:latin typeface="Arial" pitchFamily="34" charset="0"/>
                <a:cs typeface="Arial" pitchFamily="34" charset="0"/>
              </a:rPr>
              <a:t>Figures can be larger </a:t>
            </a:r>
          </a:p>
          <a:p>
            <a:pPr marL="342900" indent="-342900">
              <a:buFont typeface="Wingdings" pitchFamily="2" charset="2"/>
              <a:buChar char="ð"/>
            </a:pPr>
            <a:r>
              <a:rPr lang="en-US" sz="2400" b="1" dirty="0">
                <a:solidFill>
                  <a:srgbClr val="002060"/>
                </a:solidFill>
                <a:latin typeface="Arial" pitchFamily="34" charset="0"/>
                <a:cs typeface="Arial" pitchFamily="34" charset="0"/>
              </a:rPr>
              <a:t>Easier to read</a:t>
            </a:r>
          </a:p>
        </p:txBody>
      </p:sp>
    </p:spTree>
    <p:extLst>
      <p:ext uri="{BB962C8B-B14F-4D97-AF65-F5344CB8AC3E}">
        <p14:creationId xmlns:p14="http://schemas.microsoft.com/office/powerpoint/2010/main" val="1681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a:t>
            </a:r>
            <a:r>
              <a:rPr lang="en-US" dirty="0">
                <a:solidFill>
                  <a:srgbClr val="FF0000"/>
                </a:solidFill>
              </a:rPr>
              <a:t>Remove insignificant digits</a:t>
            </a:r>
          </a:p>
        </p:txBody>
      </p:sp>
      <p:sp>
        <p:nvSpPr>
          <p:cNvPr id="3" name="Content Placeholder 2"/>
          <p:cNvSpPr>
            <a:spLocks noGrp="1"/>
          </p:cNvSpPr>
          <p:nvPr>
            <p:ph idx="1"/>
          </p:nvPr>
        </p:nvSpPr>
        <p:spPr>
          <a:xfrm>
            <a:off x="381000" y="1219200"/>
            <a:ext cx="8229600" cy="5105400"/>
          </a:xfrm>
        </p:spPr>
        <p:txBody>
          <a:bodyPr>
            <a:normAutofit/>
          </a:bodyPr>
          <a:lstStyle/>
          <a:p>
            <a:r>
              <a:rPr lang="en-US" dirty="0"/>
              <a:t>Most experimental results</a:t>
            </a:r>
          </a:p>
          <a:p>
            <a:pPr lvl="1"/>
            <a:r>
              <a:rPr lang="en-US" dirty="0"/>
              <a:t>Only accurate to 1%</a:t>
            </a:r>
          </a:p>
          <a:p>
            <a:pPr lvl="1"/>
            <a:r>
              <a:rPr lang="en-US" dirty="0"/>
              <a:t>Often much less!</a:t>
            </a:r>
          </a:p>
          <a:p>
            <a:r>
              <a:rPr lang="en-US" dirty="0"/>
              <a:t>Maximum 3 significant digits are realistic</a:t>
            </a:r>
          </a:p>
          <a:p>
            <a:pPr lvl="1"/>
            <a:r>
              <a:rPr lang="en-US" dirty="0">
                <a:solidFill>
                  <a:srgbClr val="FF0000"/>
                </a:solidFill>
              </a:rPr>
              <a:t>Do not write  </a:t>
            </a:r>
            <a:r>
              <a:rPr lang="en-US" dirty="0">
                <a:latin typeface="Times New Roman" pitchFamily="18" charset="0"/>
                <a:cs typeface="Times New Roman" pitchFamily="18" charset="0"/>
              </a:rPr>
              <a:t>4.1234 </a:t>
            </a:r>
            <a:r>
              <a:rPr lang="en-US" dirty="0">
                <a:latin typeface="Times New Roman" pitchFamily="18" charset="0"/>
                <a:cs typeface="Times New Roman" pitchFamily="18" charset="0"/>
                <a:sym typeface="Wingdings"/>
              </a:rPr>
              <a:t> 4.1234 </a:t>
            </a:r>
            <a:r>
              <a:rPr lang="en-US" dirty="0">
                <a:latin typeface="Times New Roman" pitchFamily="18" charset="0"/>
                <a:cs typeface="Times New Roman" pitchFamily="18" charset="0"/>
                <a:sym typeface="Symbol"/>
              </a:rPr>
              <a:t> 0.00005 or 0.001 %</a:t>
            </a:r>
            <a:endParaRPr lang="en-US" dirty="0">
              <a:latin typeface="Times New Roman" pitchFamily="18" charset="0"/>
              <a:cs typeface="Times New Roman" pitchFamily="18" charset="0"/>
            </a:endParaRPr>
          </a:p>
          <a:p>
            <a:pPr lvl="1"/>
            <a:r>
              <a:rPr lang="en-US" dirty="0">
                <a:solidFill>
                  <a:srgbClr val="FF0000"/>
                </a:solidFill>
              </a:rPr>
              <a:t>If only </a:t>
            </a:r>
            <a:r>
              <a:rPr lang="en-US" dirty="0">
                <a:latin typeface="Times New Roman" pitchFamily="18" charset="0"/>
                <a:cs typeface="Times New Roman" pitchFamily="18" charset="0"/>
              </a:rPr>
              <a:t>4.</a:t>
            </a:r>
            <a:r>
              <a:rPr lang="en-US" altLang="zh-CN" dirty="0">
                <a:latin typeface="Times New Roman" pitchFamily="18" charset="0"/>
                <a:cs typeface="Times New Roman" pitchFamily="18" charset="0"/>
              </a:rPr>
              <a:t>12</a:t>
            </a:r>
            <a:r>
              <a:rPr lang="en-US" altLang="zh-CN" dirty="0"/>
              <a:t> </a:t>
            </a:r>
            <a:r>
              <a:rPr lang="en-US" dirty="0">
                <a:latin typeface="Times New Roman" pitchFamily="18" charset="0"/>
                <a:cs typeface="Times New Roman" pitchFamily="18" charset="0"/>
                <a:sym typeface="Wingdings"/>
              </a:rPr>
              <a:t> 4.12 </a:t>
            </a:r>
            <a:r>
              <a:rPr lang="en-US" dirty="0">
                <a:latin typeface="Times New Roman" pitchFamily="18" charset="0"/>
                <a:cs typeface="Times New Roman" pitchFamily="18" charset="0"/>
                <a:sym typeface="Symbol"/>
              </a:rPr>
              <a:t> 0.005 or 0.1 % </a:t>
            </a:r>
            <a:r>
              <a:rPr lang="en-US" dirty="0">
                <a:sym typeface="Symbol"/>
              </a:rPr>
              <a:t>is reasonable</a:t>
            </a:r>
          </a:p>
          <a:p>
            <a:pPr lvl="1"/>
            <a:r>
              <a:rPr lang="en-US" dirty="0">
                <a:sym typeface="Symbol"/>
              </a:rPr>
              <a:t>In fact, 0.1% accuracy is rare in normal lab work</a:t>
            </a:r>
            <a:endParaRPr lang="en-US" i="1" dirty="0">
              <a:latin typeface="Times New Roman" pitchFamily="18" charset="0"/>
              <a:cs typeface="Times New Roman" pitchFamily="18" charset="0"/>
              <a:sym typeface="Symbol"/>
            </a:endParaRPr>
          </a:p>
          <a:p>
            <a:pPr lvl="1">
              <a:buFont typeface="Symbol" pitchFamily="18" charset="2"/>
              <a:buChar char="\"/>
            </a:pPr>
            <a:r>
              <a:rPr lang="en-US" dirty="0">
                <a:sym typeface="Symbol"/>
              </a:rPr>
              <a:t>Write </a:t>
            </a:r>
            <a:r>
              <a:rPr lang="en-US" dirty="0">
                <a:solidFill>
                  <a:srgbClr val="FF0000"/>
                </a:solidFill>
                <a:latin typeface="Times New Roman" pitchFamily="18" charset="0"/>
                <a:cs typeface="Times New Roman" pitchFamily="18" charset="0"/>
              </a:rPr>
              <a:t>4.</a:t>
            </a:r>
            <a:r>
              <a:rPr lang="en-US" altLang="zh-CN" dirty="0">
                <a:solidFill>
                  <a:srgbClr val="FF0000"/>
                </a:solidFill>
                <a:latin typeface="Times New Roman" pitchFamily="18" charset="0"/>
                <a:cs typeface="Times New Roman" pitchFamily="18" charset="0"/>
              </a:rPr>
              <a:t>1</a:t>
            </a:r>
            <a:r>
              <a:rPr lang="en-US" altLang="zh-CN" dirty="0">
                <a:solidFill>
                  <a:srgbClr val="FF0000"/>
                </a:solidFill>
              </a:rPr>
              <a:t> </a:t>
            </a:r>
            <a:r>
              <a:rPr lang="en-US" dirty="0">
                <a:solidFill>
                  <a:srgbClr val="FF0000"/>
                </a:solidFill>
                <a:latin typeface="Times New Roman" pitchFamily="18" charset="0"/>
                <a:cs typeface="Times New Roman" pitchFamily="18" charset="0"/>
                <a:sym typeface="Wingdings"/>
              </a:rPr>
              <a:t> 4.1 </a:t>
            </a:r>
            <a:r>
              <a:rPr lang="en-US" dirty="0">
                <a:solidFill>
                  <a:srgbClr val="FF0000"/>
                </a:solidFill>
                <a:latin typeface="Times New Roman" pitchFamily="18" charset="0"/>
                <a:cs typeface="Times New Roman" pitchFamily="18" charset="0"/>
                <a:sym typeface="Symbol"/>
              </a:rPr>
              <a:t> 0.05 or 1 % </a:t>
            </a:r>
            <a:r>
              <a:rPr lang="en-US" dirty="0">
                <a:sym typeface="Symbol"/>
              </a:rPr>
              <a:t>which</a:t>
            </a:r>
            <a:r>
              <a:rPr lang="en-US" dirty="0">
                <a:latin typeface="Times New Roman" pitchFamily="18" charset="0"/>
                <a:cs typeface="Times New Roman" pitchFamily="18" charset="0"/>
                <a:sym typeface="Symbol"/>
              </a:rPr>
              <a:t> </a:t>
            </a:r>
            <a:r>
              <a:rPr lang="en-US" dirty="0">
                <a:sym typeface="Symbol"/>
              </a:rPr>
              <a:t>is reasonable</a:t>
            </a:r>
          </a:p>
          <a:p>
            <a:r>
              <a:rPr lang="en-US" dirty="0"/>
              <a:t>Excess digits </a:t>
            </a:r>
            <a:r>
              <a:rPr lang="en-US" dirty="0">
                <a:solidFill>
                  <a:srgbClr val="FF0000"/>
                </a:solidFill>
              </a:rPr>
              <a:t>really bad </a:t>
            </a:r>
            <a:r>
              <a:rPr lang="en-US" dirty="0"/>
              <a:t>in presentations</a:t>
            </a:r>
          </a:p>
          <a:p>
            <a:pPr lvl="1"/>
            <a:r>
              <a:rPr lang="en-US" dirty="0"/>
              <a:t>Audience has limited time to read</a:t>
            </a:r>
          </a:p>
          <a:p>
            <a:pPr lvl="1"/>
            <a:r>
              <a:rPr lang="en-US" dirty="0"/>
              <a:t>Should not appear in your paper eit</a:t>
            </a:r>
            <a:r>
              <a:rPr lang="en-US" altLang="zh-CN" dirty="0"/>
              <a:t>her</a:t>
            </a:r>
            <a:endParaRPr lang="en-US" dirty="0"/>
          </a:p>
          <a:p>
            <a:pPr lvl="1"/>
            <a:endParaRPr lang="en-US" dirty="0"/>
          </a:p>
        </p:txBody>
      </p:sp>
    </p:spTree>
    <p:extLst>
      <p:ext uri="{BB962C8B-B14F-4D97-AF65-F5344CB8AC3E}">
        <p14:creationId xmlns:p14="http://schemas.microsoft.com/office/powerpoint/2010/main" val="2354633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วแทนเนื้อหา 4"/>
          <p:cNvGraphicFramePr>
            <a:graphicFrameLocks/>
          </p:cNvGraphicFramePr>
          <p:nvPr/>
        </p:nvGraphicFramePr>
        <p:xfrm>
          <a:off x="609600" y="1143000"/>
          <a:ext cx="7848600" cy="3294888"/>
        </p:xfrm>
        <a:graphic>
          <a:graphicData uri="http://schemas.openxmlformats.org/drawingml/2006/table">
            <a:tbl>
              <a:tblPr firstRow="1" firstCol="1" bandRow="1">
                <a:tableStyleId>{0660B408-B3CF-4A94-85FC-2B1E0A45F4A2}</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969835">
                <a:tc>
                  <a:txBody>
                    <a:bodyPr/>
                    <a:lstStyle/>
                    <a:p>
                      <a:pPr algn="ctr">
                        <a:lnSpc>
                          <a:spcPct val="115000"/>
                        </a:lnSpc>
                        <a:spcAft>
                          <a:spcPts val="0"/>
                        </a:spcAft>
                      </a:pPr>
                      <a:br>
                        <a:rPr lang="en-US" sz="2000" dirty="0">
                          <a:effectLst/>
                        </a:rPr>
                      </a:br>
                      <a:r>
                        <a:rPr lang="en-US" sz="2000" dirty="0">
                          <a:effectLst/>
                        </a:rPr>
                        <a:t>Distributor category</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2014 ( 1 OCT. 2013-25 SEP. 2014</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2015 (1 OCT. 2014 -25 SEP. 2015)</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br>
                        <a:rPr lang="en-US" sz="2000" dirty="0">
                          <a:effectLst/>
                        </a:rPr>
                      </a:br>
                      <a:r>
                        <a:rPr lang="en-US" sz="2000" dirty="0">
                          <a:effectLst/>
                        </a:rPr>
                        <a:t>Percentage (%)</a:t>
                      </a:r>
                      <a:endParaRPr lang="en-US" sz="2000" dirty="0">
                        <a:effectLst/>
                        <a:latin typeface="Calibri"/>
                        <a:ea typeface="Times New Roman"/>
                        <a:cs typeface="Cordia New"/>
                      </a:endParaRPr>
                    </a:p>
                  </a:txBody>
                  <a:tcPr marL="68580" marR="68580" marT="0" marB="0" anchor="b"/>
                </a:tc>
                <a:extLst>
                  <a:ext uri="{0D108BD9-81ED-4DB2-BD59-A6C34878D82A}">
                    <a16:rowId xmlns:a16="http://schemas.microsoft.com/office/drawing/2014/main" val="10000"/>
                  </a:ext>
                </a:extLst>
              </a:tr>
              <a:tr h="646557">
                <a:tc>
                  <a:txBody>
                    <a:bodyPr/>
                    <a:lstStyle/>
                    <a:p>
                      <a:pPr>
                        <a:lnSpc>
                          <a:spcPct val="115000"/>
                        </a:lnSpc>
                        <a:spcAft>
                          <a:spcPts val="0"/>
                        </a:spcAft>
                      </a:pPr>
                      <a:r>
                        <a:rPr lang="en-US" sz="2000">
                          <a:effectLst/>
                        </a:rPr>
                        <a:t>1.D/C or  discharge</a:t>
                      </a:r>
                      <a:endParaRPr lang="en-US" sz="200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434</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474</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Upper 9.21</a:t>
                      </a:r>
                      <a:endParaRPr lang="en-US" sz="2000" dirty="0">
                        <a:effectLst/>
                        <a:latin typeface="Calibri"/>
                        <a:ea typeface="Times New Roman"/>
                        <a:cs typeface="Cordia New"/>
                      </a:endParaRPr>
                    </a:p>
                  </a:txBody>
                  <a:tcPr marL="68580" marR="68580" marT="0" marB="0" anchor="b"/>
                </a:tc>
                <a:extLst>
                  <a:ext uri="{0D108BD9-81ED-4DB2-BD59-A6C34878D82A}">
                    <a16:rowId xmlns:a16="http://schemas.microsoft.com/office/drawing/2014/main" val="10001"/>
                  </a:ext>
                </a:extLst>
              </a:tr>
              <a:tr h="332461">
                <a:tc>
                  <a:txBody>
                    <a:bodyPr/>
                    <a:lstStyle/>
                    <a:p>
                      <a:pPr>
                        <a:lnSpc>
                          <a:spcPct val="115000"/>
                        </a:lnSpc>
                        <a:spcAft>
                          <a:spcPts val="0"/>
                        </a:spcAft>
                      </a:pPr>
                      <a:r>
                        <a:rPr lang="en-US" sz="2000">
                          <a:effectLst/>
                        </a:rPr>
                        <a:t>2.Admitted</a:t>
                      </a:r>
                      <a:endParaRPr lang="en-US" sz="200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a:effectLst/>
                        </a:rPr>
                        <a:t>75</a:t>
                      </a:r>
                      <a:endParaRPr lang="en-US" sz="200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103</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Upper 37.33</a:t>
                      </a:r>
                      <a:endParaRPr lang="en-US" sz="2000" dirty="0">
                        <a:effectLst/>
                        <a:latin typeface="Calibri"/>
                        <a:ea typeface="Times New Roman"/>
                        <a:cs typeface="Cordia New"/>
                      </a:endParaRPr>
                    </a:p>
                  </a:txBody>
                  <a:tcPr marL="68580" marR="68580" marT="0" marB="0" anchor="b"/>
                </a:tc>
                <a:extLst>
                  <a:ext uri="{0D108BD9-81ED-4DB2-BD59-A6C34878D82A}">
                    <a16:rowId xmlns:a16="http://schemas.microsoft.com/office/drawing/2014/main" val="10002"/>
                  </a:ext>
                </a:extLst>
              </a:tr>
              <a:tr h="323278">
                <a:tc>
                  <a:txBody>
                    <a:bodyPr/>
                    <a:lstStyle/>
                    <a:p>
                      <a:pPr>
                        <a:lnSpc>
                          <a:spcPct val="115000"/>
                        </a:lnSpc>
                        <a:spcAft>
                          <a:spcPts val="0"/>
                        </a:spcAft>
                      </a:pPr>
                      <a:r>
                        <a:rPr lang="en-US" sz="2000" dirty="0">
                          <a:effectLst/>
                        </a:rPr>
                        <a:t>3.Refer</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a:effectLst/>
                        </a:rPr>
                        <a:t>83</a:t>
                      </a:r>
                      <a:endParaRPr lang="en-US" sz="200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a:effectLst/>
                        </a:rPr>
                        <a:t>92</a:t>
                      </a:r>
                      <a:endParaRPr lang="en-US" sz="200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a:effectLst/>
                        </a:rPr>
                        <a:t>Upper 1.084</a:t>
                      </a:r>
                      <a:endParaRPr lang="en-US" sz="2000">
                        <a:effectLst/>
                        <a:latin typeface="Calibri"/>
                        <a:ea typeface="Times New Roman"/>
                        <a:cs typeface="Cordia New"/>
                      </a:endParaRPr>
                    </a:p>
                  </a:txBody>
                  <a:tcPr marL="68580" marR="68580" marT="0" marB="0" anchor="b"/>
                </a:tc>
                <a:extLst>
                  <a:ext uri="{0D108BD9-81ED-4DB2-BD59-A6C34878D82A}">
                    <a16:rowId xmlns:a16="http://schemas.microsoft.com/office/drawing/2014/main" val="10003"/>
                  </a:ext>
                </a:extLst>
              </a:tr>
              <a:tr h="452590">
                <a:tc>
                  <a:txBody>
                    <a:bodyPr/>
                    <a:lstStyle/>
                    <a:p>
                      <a:pPr>
                        <a:lnSpc>
                          <a:spcPct val="115000"/>
                        </a:lnSpc>
                        <a:spcAft>
                          <a:spcPts val="0"/>
                        </a:spcAft>
                      </a:pPr>
                      <a:r>
                        <a:rPr lang="en-US" sz="2800" dirty="0">
                          <a:solidFill>
                            <a:srgbClr val="2EF6B8"/>
                          </a:solidFill>
                          <a:effectLst/>
                        </a:rPr>
                        <a:t>4.Die</a:t>
                      </a:r>
                      <a:endParaRPr lang="en-US" sz="2800" dirty="0">
                        <a:solidFill>
                          <a:srgbClr val="2EF6B8"/>
                        </a:solidFill>
                        <a:effectLst/>
                        <a:latin typeface="Calibri"/>
                        <a:ea typeface="Times New Roman"/>
                        <a:cs typeface="Cordia New"/>
                      </a:endParaRPr>
                    </a:p>
                  </a:txBody>
                  <a:tcPr marL="68580" marR="68580" marT="0" marB="0" anchor="b">
                    <a:solidFill>
                      <a:srgbClr val="002060"/>
                    </a:solidFill>
                  </a:tcPr>
                </a:tc>
                <a:tc>
                  <a:txBody>
                    <a:bodyPr/>
                    <a:lstStyle/>
                    <a:p>
                      <a:pPr algn="ctr">
                        <a:lnSpc>
                          <a:spcPct val="115000"/>
                        </a:lnSpc>
                        <a:spcAft>
                          <a:spcPts val="0"/>
                        </a:spcAft>
                      </a:pPr>
                      <a:r>
                        <a:rPr lang="en-US" sz="2800" dirty="0">
                          <a:solidFill>
                            <a:srgbClr val="2EF6B8"/>
                          </a:solidFill>
                          <a:effectLst/>
                        </a:rPr>
                        <a:t>4</a:t>
                      </a:r>
                      <a:endParaRPr lang="en-US" sz="2800" dirty="0">
                        <a:solidFill>
                          <a:srgbClr val="2EF6B8"/>
                        </a:solidFill>
                        <a:effectLst/>
                        <a:latin typeface="Calibri"/>
                        <a:ea typeface="Times New Roman"/>
                        <a:cs typeface="Cordia New"/>
                      </a:endParaRPr>
                    </a:p>
                  </a:txBody>
                  <a:tcPr marL="68580" marR="68580" marT="0" marB="0" anchor="b">
                    <a:solidFill>
                      <a:srgbClr val="002060"/>
                    </a:solidFill>
                  </a:tcPr>
                </a:tc>
                <a:tc>
                  <a:txBody>
                    <a:bodyPr/>
                    <a:lstStyle/>
                    <a:p>
                      <a:pPr algn="ctr">
                        <a:lnSpc>
                          <a:spcPct val="115000"/>
                        </a:lnSpc>
                        <a:spcAft>
                          <a:spcPts val="0"/>
                        </a:spcAft>
                      </a:pPr>
                      <a:r>
                        <a:rPr lang="en-US" sz="2800" dirty="0">
                          <a:solidFill>
                            <a:srgbClr val="2EF6B8"/>
                          </a:solidFill>
                          <a:effectLst/>
                        </a:rPr>
                        <a:t>4</a:t>
                      </a:r>
                      <a:endParaRPr lang="en-US" sz="2800" dirty="0">
                        <a:solidFill>
                          <a:srgbClr val="2EF6B8"/>
                        </a:solidFill>
                        <a:effectLst/>
                        <a:latin typeface="Calibri"/>
                        <a:ea typeface="Times New Roman"/>
                        <a:cs typeface="Cordia New"/>
                      </a:endParaRPr>
                    </a:p>
                  </a:txBody>
                  <a:tcPr marL="68580" marR="68580" marT="0" marB="0" anchor="b">
                    <a:solidFill>
                      <a:srgbClr val="002060"/>
                    </a:solidFill>
                  </a:tcPr>
                </a:tc>
                <a:tc>
                  <a:txBody>
                    <a:bodyPr/>
                    <a:lstStyle/>
                    <a:p>
                      <a:pPr algn="ctr">
                        <a:lnSpc>
                          <a:spcPct val="115000"/>
                        </a:lnSpc>
                        <a:spcAft>
                          <a:spcPts val="0"/>
                        </a:spcAft>
                      </a:pPr>
                      <a:r>
                        <a:rPr lang="en-US" sz="2800" dirty="0">
                          <a:solidFill>
                            <a:srgbClr val="2EF6B8"/>
                          </a:solidFill>
                          <a:effectLst/>
                        </a:rPr>
                        <a:t>Be the same</a:t>
                      </a:r>
                      <a:endParaRPr lang="en-US" sz="2800" dirty="0">
                        <a:solidFill>
                          <a:srgbClr val="2EF6B8"/>
                        </a:solidFill>
                        <a:effectLst/>
                        <a:latin typeface="Calibri"/>
                        <a:ea typeface="Times New Roman"/>
                        <a:cs typeface="Cordia New"/>
                      </a:endParaRPr>
                    </a:p>
                  </a:txBody>
                  <a:tcPr marL="68580" marR="68580" marT="0" marB="0" anchor="b">
                    <a:solidFill>
                      <a:srgbClr val="002060"/>
                    </a:solidFill>
                  </a:tcPr>
                </a:tc>
                <a:extLst>
                  <a:ext uri="{0D108BD9-81ED-4DB2-BD59-A6C34878D82A}">
                    <a16:rowId xmlns:a16="http://schemas.microsoft.com/office/drawing/2014/main" val="10004"/>
                  </a:ext>
                </a:extLst>
              </a:tr>
              <a:tr h="323278">
                <a:tc>
                  <a:txBody>
                    <a:bodyPr/>
                    <a:lstStyle/>
                    <a:p>
                      <a:pPr algn="ctr">
                        <a:lnSpc>
                          <a:spcPct val="115000"/>
                        </a:lnSpc>
                        <a:spcAft>
                          <a:spcPts val="0"/>
                        </a:spcAft>
                      </a:pPr>
                      <a:r>
                        <a:rPr lang="en-US" sz="2000" dirty="0">
                          <a:effectLst/>
                        </a:rPr>
                        <a:t>Total</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596</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673</a:t>
                      </a:r>
                      <a:endParaRPr lang="en-US" sz="2000" dirty="0">
                        <a:effectLst/>
                        <a:latin typeface="Calibri"/>
                        <a:ea typeface="Times New Roman"/>
                        <a:cs typeface="Cordia New"/>
                      </a:endParaRPr>
                    </a:p>
                  </a:txBody>
                  <a:tcPr marL="68580" marR="68580" marT="0" marB="0" anchor="b"/>
                </a:tc>
                <a:tc>
                  <a:txBody>
                    <a:bodyPr/>
                    <a:lstStyle/>
                    <a:p>
                      <a:pPr algn="ctr">
                        <a:lnSpc>
                          <a:spcPct val="115000"/>
                        </a:lnSpc>
                        <a:spcAft>
                          <a:spcPts val="0"/>
                        </a:spcAft>
                      </a:pPr>
                      <a:r>
                        <a:rPr lang="en-US" sz="2000" dirty="0">
                          <a:effectLst/>
                        </a:rPr>
                        <a:t>Upper  12.91</a:t>
                      </a:r>
                      <a:endParaRPr lang="en-US" sz="2000" dirty="0">
                        <a:effectLst/>
                        <a:latin typeface="Calibri"/>
                        <a:ea typeface="Times New Roman"/>
                        <a:cs typeface="Cordia New"/>
                      </a:endParaRPr>
                    </a:p>
                  </a:txBody>
                  <a:tcPr marL="68580" marR="68580" marT="0" marB="0" anchor="b"/>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Too many digits!</a:t>
            </a:r>
          </a:p>
        </p:txBody>
      </p:sp>
      <p:sp>
        <p:nvSpPr>
          <p:cNvPr id="3" name="Content Placeholder 2"/>
          <p:cNvSpPr>
            <a:spLocks noGrp="1"/>
          </p:cNvSpPr>
          <p:nvPr>
            <p:ph idx="1"/>
          </p:nvPr>
        </p:nvSpPr>
        <p:spPr>
          <a:xfrm>
            <a:off x="381000" y="4572000"/>
            <a:ext cx="8229600" cy="3505200"/>
          </a:xfrm>
        </p:spPr>
        <p:txBody>
          <a:bodyPr>
            <a:normAutofit/>
          </a:bodyPr>
          <a:lstStyle/>
          <a:p>
            <a:pPr marL="0" indent="0">
              <a:buNone/>
            </a:pPr>
            <a:r>
              <a:rPr lang="en-US" sz="2200" dirty="0"/>
              <a:t>Sample size </a:t>
            </a:r>
            <a:r>
              <a:rPr lang="en-US" altLang="zh-CN" sz="2200" dirty="0"/>
              <a:t>~450 .. Change of 1 in 450 </a:t>
            </a:r>
            <a:r>
              <a:rPr lang="en-US" altLang="zh-CN" sz="2200" dirty="0">
                <a:sym typeface="Symbol"/>
              </a:rPr>
              <a:t></a:t>
            </a:r>
            <a:r>
              <a:rPr lang="en-US" altLang="zh-CN" sz="2200" dirty="0"/>
              <a:t> 0.2%</a:t>
            </a:r>
          </a:p>
          <a:p>
            <a:r>
              <a:rPr lang="en-US" sz="2200" dirty="0"/>
              <a:t>So 9.</a:t>
            </a:r>
            <a:r>
              <a:rPr lang="en-US" sz="2200" dirty="0">
                <a:solidFill>
                  <a:srgbClr val="FF0000"/>
                </a:solidFill>
              </a:rPr>
              <a:t>21</a:t>
            </a:r>
            <a:r>
              <a:rPr lang="en-US" sz="2200" dirty="0"/>
              <a:t>% is silly .. Significant changes is </a:t>
            </a:r>
            <a:r>
              <a:rPr lang="en-US" altLang="zh-CN" sz="2200" dirty="0">
                <a:solidFill>
                  <a:srgbClr val="FF0000"/>
                </a:solidFill>
              </a:rPr>
              <a:t>~9%</a:t>
            </a:r>
          </a:p>
          <a:p>
            <a:r>
              <a:rPr lang="en-US" sz="2200" dirty="0"/>
              <a:t>Next row is even sillier .. 75 -&gt; 103 .. Only 100 patients, so significant change is 37%</a:t>
            </a:r>
          </a:p>
        </p:txBody>
      </p:sp>
      <p:sp>
        <p:nvSpPr>
          <p:cNvPr id="5" name="TextBox 4"/>
          <p:cNvSpPr txBox="1"/>
          <p:nvPr/>
        </p:nvSpPr>
        <p:spPr>
          <a:xfrm>
            <a:off x="762000" y="1295400"/>
            <a:ext cx="2694969" cy="461665"/>
          </a:xfrm>
          <a:prstGeom prst="rect">
            <a:avLst/>
          </a:prstGeom>
          <a:solidFill>
            <a:schemeClr val="bg1"/>
          </a:solidFill>
        </p:spPr>
        <p:txBody>
          <a:bodyPr wrap="none" rtlCol="0">
            <a:spAutoFit/>
          </a:bodyPr>
          <a:lstStyle/>
          <a:p>
            <a:r>
              <a:rPr lang="en-US" sz="2400" b="1" dirty="0">
                <a:latin typeface="Arial" pitchFamily="34" charset="0"/>
                <a:cs typeface="Arial" pitchFamily="34" charset="0"/>
              </a:rPr>
              <a:t>Look at this slide</a:t>
            </a:r>
          </a:p>
        </p:txBody>
      </p:sp>
      <p:sp>
        <p:nvSpPr>
          <p:cNvPr id="6" name="Rectangle 5"/>
          <p:cNvSpPr/>
          <p:nvPr/>
        </p:nvSpPr>
        <p:spPr>
          <a:xfrm>
            <a:off x="2895600" y="2438400"/>
            <a:ext cx="5257800" cy="533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191000" y="2971800"/>
            <a:ext cx="0" cy="160020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536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79A1-5EA1-4E75-B48F-72518E69B0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EE6F34-39E7-495D-963F-28458B1365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4124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55FF-CE79-4F7A-B5EE-EA1387E526A2}"/>
              </a:ext>
            </a:extLst>
          </p:cNvPr>
          <p:cNvSpPr>
            <a:spLocks noGrp="1"/>
          </p:cNvSpPr>
          <p:nvPr>
            <p:ph type="title"/>
          </p:nvPr>
        </p:nvSpPr>
        <p:spPr/>
        <p:txBody>
          <a:bodyPr/>
          <a:lstStyle/>
          <a:p>
            <a:r>
              <a:rPr lang="en-US" dirty="0"/>
              <a:t>CULTURAL DIFFERENCES</a:t>
            </a:r>
          </a:p>
        </p:txBody>
      </p:sp>
      <p:sp>
        <p:nvSpPr>
          <p:cNvPr id="3" name="Text Placeholder 2">
            <a:extLst>
              <a:ext uri="{FF2B5EF4-FFF2-40B4-BE49-F238E27FC236}">
                <a16:creationId xmlns:a16="http://schemas.microsoft.com/office/drawing/2014/main" id="{E2085AE8-C2FB-4E68-8629-34BD841A6C1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2350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0BBB-94E5-4188-8DE0-E5F643C6EDA1}"/>
              </a:ext>
            </a:extLst>
          </p:cNvPr>
          <p:cNvSpPr>
            <a:spLocks noGrp="1"/>
          </p:cNvSpPr>
          <p:nvPr>
            <p:ph type="title"/>
          </p:nvPr>
        </p:nvSpPr>
        <p:spPr/>
        <p:txBody>
          <a:bodyPr/>
          <a:lstStyle/>
          <a:p>
            <a:r>
              <a:rPr lang="en-US" dirty="0"/>
              <a:t>Making your presentation</a:t>
            </a:r>
          </a:p>
        </p:txBody>
      </p:sp>
      <p:sp>
        <p:nvSpPr>
          <p:cNvPr id="3" name="Content Placeholder 2">
            <a:extLst>
              <a:ext uri="{FF2B5EF4-FFF2-40B4-BE49-F238E27FC236}">
                <a16:creationId xmlns:a16="http://schemas.microsoft.com/office/drawing/2014/main" id="{97030C39-E3CB-4B1F-91CC-3789016EE334}"/>
              </a:ext>
            </a:extLst>
          </p:cNvPr>
          <p:cNvSpPr>
            <a:spLocks noGrp="1"/>
          </p:cNvSpPr>
          <p:nvPr>
            <p:ph idx="1"/>
          </p:nvPr>
        </p:nvSpPr>
        <p:spPr/>
        <p:txBody>
          <a:bodyPr/>
          <a:lstStyle/>
          <a:p>
            <a:r>
              <a:rPr lang="en-US" dirty="0">
                <a:solidFill>
                  <a:srgbClr val="FF0000"/>
                </a:solidFill>
              </a:rPr>
              <a:t>Stand up!!</a:t>
            </a:r>
          </a:p>
          <a:p>
            <a:pPr lvl="1"/>
            <a:r>
              <a:rPr lang="en-US" dirty="0"/>
              <a:t>Most western cultures</a:t>
            </a:r>
          </a:p>
          <a:p>
            <a:pPr lvl="1"/>
            <a:r>
              <a:rPr lang="en-US" dirty="0"/>
              <a:t>People stand up when addressing</a:t>
            </a:r>
          </a:p>
          <a:p>
            <a:pPr lvl="2"/>
            <a:r>
              <a:rPr lang="en-US" dirty="0"/>
              <a:t>Audiences</a:t>
            </a:r>
          </a:p>
          <a:p>
            <a:pPr lvl="2"/>
            <a:r>
              <a:rPr lang="en-US" dirty="0"/>
              <a:t>Superiors</a:t>
            </a:r>
          </a:p>
          <a:p>
            <a:pPr lvl="2"/>
            <a:r>
              <a:rPr lang="en-US" dirty="0"/>
              <a:t>…</a:t>
            </a:r>
          </a:p>
          <a:p>
            <a:r>
              <a:rPr lang="en-US" dirty="0"/>
              <a:t>In an international conference</a:t>
            </a:r>
          </a:p>
          <a:p>
            <a:pPr lvl="1"/>
            <a:r>
              <a:rPr lang="en-US" dirty="0"/>
              <a:t>Expect</a:t>
            </a:r>
          </a:p>
          <a:p>
            <a:pPr lvl="2"/>
            <a:r>
              <a:rPr lang="en-US" dirty="0"/>
              <a:t>Computer</a:t>
            </a:r>
          </a:p>
          <a:p>
            <a:pPr lvl="2"/>
            <a:r>
              <a:rPr lang="en-US" dirty="0"/>
              <a:t>Place for you to stand beside it</a:t>
            </a:r>
          </a:p>
          <a:p>
            <a:pPr lvl="2"/>
            <a:r>
              <a:rPr lang="en-US" dirty="0"/>
              <a:t>Stand there and face your audience</a:t>
            </a:r>
          </a:p>
          <a:p>
            <a:pPr lvl="2"/>
            <a:r>
              <a:rPr lang="en-US" dirty="0"/>
              <a:t>Next to the screen is best</a:t>
            </a:r>
          </a:p>
          <a:p>
            <a:pPr lvl="2"/>
            <a:r>
              <a:rPr lang="en-US" dirty="0"/>
              <a:t>Use a laser pointer to help</a:t>
            </a:r>
          </a:p>
        </p:txBody>
      </p:sp>
    </p:spTree>
    <p:extLst>
      <p:ext uri="{BB962C8B-B14F-4D97-AF65-F5344CB8AC3E}">
        <p14:creationId xmlns:p14="http://schemas.microsoft.com/office/powerpoint/2010/main" val="223099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0BBB-94E5-4188-8DE0-E5F643C6EDA1}"/>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97030C39-E3CB-4B1F-91CC-3789016EE334}"/>
              </a:ext>
            </a:extLst>
          </p:cNvPr>
          <p:cNvSpPr>
            <a:spLocks noGrp="1"/>
          </p:cNvSpPr>
          <p:nvPr>
            <p:ph idx="1"/>
          </p:nvPr>
        </p:nvSpPr>
        <p:spPr/>
        <p:txBody>
          <a:bodyPr/>
          <a:lstStyle/>
          <a:p>
            <a:r>
              <a:rPr lang="en-US" dirty="0">
                <a:solidFill>
                  <a:srgbClr val="FF0000"/>
                </a:solidFill>
              </a:rPr>
              <a:t>Find out how many minutes allowed!!</a:t>
            </a:r>
          </a:p>
          <a:p>
            <a:pPr lvl="1"/>
            <a:r>
              <a:rPr lang="en-US" dirty="0"/>
              <a:t>Look on conference website</a:t>
            </a:r>
          </a:p>
          <a:p>
            <a:pPr lvl="2">
              <a:buFont typeface="Wingdings" panose="05000000000000000000" pitchFamily="2" charset="2"/>
              <a:buChar char="J"/>
            </a:pPr>
            <a:r>
              <a:rPr lang="en-US" dirty="0"/>
              <a:t>May require some searching</a:t>
            </a:r>
          </a:p>
          <a:p>
            <a:pPr lvl="2"/>
            <a:r>
              <a:rPr lang="en-US" dirty="0"/>
              <a:t>Presentation schedule provides clues</a:t>
            </a:r>
          </a:p>
          <a:p>
            <a:pPr lvl="1"/>
            <a:r>
              <a:rPr lang="en-US" dirty="0" err="1">
                <a:solidFill>
                  <a:srgbClr val="FF0000"/>
                </a:solidFill>
              </a:rPr>
              <a:t>Practise</a:t>
            </a:r>
            <a:r>
              <a:rPr lang="en-US" dirty="0"/>
              <a:t> (at home!!)</a:t>
            </a:r>
          </a:p>
          <a:p>
            <a:pPr lvl="2"/>
            <a:r>
              <a:rPr lang="en-US" dirty="0"/>
              <a:t>Use colleagues, friends, …</a:t>
            </a:r>
          </a:p>
          <a:p>
            <a:pPr lvl="2"/>
            <a:r>
              <a:rPr lang="en-US" dirty="0"/>
              <a:t>Ask someone to time you!</a:t>
            </a:r>
          </a:p>
          <a:p>
            <a:r>
              <a:rPr lang="en-US" sz="2400" dirty="0"/>
              <a:t>Usually</a:t>
            </a:r>
          </a:p>
          <a:p>
            <a:pPr lvl="1"/>
            <a:r>
              <a:rPr lang="en-US" dirty="0"/>
              <a:t>20 min ‘time slot’</a:t>
            </a:r>
          </a:p>
          <a:p>
            <a:pPr lvl="1"/>
            <a:r>
              <a:rPr lang="en-US" dirty="0"/>
              <a:t>15 min for you</a:t>
            </a:r>
          </a:p>
          <a:p>
            <a:pPr lvl="1">
              <a:buFont typeface="Arial" panose="020B0604020202020204" pitchFamily="34" charset="0"/>
              <a:buChar char="+"/>
            </a:pPr>
            <a:r>
              <a:rPr lang="en-US" dirty="0"/>
              <a:t>5 min for questions</a:t>
            </a:r>
          </a:p>
          <a:p>
            <a:pPr lvl="1">
              <a:buFont typeface="Wingdings" panose="05000000000000000000" pitchFamily="2" charset="2"/>
              <a:buChar char="L"/>
            </a:pPr>
            <a:r>
              <a:rPr lang="en-US" dirty="0"/>
              <a:t>Sometimes 15 + 5</a:t>
            </a:r>
          </a:p>
        </p:txBody>
      </p:sp>
      <p:grpSp>
        <p:nvGrpSpPr>
          <p:cNvPr id="6" name="Group 5">
            <a:extLst>
              <a:ext uri="{FF2B5EF4-FFF2-40B4-BE49-F238E27FC236}">
                <a16:creationId xmlns:a16="http://schemas.microsoft.com/office/drawing/2014/main" id="{C9240AF1-57E3-4821-8E45-980681BDD4D2}"/>
              </a:ext>
            </a:extLst>
          </p:cNvPr>
          <p:cNvGrpSpPr/>
          <p:nvPr/>
        </p:nvGrpSpPr>
        <p:grpSpPr>
          <a:xfrm>
            <a:off x="4191000" y="3266807"/>
            <a:ext cx="4802918" cy="3046988"/>
            <a:chOff x="4191000" y="3266807"/>
            <a:chExt cx="4802918" cy="3046988"/>
          </a:xfrm>
        </p:grpSpPr>
        <p:sp>
          <p:nvSpPr>
            <p:cNvPr id="4" name="TextBox 3">
              <a:extLst>
                <a:ext uri="{FF2B5EF4-FFF2-40B4-BE49-F238E27FC236}">
                  <a16:creationId xmlns:a16="http://schemas.microsoft.com/office/drawing/2014/main" id="{22E33C36-6925-47B8-96F0-D577AF9F0D20}"/>
                </a:ext>
              </a:extLst>
            </p:cNvPr>
            <p:cNvSpPr txBox="1"/>
            <p:nvPr/>
          </p:nvSpPr>
          <p:spPr>
            <a:xfrm>
              <a:off x="4191000" y="3266807"/>
              <a:ext cx="4802918" cy="3046988"/>
            </a:xfrm>
            <a:prstGeom prst="rect">
              <a:avLst/>
            </a:prstGeom>
            <a:solidFill>
              <a:srgbClr val="FFFF00"/>
            </a:solidFill>
            <a:ln w="76200">
              <a:solidFill>
                <a:srgbClr val="FF0000"/>
              </a:solidFill>
            </a:ln>
          </p:spPr>
          <p:txBody>
            <a:bodyPr wrap="none" rtlCol="0">
              <a:spAutoFit/>
            </a:bodyPr>
            <a:lstStyle/>
            <a:p>
              <a:r>
                <a:rPr lang="en-US" sz="2400" b="1" dirty="0">
                  <a:latin typeface="Arial" panose="020B0604020202020204" pitchFamily="34" charset="0"/>
                  <a:cs typeface="Arial" panose="020B0604020202020204" pitchFamily="34" charset="0"/>
                </a:rPr>
                <a:t>For Japanese Chemical Society</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7 mins </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10,000 people</a:t>
              </a: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DB95CD-CE24-4CF9-9BB5-55CC358C0022}"/>
                </a:ext>
              </a:extLst>
            </p:cNvPr>
            <p:cNvPicPr>
              <a:picLocks noChangeAspect="1"/>
            </p:cNvPicPr>
            <p:nvPr/>
          </p:nvPicPr>
          <p:blipFill>
            <a:blip r:embed="rId2"/>
            <a:stretch>
              <a:fillRect/>
            </a:stretch>
          </p:blipFill>
          <p:spPr>
            <a:xfrm>
              <a:off x="4997022" y="4458525"/>
              <a:ext cx="2562225" cy="1781175"/>
            </a:xfrm>
            <a:prstGeom prst="rect">
              <a:avLst/>
            </a:prstGeom>
          </p:spPr>
        </p:pic>
      </p:grpSp>
    </p:spTree>
    <p:extLst>
      <p:ext uri="{BB962C8B-B14F-4D97-AF65-F5344CB8AC3E}">
        <p14:creationId xmlns:p14="http://schemas.microsoft.com/office/powerpoint/2010/main" val="29561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t>
            </a:r>
          </a:p>
        </p:txBody>
      </p:sp>
      <p:sp>
        <p:nvSpPr>
          <p:cNvPr id="3" name="Text Placeholder 2"/>
          <p:cNvSpPr>
            <a:spLocks noGrp="1"/>
          </p:cNvSpPr>
          <p:nvPr>
            <p:ph type="body" idx="1"/>
          </p:nvPr>
        </p:nvSpPr>
        <p:spPr/>
        <p:txBody>
          <a:bodyPr/>
          <a:lstStyle/>
          <a:p>
            <a:r>
              <a:rPr lang="en-US" dirty="0"/>
              <a:t>General outline</a:t>
            </a:r>
          </a:p>
        </p:txBody>
      </p:sp>
    </p:spTree>
    <p:extLst>
      <p:ext uri="{BB962C8B-B14F-4D97-AF65-F5344CB8AC3E}">
        <p14:creationId xmlns:p14="http://schemas.microsoft.com/office/powerpoint/2010/main" val="802030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NZ" dirty="0"/>
              <a:t>Similar - reports, theses and papers</a:t>
            </a:r>
          </a:p>
          <a:p>
            <a:r>
              <a:rPr lang="en-NZ" dirty="0"/>
              <a:t>Typically</a:t>
            </a:r>
          </a:p>
          <a:p>
            <a:pPr marL="817563" lvl="1" indent="-457200">
              <a:buFont typeface="+mj-lt"/>
              <a:buAutoNum type="arabicPeriod"/>
            </a:pPr>
            <a:r>
              <a:rPr lang="en-NZ" dirty="0"/>
              <a:t>Introduction</a:t>
            </a:r>
          </a:p>
          <a:p>
            <a:pPr marL="817563" lvl="1" indent="-457200">
              <a:buFont typeface="+mj-lt"/>
              <a:buAutoNum type="arabicPeriod"/>
            </a:pPr>
            <a:r>
              <a:rPr lang="en-NZ" dirty="0"/>
              <a:t>Hypotheses and methods</a:t>
            </a:r>
          </a:p>
          <a:p>
            <a:pPr marL="817563" lvl="1" indent="-457200">
              <a:buFont typeface="+mj-lt"/>
              <a:buAutoNum type="arabicPeriod"/>
            </a:pPr>
            <a:r>
              <a:rPr lang="en-NZ" dirty="0"/>
              <a:t>Results</a:t>
            </a:r>
          </a:p>
          <a:p>
            <a:pPr marL="817563" lvl="1" indent="-457200">
              <a:buFont typeface="+mj-lt"/>
              <a:buAutoNum type="arabicPeriod"/>
            </a:pPr>
            <a:r>
              <a:rPr lang="en-NZ" dirty="0"/>
              <a:t>Analysis</a:t>
            </a:r>
          </a:p>
          <a:p>
            <a:pPr marL="817563" lvl="1" indent="-457200">
              <a:buFont typeface="+mj-lt"/>
              <a:buAutoNum type="arabicPeriod"/>
            </a:pPr>
            <a:r>
              <a:rPr lang="en-NZ" dirty="0"/>
              <a:t>Conclusion</a:t>
            </a:r>
          </a:p>
          <a:p>
            <a:pPr marL="817563" lvl="1" indent="-457200">
              <a:buFont typeface="+mj-lt"/>
              <a:buAutoNum type="arabicPeriod"/>
            </a:pPr>
            <a:r>
              <a:rPr lang="en-NZ" dirty="0">
                <a:solidFill>
                  <a:schemeClr val="bg1">
                    <a:lumMod val="50000"/>
                  </a:schemeClr>
                </a:solidFill>
              </a:rPr>
              <a:t>Future work</a:t>
            </a:r>
          </a:p>
          <a:p>
            <a:pPr marL="817563" lvl="1" indent="-457200">
              <a:buFont typeface="+mj-lt"/>
              <a:buAutoNum type="arabicPeriod"/>
            </a:pPr>
            <a:r>
              <a:rPr lang="en-NZ" dirty="0">
                <a:solidFill>
                  <a:schemeClr val="bg1">
                    <a:lumMod val="50000"/>
                  </a:schemeClr>
                </a:solidFill>
              </a:rPr>
              <a:t>Acknowledgments</a:t>
            </a:r>
          </a:p>
          <a:p>
            <a:pPr marL="817563" lvl="1" indent="-457200">
              <a:buFont typeface="+mj-lt"/>
              <a:buAutoNum type="arabicPeriod"/>
            </a:pPr>
            <a:r>
              <a:rPr lang="en-NZ" dirty="0">
                <a:solidFill>
                  <a:schemeClr val="bg2">
                    <a:lumMod val="90000"/>
                  </a:schemeClr>
                </a:solidFill>
              </a:rPr>
              <a:t>References | Bibliography</a:t>
            </a:r>
            <a:endParaRPr lang="en-US" dirty="0"/>
          </a:p>
        </p:txBody>
      </p:sp>
    </p:spTree>
    <p:extLst>
      <p:ext uri="{BB962C8B-B14F-4D97-AF65-F5344CB8AC3E}">
        <p14:creationId xmlns:p14="http://schemas.microsoft.com/office/powerpoint/2010/main" val="153193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2"/>
            <a:ext cx="7290054" cy="1499616"/>
          </a:xfrm>
        </p:spPr>
        <p:txBody>
          <a:bodyPr/>
          <a:lstStyle/>
          <a:p>
            <a:r>
              <a:rPr lang="en-US" dirty="0"/>
              <a:t>General Rules</a:t>
            </a:r>
          </a:p>
        </p:txBody>
      </p:sp>
      <p:sp>
        <p:nvSpPr>
          <p:cNvPr id="3" name="Content Placeholder 2"/>
          <p:cNvSpPr>
            <a:spLocks noGrp="1"/>
          </p:cNvSpPr>
          <p:nvPr>
            <p:ph idx="1"/>
          </p:nvPr>
        </p:nvSpPr>
        <p:spPr>
          <a:xfrm>
            <a:off x="457200" y="1219200"/>
            <a:ext cx="8229600" cy="5029200"/>
          </a:xfrm>
        </p:spPr>
        <p:txBody>
          <a:bodyPr>
            <a:normAutofit lnSpcReduction="10000"/>
          </a:bodyPr>
          <a:lstStyle/>
          <a:p>
            <a:pPr marL="0" indent="0">
              <a:buNone/>
            </a:pPr>
            <a:r>
              <a:rPr lang="en-NZ" sz="2600" dirty="0"/>
              <a:t>Preparing the slides</a:t>
            </a:r>
          </a:p>
          <a:p>
            <a:pPr lvl="2">
              <a:buFont typeface="Wingdings" pitchFamily="2" charset="2"/>
              <a:buChar char=""/>
            </a:pPr>
            <a:r>
              <a:rPr lang="en-NZ" dirty="0"/>
              <a:t>Easier than papers</a:t>
            </a:r>
          </a:p>
          <a:p>
            <a:pPr lvl="2">
              <a:buFont typeface="Wingdings" pitchFamily="2" charset="2"/>
              <a:buChar char=""/>
            </a:pPr>
            <a:r>
              <a:rPr lang="en-NZ" dirty="0"/>
              <a:t>Grammar-free!!</a:t>
            </a:r>
          </a:p>
          <a:p>
            <a:pPr lvl="1">
              <a:buFont typeface="Wingdings" pitchFamily="2" charset="2"/>
              <a:buChar char="§"/>
            </a:pPr>
            <a:r>
              <a:rPr lang="en-NZ" dirty="0"/>
              <a:t>Most important ‘grammar’ is</a:t>
            </a:r>
          </a:p>
          <a:p>
            <a:pPr lvl="3"/>
            <a:r>
              <a:rPr lang="en-NZ" sz="2400" dirty="0">
                <a:solidFill>
                  <a:srgbClr val="FF0000"/>
                </a:solidFill>
              </a:rPr>
              <a:t>Bullet points</a:t>
            </a:r>
          </a:p>
          <a:p>
            <a:pPr lvl="2">
              <a:buFont typeface="Wingdings" pitchFamily="2" charset="2"/>
              <a:buChar char="§"/>
            </a:pPr>
            <a:r>
              <a:rPr lang="en-NZ" sz="2400" dirty="0">
                <a:solidFill>
                  <a:srgbClr val="FF0000"/>
                </a:solidFill>
              </a:rPr>
              <a:t>Images</a:t>
            </a:r>
          </a:p>
          <a:p>
            <a:pPr lvl="3"/>
            <a:r>
              <a:rPr lang="en-NZ" sz="2400" dirty="0"/>
              <a:t>Pictures help!</a:t>
            </a:r>
          </a:p>
          <a:p>
            <a:pPr lvl="4"/>
            <a:r>
              <a:rPr lang="en-NZ" sz="2400" dirty="0"/>
              <a:t>“A picture is worth a thousand words”</a:t>
            </a:r>
          </a:p>
          <a:p>
            <a:pPr lvl="2">
              <a:buFont typeface="Wingdings" pitchFamily="2" charset="2"/>
              <a:buChar char="§"/>
            </a:pPr>
            <a:r>
              <a:rPr lang="en-NZ" sz="2400" dirty="0">
                <a:solidFill>
                  <a:srgbClr val="FF0000"/>
                </a:solidFill>
              </a:rPr>
              <a:t>Graphs</a:t>
            </a:r>
          </a:p>
          <a:p>
            <a:pPr lvl="2">
              <a:buFont typeface="Wingdings" pitchFamily="2" charset="2"/>
              <a:buChar char="§"/>
            </a:pPr>
            <a:r>
              <a:rPr lang="en-NZ" sz="2400" dirty="0">
                <a:solidFill>
                  <a:srgbClr val="FF0000"/>
                </a:solidFill>
              </a:rPr>
              <a:t>Diagrams</a:t>
            </a:r>
          </a:p>
          <a:p>
            <a:pPr lvl="2">
              <a:buFont typeface="Wingdings" pitchFamily="2" charset="2"/>
              <a:buChar char="§"/>
            </a:pPr>
            <a:r>
              <a:rPr lang="en-NZ" sz="2400" dirty="0">
                <a:solidFill>
                  <a:srgbClr val="FF0000"/>
                </a:solidFill>
              </a:rPr>
              <a:t>Videos</a:t>
            </a:r>
          </a:p>
          <a:p>
            <a:pPr lvl="3">
              <a:buFont typeface="Wingdings" pitchFamily="2" charset="2"/>
              <a:buChar char="§"/>
            </a:pPr>
            <a:r>
              <a:rPr lang="en-NZ" sz="2400" dirty="0"/>
              <a:t>With care!</a:t>
            </a:r>
          </a:p>
          <a:p>
            <a:pPr marL="914400" lvl="2" indent="0">
              <a:buNone/>
            </a:pPr>
            <a:endParaRPr lang="en-NZ" sz="2600" dirty="0">
              <a:solidFill>
                <a:srgbClr val="FF0000"/>
              </a:solidFill>
            </a:endParaRPr>
          </a:p>
          <a:p>
            <a:endParaRPr lang="en-NZ" sz="2600" dirty="0"/>
          </a:p>
          <a:p>
            <a:endParaRPr lang="en-US" dirty="0"/>
          </a:p>
        </p:txBody>
      </p:sp>
    </p:spTree>
    <p:extLst>
      <p:ext uri="{BB962C8B-B14F-4D97-AF65-F5344CB8AC3E}">
        <p14:creationId xmlns:p14="http://schemas.microsoft.com/office/powerpoint/2010/main" val="912248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Additional sections</a:t>
            </a:r>
            <a:endParaRPr lang="en-US" dirty="0"/>
          </a:p>
        </p:txBody>
      </p:sp>
      <p:sp>
        <p:nvSpPr>
          <p:cNvPr id="3" name="Content Placeholder 2"/>
          <p:cNvSpPr>
            <a:spLocks noGrp="1"/>
          </p:cNvSpPr>
          <p:nvPr>
            <p:ph idx="1"/>
          </p:nvPr>
        </p:nvSpPr>
        <p:spPr/>
        <p:txBody>
          <a:bodyPr>
            <a:normAutofit fontScale="92500" lnSpcReduction="10000"/>
          </a:bodyPr>
          <a:lstStyle/>
          <a:p>
            <a:r>
              <a:rPr lang="en-NZ" dirty="0"/>
              <a:t>Abstract</a:t>
            </a:r>
          </a:p>
          <a:p>
            <a:pPr lvl="1"/>
            <a:r>
              <a:rPr lang="en-NZ" dirty="0">
                <a:solidFill>
                  <a:srgbClr val="FF0000"/>
                </a:solidFill>
              </a:rPr>
              <a:t>Rarely</a:t>
            </a:r>
          </a:p>
          <a:p>
            <a:pPr lvl="1"/>
            <a:r>
              <a:rPr lang="en-NZ" dirty="0"/>
              <a:t>Consider presenting quick summary of whole presentation at beginning </a:t>
            </a:r>
            <a:r>
              <a:rPr lang="en-NZ" dirty="0">
                <a:solidFill>
                  <a:srgbClr val="FF0000"/>
                </a:solidFill>
              </a:rPr>
              <a:t>but</a:t>
            </a:r>
          </a:p>
          <a:p>
            <a:pPr lvl="1"/>
            <a:r>
              <a:rPr lang="en-NZ" dirty="0"/>
              <a:t>Usually keep this for conclusion</a:t>
            </a:r>
          </a:p>
          <a:p>
            <a:r>
              <a:rPr lang="en-NZ" dirty="0"/>
              <a:t>Outline </a:t>
            </a:r>
            <a:r>
              <a:rPr lang="en-NZ" sz="2000" i="1" dirty="0"/>
              <a:t>(replaces Table of contents)</a:t>
            </a:r>
          </a:p>
          <a:p>
            <a:pPr lvl="1"/>
            <a:r>
              <a:rPr lang="en-NZ" dirty="0"/>
              <a:t>Many people present outline of talk in 2</a:t>
            </a:r>
            <a:r>
              <a:rPr lang="en-NZ" baseline="30000" dirty="0"/>
              <a:t>nd</a:t>
            </a:r>
            <a:r>
              <a:rPr lang="en-NZ" dirty="0"/>
              <a:t> or 3</a:t>
            </a:r>
            <a:r>
              <a:rPr lang="en-NZ" baseline="30000" dirty="0"/>
              <a:t>rd</a:t>
            </a:r>
            <a:r>
              <a:rPr lang="en-NZ" dirty="0"/>
              <a:t> slide</a:t>
            </a:r>
          </a:p>
          <a:p>
            <a:pPr lvl="2"/>
            <a:r>
              <a:rPr lang="en-NZ" dirty="0"/>
              <a:t>After introducing topic</a:t>
            </a:r>
          </a:p>
          <a:p>
            <a:pPr lvl="1"/>
            <a:r>
              <a:rPr lang="en-NZ" dirty="0"/>
              <a:t>I usually don’t … </a:t>
            </a:r>
            <a:r>
              <a:rPr lang="en-NZ" dirty="0">
                <a:solidFill>
                  <a:srgbClr val="FF0000"/>
                </a:solidFill>
              </a:rPr>
              <a:t>just wastes time</a:t>
            </a:r>
          </a:p>
          <a:p>
            <a:pPr lvl="2"/>
            <a:r>
              <a:rPr lang="en-NZ" dirty="0"/>
              <a:t>More important to just present in logical order</a:t>
            </a:r>
          </a:p>
          <a:p>
            <a:r>
              <a:rPr lang="en-NZ" dirty="0">
                <a:solidFill>
                  <a:schemeClr val="bg2">
                    <a:lumMod val="50000"/>
                  </a:schemeClr>
                </a:solidFill>
              </a:rPr>
              <a:t>Glossaries of terms, symbols and acronyms</a:t>
            </a:r>
          </a:p>
          <a:p>
            <a:pPr lvl="1"/>
            <a:r>
              <a:rPr lang="en-NZ" i="1" dirty="0">
                <a:solidFill>
                  <a:schemeClr val="bg2">
                    <a:lumMod val="50000"/>
                  </a:schemeClr>
                </a:solidFill>
              </a:rPr>
              <a:t>May</a:t>
            </a:r>
            <a:r>
              <a:rPr lang="en-NZ" dirty="0">
                <a:solidFill>
                  <a:schemeClr val="bg2">
                    <a:lumMod val="50000"/>
                  </a:schemeClr>
                </a:solidFill>
              </a:rPr>
              <a:t> be useful if you have lots of acronyms or special terms</a:t>
            </a:r>
          </a:p>
          <a:p>
            <a:endParaRPr lang="en-US" dirty="0"/>
          </a:p>
        </p:txBody>
      </p:sp>
      <p:sp>
        <p:nvSpPr>
          <p:cNvPr id="4" name="Rounded Rectangle 3"/>
          <p:cNvSpPr/>
          <p:nvPr/>
        </p:nvSpPr>
        <p:spPr>
          <a:xfrm>
            <a:off x="2514600" y="990600"/>
            <a:ext cx="5867400" cy="4343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Arial" pitchFamily="34" charset="0"/>
                <a:cs typeface="Arial" pitchFamily="34" charset="0"/>
              </a:rPr>
              <a:t>Important:</a:t>
            </a:r>
          </a:p>
          <a:p>
            <a:pPr algn="ctr"/>
            <a:r>
              <a:rPr lang="en-US" sz="2400" b="1" dirty="0">
                <a:solidFill>
                  <a:srgbClr val="FF0000"/>
                </a:solidFill>
                <a:latin typeface="Arial" pitchFamily="34" charset="0"/>
                <a:cs typeface="Arial" pitchFamily="34" charset="0"/>
              </a:rPr>
              <a:t>Don’t run over time!!</a:t>
            </a:r>
          </a:p>
          <a:p>
            <a:r>
              <a:rPr lang="en-US" sz="2400" b="1" dirty="0">
                <a:solidFill>
                  <a:schemeClr val="tx2">
                    <a:lumMod val="50000"/>
                  </a:schemeClr>
                </a:solidFill>
                <a:latin typeface="Arial" pitchFamily="34" charset="0"/>
                <a:cs typeface="Arial" pitchFamily="34" charset="0"/>
              </a:rPr>
              <a:t>Each slide takes (wastes) time!</a:t>
            </a:r>
          </a:p>
          <a:p>
            <a:r>
              <a:rPr lang="en-US" sz="2400" b="1" dirty="0">
                <a:solidFill>
                  <a:schemeClr val="tx2">
                    <a:lumMod val="50000"/>
                  </a:schemeClr>
                </a:solidFill>
                <a:latin typeface="Arial" pitchFamily="34" charset="0"/>
                <a:cs typeface="Arial" pitchFamily="34" charset="0"/>
              </a:rPr>
              <a:t>Research paper in conference</a:t>
            </a:r>
          </a:p>
          <a:p>
            <a:pPr algn="ctr"/>
            <a:r>
              <a:rPr lang="en-US" sz="2400" b="1" dirty="0">
                <a:solidFill>
                  <a:schemeClr val="tx2">
                    <a:lumMod val="50000"/>
                  </a:schemeClr>
                </a:solidFill>
                <a:latin typeface="Arial" pitchFamily="34" charset="0"/>
                <a:cs typeface="Arial" pitchFamily="34" charset="0"/>
              </a:rPr>
              <a:t>15 min + 5 min questions</a:t>
            </a:r>
          </a:p>
          <a:p>
            <a:pPr algn="ctr"/>
            <a:r>
              <a:rPr lang="en-US" sz="2400" b="1" dirty="0">
                <a:solidFill>
                  <a:schemeClr val="tx2">
                    <a:lumMod val="50000"/>
                  </a:schemeClr>
                </a:solidFill>
                <a:latin typeface="Arial" pitchFamily="34" charset="0"/>
                <a:cs typeface="Arial" pitchFamily="34" charset="0"/>
              </a:rPr>
              <a:t>Sometimes less!!</a:t>
            </a:r>
          </a:p>
          <a:p>
            <a:r>
              <a:rPr lang="en-US" sz="2400" b="1" dirty="0">
                <a:solidFill>
                  <a:schemeClr val="tx2">
                    <a:lumMod val="50000"/>
                  </a:schemeClr>
                </a:solidFill>
                <a:latin typeface="Arial" pitchFamily="34" charset="0"/>
                <a:cs typeface="Arial" pitchFamily="34" charset="0"/>
              </a:rPr>
              <a:t>Each slide uses </a:t>
            </a:r>
            <a:r>
              <a:rPr lang="en-US" sz="2400" b="1" dirty="0">
                <a:solidFill>
                  <a:srgbClr val="FF0000"/>
                </a:solidFill>
                <a:latin typeface="Arial" pitchFamily="34" charset="0"/>
                <a:cs typeface="Arial" pitchFamily="34" charset="0"/>
              </a:rPr>
              <a:t>30 seconds </a:t>
            </a:r>
            <a:r>
              <a:rPr lang="en-US" sz="2400" b="1" dirty="0">
                <a:solidFill>
                  <a:schemeClr val="tx1"/>
                </a:solidFill>
                <a:latin typeface="Arial" pitchFamily="34" charset="0"/>
                <a:cs typeface="Arial" pitchFamily="34" charset="0"/>
              </a:rPr>
              <a:t>min</a:t>
            </a:r>
          </a:p>
          <a:p>
            <a:r>
              <a:rPr lang="en-US" sz="2400" b="1" dirty="0">
                <a:solidFill>
                  <a:srgbClr val="FF0000"/>
                </a:solidFill>
                <a:latin typeface="Arial" pitchFamily="34" charset="0"/>
                <a:cs typeface="Arial" pitchFamily="34" charset="0"/>
              </a:rPr>
              <a:t>15 min </a:t>
            </a:r>
            <a:r>
              <a:rPr lang="en-US" sz="2400" b="1" dirty="0">
                <a:solidFill>
                  <a:srgbClr val="FF0000"/>
                </a:solidFill>
                <a:latin typeface="Arial" pitchFamily="34" charset="0"/>
                <a:cs typeface="Arial" pitchFamily="34" charset="0"/>
                <a:sym typeface="Symbol"/>
              </a:rPr>
              <a:t> 20 slides max </a:t>
            </a:r>
            <a:r>
              <a:rPr lang="en-US" sz="2000" b="1" dirty="0">
                <a:solidFill>
                  <a:srgbClr val="FF0000"/>
                </a:solidFill>
                <a:latin typeface="Arial" pitchFamily="34" charset="0"/>
                <a:cs typeface="Arial" pitchFamily="34" charset="0"/>
                <a:sym typeface="Symbol"/>
              </a:rPr>
              <a:t>(safety margin)</a:t>
            </a:r>
            <a:endParaRPr lang="en-US" sz="2000" b="1" dirty="0">
              <a:solidFill>
                <a:srgbClr val="FF0000"/>
              </a:solidFill>
              <a:latin typeface="Arial" pitchFamily="34" charset="0"/>
              <a:cs typeface="Arial" pitchFamily="34" charset="0"/>
            </a:endParaRPr>
          </a:p>
        </p:txBody>
      </p:sp>
      <p:sp>
        <p:nvSpPr>
          <p:cNvPr id="5" name="Rounded Rectangle 4"/>
          <p:cNvSpPr/>
          <p:nvPr/>
        </p:nvSpPr>
        <p:spPr>
          <a:xfrm>
            <a:off x="2514600" y="3141518"/>
            <a:ext cx="42672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Outline uses 30 seconds</a:t>
            </a:r>
          </a:p>
          <a:p>
            <a:pPr marL="285750" indent="-285750" algn="ctr">
              <a:buFont typeface="Wingdings" pitchFamily="2" charset="2"/>
              <a:buChar char="D"/>
            </a:pPr>
            <a:r>
              <a:rPr lang="en-US" sz="2400" b="1" dirty="0">
                <a:solidFill>
                  <a:schemeClr val="tx1"/>
                </a:solidFill>
                <a:latin typeface="Arial" pitchFamily="34" charset="0"/>
                <a:cs typeface="Arial" pitchFamily="34" charset="0"/>
              </a:rPr>
              <a:t>Maybe forget it!</a:t>
            </a:r>
          </a:p>
        </p:txBody>
      </p:sp>
      <p:sp>
        <p:nvSpPr>
          <p:cNvPr id="6" name="Rounded Rectangle 5"/>
          <p:cNvSpPr/>
          <p:nvPr/>
        </p:nvSpPr>
        <p:spPr>
          <a:xfrm>
            <a:off x="2514600" y="4495800"/>
            <a:ext cx="5777346" cy="1066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Glossary – good idea but</a:t>
            </a:r>
          </a:p>
          <a:p>
            <a:pPr marL="285750" indent="-285750" algn="ctr">
              <a:buFont typeface="Wingdings" pitchFamily="2" charset="2"/>
              <a:buChar char="D"/>
            </a:pPr>
            <a:r>
              <a:rPr lang="en-US" sz="2400" b="1" dirty="0">
                <a:solidFill>
                  <a:schemeClr val="tx1"/>
                </a:solidFill>
                <a:latin typeface="Arial" pitchFamily="34" charset="0"/>
                <a:cs typeface="Arial" pitchFamily="34" charset="0"/>
              </a:rPr>
              <a:t>No time in 15 min conference talk!</a:t>
            </a:r>
          </a:p>
        </p:txBody>
      </p:sp>
      <p:sp>
        <p:nvSpPr>
          <p:cNvPr id="7" name="Rounded Rectangle 6"/>
          <p:cNvSpPr/>
          <p:nvPr/>
        </p:nvSpPr>
        <p:spPr>
          <a:xfrm>
            <a:off x="1219200" y="2379518"/>
            <a:ext cx="5777346" cy="1524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BUT</a:t>
            </a:r>
          </a:p>
          <a:p>
            <a:pPr algn="ctr"/>
            <a:r>
              <a:rPr lang="en-US" sz="2400" b="1" dirty="0">
                <a:solidFill>
                  <a:schemeClr val="tx1"/>
                </a:solidFill>
                <a:latin typeface="Arial" pitchFamily="34" charset="0"/>
                <a:cs typeface="Arial" pitchFamily="34" charset="0"/>
              </a:rPr>
              <a:t>Relevant pictures on title slide</a:t>
            </a:r>
          </a:p>
          <a:p>
            <a:pPr marL="342900" indent="-342900" algn="ctr">
              <a:buFont typeface="Wingdings" pitchFamily="2" charset="2"/>
              <a:buChar char="C"/>
            </a:pPr>
            <a:r>
              <a:rPr lang="en-US" sz="2400" b="1" dirty="0">
                <a:solidFill>
                  <a:schemeClr val="tx1"/>
                </a:solidFill>
                <a:latin typeface="Arial" pitchFamily="34" charset="0"/>
                <a:cs typeface="Arial" pitchFamily="34" charset="0"/>
              </a:rPr>
              <a:t>Saves time!</a:t>
            </a:r>
          </a:p>
          <a:p>
            <a:pPr marL="342900" indent="-342900" algn="ctr">
              <a:buFont typeface="Wingdings" pitchFamily="2" charset="2"/>
              <a:buChar char="C"/>
            </a:pPr>
            <a:r>
              <a:rPr lang="en-US" sz="2400" b="1" dirty="0">
                <a:solidFill>
                  <a:schemeClr val="tx1"/>
                </a:solidFill>
                <a:latin typeface="Arial" pitchFamily="34" charset="0"/>
                <a:cs typeface="Arial" pitchFamily="34" charset="0"/>
              </a:rPr>
              <a:t>Use every slide effectively!</a:t>
            </a:r>
          </a:p>
        </p:txBody>
      </p:sp>
      <p:sp>
        <p:nvSpPr>
          <p:cNvPr id="8" name="Rounded Rectangle 7"/>
          <p:cNvSpPr/>
          <p:nvPr/>
        </p:nvSpPr>
        <p:spPr>
          <a:xfrm>
            <a:off x="2667000" y="4648200"/>
            <a:ext cx="5777346" cy="1066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Glossary – good idea but</a:t>
            </a:r>
          </a:p>
          <a:p>
            <a:pPr marL="285750" indent="-285750" algn="ctr">
              <a:buFont typeface="Wingdings" pitchFamily="2" charset="2"/>
              <a:buChar char="D"/>
            </a:pPr>
            <a:r>
              <a:rPr lang="en-US" sz="2400" b="1" dirty="0">
                <a:solidFill>
                  <a:schemeClr val="tx1"/>
                </a:solidFill>
                <a:latin typeface="Arial" pitchFamily="34" charset="0"/>
                <a:cs typeface="Arial" pitchFamily="34" charset="0"/>
              </a:rPr>
              <a:t>No time in 15 min conference talk!</a:t>
            </a:r>
          </a:p>
        </p:txBody>
      </p:sp>
    </p:spTree>
    <p:extLst>
      <p:ext uri="{BB962C8B-B14F-4D97-AF65-F5344CB8AC3E}">
        <p14:creationId xmlns:p14="http://schemas.microsoft.com/office/powerpoint/2010/main" val="24542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order</a:t>
            </a:r>
          </a:p>
        </p:txBody>
      </p:sp>
      <p:sp>
        <p:nvSpPr>
          <p:cNvPr id="3" name="Content Placeholder 2"/>
          <p:cNvSpPr>
            <a:spLocks noGrp="1"/>
          </p:cNvSpPr>
          <p:nvPr>
            <p:ph idx="1"/>
          </p:nvPr>
        </p:nvSpPr>
        <p:spPr/>
        <p:txBody>
          <a:bodyPr/>
          <a:lstStyle/>
          <a:p>
            <a:r>
              <a:rPr lang="en-NZ" dirty="0"/>
              <a:t>Same as reports, theses and papers</a:t>
            </a:r>
          </a:p>
          <a:p>
            <a:r>
              <a:rPr lang="en-NZ" dirty="0"/>
              <a:t>Typically</a:t>
            </a:r>
          </a:p>
          <a:p>
            <a:pPr marL="817563" lvl="1" indent="-457200">
              <a:buFont typeface="+mj-lt"/>
              <a:buAutoNum type="arabicPeriod"/>
            </a:pPr>
            <a:r>
              <a:rPr lang="en-NZ" dirty="0"/>
              <a:t>Introduction</a:t>
            </a:r>
          </a:p>
          <a:p>
            <a:pPr marL="817563" lvl="1" indent="-457200">
              <a:buFont typeface="+mj-lt"/>
              <a:buAutoNum type="arabicPeriod"/>
            </a:pPr>
            <a:r>
              <a:rPr lang="en-NZ" dirty="0"/>
              <a:t>Hypotheses and methods</a:t>
            </a:r>
          </a:p>
          <a:p>
            <a:pPr marL="817563" lvl="1" indent="-457200">
              <a:buFont typeface="+mj-lt"/>
              <a:buAutoNum type="arabicPeriod"/>
            </a:pPr>
            <a:r>
              <a:rPr lang="en-NZ" dirty="0"/>
              <a:t>Results</a:t>
            </a:r>
          </a:p>
          <a:p>
            <a:pPr marL="817563" lvl="1" indent="-457200">
              <a:buFont typeface="+mj-lt"/>
              <a:buAutoNum type="arabicPeriod"/>
            </a:pPr>
            <a:r>
              <a:rPr lang="en-NZ" dirty="0"/>
              <a:t>Analysis</a:t>
            </a:r>
          </a:p>
          <a:p>
            <a:pPr marL="817563" lvl="1" indent="-457200">
              <a:buFont typeface="+mj-lt"/>
              <a:buAutoNum type="arabicPeriod"/>
            </a:pPr>
            <a:r>
              <a:rPr lang="en-NZ" dirty="0"/>
              <a:t>Conclusion</a:t>
            </a:r>
          </a:p>
          <a:p>
            <a:pPr marL="817563" lvl="1" indent="-457200">
              <a:buFont typeface="+mj-lt"/>
              <a:buAutoNum type="arabicPeriod"/>
            </a:pPr>
            <a:r>
              <a:rPr lang="en-NZ" dirty="0">
                <a:solidFill>
                  <a:schemeClr val="bg1">
                    <a:lumMod val="50000"/>
                  </a:schemeClr>
                </a:solidFill>
              </a:rPr>
              <a:t>Future work</a:t>
            </a:r>
          </a:p>
          <a:p>
            <a:pPr marL="817563" lvl="1" indent="-457200">
              <a:buFont typeface="+mj-lt"/>
              <a:buAutoNum type="arabicPeriod"/>
            </a:pPr>
            <a:r>
              <a:rPr lang="en-NZ" dirty="0">
                <a:solidFill>
                  <a:schemeClr val="bg1">
                    <a:lumMod val="50000"/>
                  </a:schemeClr>
                </a:solidFill>
              </a:rPr>
              <a:t>Acknowledgments</a:t>
            </a:r>
          </a:p>
          <a:p>
            <a:pPr marL="817563" lvl="1" indent="-457200">
              <a:buFont typeface="+mj-lt"/>
              <a:buAutoNum type="arabicPeriod"/>
            </a:pPr>
            <a:r>
              <a:rPr lang="en-NZ" dirty="0">
                <a:solidFill>
                  <a:schemeClr val="bg2">
                    <a:lumMod val="90000"/>
                  </a:schemeClr>
                </a:solidFill>
              </a:rPr>
              <a:t>References | Bibliography</a:t>
            </a:r>
            <a:endParaRPr lang="en-US" dirty="0"/>
          </a:p>
          <a:p>
            <a:endParaRPr lang="en-US" dirty="0"/>
          </a:p>
        </p:txBody>
      </p:sp>
      <p:sp>
        <p:nvSpPr>
          <p:cNvPr id="4" name="Rounded Rectangle 3"/>
          <p:cNvSpPr/>
          <p:nvPr/>
        </p:nvSpPr>
        <p:spPr>
          <a:xfrm>
            <a:off x="1524000" y="4724400"/>
            <a:ext cx="7239000" cy="182187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References – usually omitted</a:t>
            </a:r>
          </a:p>
          <a:p>
            <a:pPr marL="285750" indent="-285750" algn="ctr">
              <a:buFont typeface="Wingdings" pitchFamily="2" charset="2"/>
              <a:buChar char="D"/>
            </a:pPr>
            <a:r>
              <a:rPr lang="en-US" sz="2400" b="1" dirty="0">
                <a:solidFill>
                  <a:schemeClr val="tx1"/>
                </a:solidFill>
                <a:latin typeface="Arial" pitchFamily="34" charset="0"/>
                <a:cs typeface="Arial" pitchFamily="34" charset="0"/>
              </a:rPr>
              <a:t>No time</a:t>
            </a:r>
          </a:p>
          <a:p>
            <a:pPr marL="342900" indent="-342900" algn="ctr">
              <a:buFont typeface="Wingdings" pitchFamily="2" charset="2"/>
              <a:buChar char="J"/>
            </a:pPr>
            <a:r>
              <a:rPr lang="en-US" sz="2400" b="1" dirty="0">
                <a:solidFill>
                  <a:schemeClr val="tx1"/>
                </a:solidFill>
                <a:latin typeface="Arial" pitchFamily="34" charset="0"/>
                <a:cs typeface="Arial" pitchFamily="34" charset="0"/>
              </a:rPr>
              <a:t>Keep printed copy of your paper with you</a:t>
            </a:r>
          </a:p>
          <a:p>
            <a:pPr marL="342900" indent="-342900" algn="ctr">
              <a:buFont typeface="Wingdings" pitchFamily="2" charset="2"/>
              <a:buChar char="J"/>
            </a:pPr>
            <a:r>
              <a:rPr lang="en-US" sz="2400" b="1" dirty="0">
                <a:solidFill>
                  <a:schemeClr val="tx1"/>
                </a:solidFill>
                <a:latin typeface="Arial" pitchFamily="34" charset="0"/>
                <a:cs typeface="Arial" pitchFamily="34" charset="0"/>
              </a:rPr>
              <a:t>Answer questions from it afterwards</a:t>
            </a:r>
          </a:p>
          <a:p>
            <a:pPr marL="285750" indent="-285750" algn="ctr">
              <a:buFont typeface="Wingdings" pitchFamily="2" charset="2"/>
              <a:buChar char="D"/>
            </a:pPr>
            <a:endParaRPr lang="en-US"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572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Time - The scary part!!</a:t>
            </a:r>
          </a:p>
        </p:txBody>
      </p:sp>
      <p:sp>
        <p:nvSpPr>
          <p:cNvPr id="3" name="Content Placeholder 2"/>
          <p:cNvSpPr>
            <a:spLocks noGrp="1"/>
          </p:cNvSpPr>
          <p:nvPr>
            <p:ph idx="1"/>
          </p:nvPr>
        </p:nvSpPr>
        <p:spPr>
          <a:xfrm>
            <a:off x="457200" y="1219200"/>
            <a:ext cx="8458200" cy="5257800"/>
          </a:xfrm>
        </p:spPr>
        <p:txBody>
          <a:bodyPr>
            <a:normAutofit lnSpcReduction="10000"/>
          </a:bodyPr>
          <a:lstStyle/>
          <a:p>
            <a:r>
              <a:rPr lang="en-US" dirty="0">
                <a:solidFill>
                  <a:srgbClr val="FF0000"/>
                </a:solidFill>
              </a:rPr>
              <a:t>First rule</a:t>
            </a:r>
          </a:p>
          <a:p>
            <a:pPr lvl="1"/>
            <a:r>
              <a:rPr lang="en-US" dirty="0"/>
              <a:t>Difficult question from the audience?</a:t>
            </a:r>
          </a:p>
          <a:p>
            <a:pPr lvl="1"/>
            <a:r>
              <a:rPr lang="en-US" dirty="0"/>
              <a:t>If you don’t know the answer, say so </a:t>
            </a:r>
            <a:r>
              <a:rPr lang="en-US" dirty="0">
                <a:solidFill>
                  <a:srgbClr val="FF0000"/>
                </a:solidFill>
              </a:rPr>
              <a:t>QUICKLY</a:t>
            </a:r>
          </a:p>
          <a:p>
            <a:pPr lvl="1"/>
            <a:r>
              <a:rPr lang="en-US" dirty="0"/>
              <a:t>It is OK to say .. </a:t>
            </a:r>
            <a:r>
              <a:rPr lang="en-US" dirty="0">
                <a:solidFill>
                  <a:srgbClr val="FF0000"/>
                </a:solidFill>
              </a:rPr>
              <a:t>“I don’t know”</a:t>
            </a:r>
            <a:endParaRPr lang="en-US" dirty="0"/>
          </a:p>
          <a:p>
            <a:pPr lvl="2"/>
            <a:r>
              <a:rPr lang="en-US" dirty="0"/>
              <a:t>Even experts get questions that are hard!!</a:t>
            </a:r>
          </a:p>
          <a:p>
            <a:pPr lvl="1"/>
            <a:r>
              <a:rPr lang="en-US" dirty="0">
                <a:solidFill>
                  <a:srgbClr val="FF0000"/>
                </a:solidFill>
              </a:rPr>
              <a:t>Do not </a:t>
            </a:r>
            <a:r>
              <a:rPr lang="en-US" dirty="0"/>
              <a:t>waffle</a:t>
            </a:r>
          </a:p>
          <a:p>
            <a:pPr lvl="1"/>
            <a:r>
              <a:rPr lang="en-US" dirty="0">
                <a:solidFill>
                  <a:srgbClr val="FF0000"/>
                </a:solidFill>
              </a:rPr>
              <a:t>Do not stand there </a:t>
            </a:r>
            <a:r>
              <a:rPr lang="en-US" dirty="0"/>
              <a:t>looking dumb</a:t>
            </a:r>
          </a:p>
          <a:p>
            <a:pPr lvl="1"/>
            <a:r>
              <a:rPr lang="en-US" dirty="0"/>
              <a:t>If answer is complicated or long ..</a:t>
            </a:r>
          </a:p>
          <a:p>
            <a:pPr lvl="1"/>
            <a:r>
              <a:rPr lang="en-US" sz="2200" dirty="0"/>
              <a:t>You may reply </a:t>
            </a:r>
            <a:r>
              <a:rPr lang="en-US" sz="2200" dirty="0">
                <a:solidFill>
                  <a:srgbClr val="FF0000"/>
                </a:solidFill>
              </a:rPr>
              <a:t>“May I answer that in the break?”</a:t>
            </a:r>
          </a:p>
          <a:p>
            <a:pPr lvl="1"/>
            <a:r>
              <a:rPr lang="en-US" sz="2200" dirty="0"/>
              <a:t>or</a:t>
            </a:r>
            <a:r>
              <a:rPr lang="en-US" sz="2200" dirty="0">
                <a:solidFill>
                  <a:srgbClr val="FF0000"/>
                </a:solidFill>
              </a:rPr>
              <a:t> “I can show you more data from my laptop in the break”</a:t>
            </a:r>
          </a:p>
          <a:p>
            <a:pPr lvl="1"/>
            <a:r>
              <a:rPr lang="en-US" sz="2200" dirty="0"/>
              <a:t>or</a:t>
            </a:r>
            <a:r>
              <a:rPr lang="en-US" sz="2200" dirty="0">
                <a:solidFill>
                  <a:srgbClr val="FF0000"/>
                </a:solidFill>
              </a:rPr>
              <a:t> “There’s more data in the printed version .. I can take you through it in the break”</a:t>
            </a:r>
          </a:p>
        </p:txBody>
      </p:sp>
    </p:spTree>
    <p:extLst>
      <p:ext uri="{BB962C8B-B14F-4D97-AF65-F5344CB8AC3E}">
        <p14:creationId xmlns:p14="http://schemas.microsoft.com/office/powerpoint/2010/main" val="260744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Time - The scary part!!</a:t>
            </a:r>
          </a:p>
        </p:txBody>
      </p:sp>
      <p:sp>
        <p:nvSpPr>
          <p:cNvPr id="3" name="Content Placeholder 2"/>
          <p:cNvSpPr>
            <a:spLocks noGrp="1"/>
          </p:cNvSpPr>
          <p:nvPr>
            <p:ph idx="1"/>
          </p:nvPr>
        </p:nvSpPr>
        <p:spPr>
          <a:xfrm>
            <a:off x="457200" y="1219200"/>
            <a:ext cx="8534400" cy="5257800"/>
          </a:xfrm>
        </p:spPr>
        <p:txBody>
          <a:bodyPr>
            <a:normAutofit/>
          </a:bodyPr>
          <a:lstStyle/>
          <a:p>
            <a:r>
              <a:rPr lang="en-US" dirty="0">
                <a:solidFill>
                  <a:srgbClr val="FF0000"/>
                </a:solidFill>
              </a:rPr>
              <a:t>Second rule</a:t>
            </a:r>
          </a:p>
          <a:p>
            <a:pPr lvl="1"/>
            <a:r>
              <a:rPr lang="en-US" dirty="0"/>
              <a:t>Make sure you understood the question!</a:t>
            </a:r>
          </a:p>
          <a:p>
            <a:pPr lvl="1"/>
            <a:r>
              <a:rPr lang="en-US" dirty="0"/>
              <a:t>If you did not, ask the questioner to repeat </a:t>
            </a:r>
            <a:r>
              <a:rPr lang="en-US" dirty="0">
                <a:solidFill>
                  <a:srgbClr val="FF0000"/>
                </a:solidFill>
              </a:rPr>
              <a:t>QUICKLY</a:t>
            </a:r>
            <a:endParaRPr lang="en-US" dirty="0"/>
          </a:p>
          <a:p>
            <a:pPr lvl="1"/>
            <a:r>
              <a:rPr lang="en-US" dirty="0">
                <a:solidFill>
                  <a:srgbClr val="FF0000"/>
                </a:solidFill>
              </a:rPr>
              <a:t>Do not </a:t>
            </a:r>
            <a:r>
              <a:rPr lang="en-US" dirty="0"/>
              <a:t>answer the WRONG QUESTION</a:t>
            </a:r>
          </a:p>
          <a:p>
            <a:pPr lvl="1"/>
            <a:r>
              <a:rPr lang="en-US" dirty="0"/>
              <a:t>Makes you look silly </a:t>
            </a:r>
            <a:r>
              <a:rPr lang="en-US" i="1" dirty="0">
                <a:latin typeface="Times New Roman" pitchFamily="18" charset="0"/>
                <a:cs typeface="Times New Roman" pitchFamily="18" charset="0"/>
              </a:rPr>
              <a:t>and</a:t>
            </a:r>
          </a:p>
          <a:p>
            <a:pPr lvl="1"/>
            <a:r>
              <a:rPr lang="en-US" dirty="0"/>
              <a:t>Annoys the audience</a:t>
            </a:r>
          </a:p>
          <a:p>
            <a:pPr lvl="1"/>
            <a:r>
              <a:rPr lang="en-US" sz="2200" dirty="0">
                <a:solidFill>
                  <a:srgbClr val="FF0000"/>
                </a:solidFill>
              </a:rPr>
              <a:t>You may </a:t>
            </a:r>
            <a:r>
              <a:rPr lang="en-US" sz="2200" dirty="0"/>
              <a:t>pass the question to your colleague or </a:t>
            </a:r>
            <a:r>
              <a:rPr lang="th-TH" dirty="0"/>
              <a:t>อาจารย์</a:t>
            </a:r>
            <a:r>
              <a:rPr lang="en-US" sz="2200" dirty="0"/>
              <a:t> </a:t>
            </a:r>
          </a:p>
          <a:p>
            <a:pPr lvl="2"/>
            <a:r>
              <a:rPr lang="en-US" sz="1800" dirty="0"/>
              <a:t>Who is hopefully there to help</a:t>
            </a:r>
          </a:p>
          <a:p>
            <a:pPr lvl="1"/>
            <a:r>
              <a:rPr lang="en-US" sz="2200" dirty="0"/>
              <a:t> </a:t>
            </a:r>
            <a:r>
              <a:rPr lang="en-US" sz="2200" dirty="0">
                <a:solidFill>
                  <a:srgbClr val="FF0000"/>
                </a:solidFill>
              </a:rPr>
              <a:t>“Joe did this part of the work, I’ll let him answer”</a:t>
            </a:r>
          </a:p>
          <a:p>
            <a:pPr lvl="2"/>
            <a:endParaRPr lang="en-US" dirty="0"/>
          </a:p>
          <a:p>
            <a:pPr lvl="2"/>
            <a:endParaRPr lang="en-US" dirty="0">
              <a:solidFill>
                <a:srgbClr val="FF0000"/>
              </a:solidFill>
            </a:endParaRPr>
          </a:p>
        </p:txBody>
      </p:sp>
    </p:spTree>
    <p:extLst>
      <p:ext uri="{BB962C8B-B14F-4D97-AF65-F5344CB8AC3E}">
        <p14:creationId xmlns:p14="http://schemas.microsoft.com/office/powerpoint/2010/main" val="504009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Time - The scary part!!</a:t>
            </a:r>
          </a:p>
        </p:txBody>
      </p:sp>
      <p:sp>
        <p:nvSpPr>
          <p:cNvPr id="3" name="Content Placeholder 2"/>
          <p:cNvSpPr>
            <a:spLocks noGrp="1"/>
          </p:cNvSpPr>
          <p:nvPr>
            <p:ph idx="1"/>
          </p:nvPr>
        </p:nvSpPr>
        <p:spPr>
          <a:xfrm>
            <a:off x="457200" y="1219200"/>
            <a:ext cx="8534400" cy="5257800"/>
          </a:xfrm>
        </p:spPr>
        <p:txBody>
          <a:bodyPr>
            <a:normAutofit/>
          </a:bodyPr>
          <a:lstStyle/>
          <a:p>
            <a:r>
              <a:rPr lang="en-US" dirty="0"/>
              <a:t>Some questions are predictable</a:t>
            </a:r>
          </a:p>
          <a:p>
            <a:pPr lvl="1"/>
            <a:r>
              <a:rPr lang="en-US" dirty="0" err="1"/>
              <a:t>Practise</a:t>
            </a:r>
            <a:r>
              <a:rPr lang="en-US" dirty="0"/>
              <a:t> with you colleagues</a:t>
            </a:r>
          </a:p>
          <a:p>
            <a:pPr lvl="1"/>
            <a:r>
              <a:rPr lang="en-US" dirty="0"/>
              <a:t>Get answers ready</a:t>
            </a:r>
          </a:p>
          <a:p>
            <a:pPr lvl="1"/>
            <a:r>
              <a:rPr lang="en-US" dirty="0"/>
              <a:t>Add some extra slides at the end</a:t>
            </a:r>
          </a:p>
          <a:p>
            <a:pPr lvl="1"/>
            <a:r>
              <a:rPr lang="en-US" dirty="0"/>
              <a:t>Skip to them quickly if the question comes up</a:t>
            </a:r>
          </a:p>
          <a:p>
            <a:r>
              <a:rPr lang="en-US" dirty="0"/>
              <a:t>Practice makes perfect!</a:t>
            </a:r>
          </a:p>
          <a:p>
            <a:pPr lvl="1"/>
            <a:r>
              <a:rPr lang="en-US" dirty="0">
                <a:solidFill>
                  <a:srgbClr val="FF0000"/>
                </a:solidFill>
              </a:rPr>
              <a:t>You </a:t>
            </a:r>
            <a:r>
              <a:rPr lang="en-US" dirty="0"/>
              <a:t>must</a:t>
            </a:r>
            <a:r>
              <a:rPr lang="en-US" dirty="0">
                <a:solidFill>
                  <a:srgbClr val="FF0000"/>
                </a:solidFill>
              </a:rPr>
              <a:t> </a:t>
            </a:r>
            <a:r>
              <a:rPr lang="en-US" dirty="0" err="1">
                <a:solidFill>
                  <a:srgbClr val="FF0000"/>
                </a:solidFill>
              </a:rPr>
              <a:t>practise</a:t>
            </a:r>
            <a:r>
              <a:rPr lang="en-US" dirty="0"/>
              <a:t>!</a:t>
            </a:r>
          </a:p>
          <a:p>
            <a:pPr lvl="1"/>
            <a:r>
              <a:rPr lang="en-US" dirty="0"/>
              <a:t>Check timing</a:t>
            </a:r>
          </a:p>
          <a:p>
            <a:pPr lvl="2"/>
            <a:r>
              <a:rPr lang="en-US" dirty="0"/>
              <a:t>Make sure you can finish in time</a:t>
            </a:r>
          </a:p>
          <a:p>
            <a:pPr lvl="2"/>
            <a:r>
              <a:rPr lang="en-US" dirty="0"/>
              <a:t>Don’t forget to allow for questions!</a:t>
            </a:r>
          </a:p>
          <a:p>
            <a:pPr lvl="1"/>
            <a:r>
              <a:rPr lang="en-US" dirty="0"/>
              <a:t>Ask your friends to ask questions</a:t>
            </a:r>
          </a:p>
          <a:p>
            <a:pPr lvl="2"/>
            <a:r>
              <a:rPr lang="en-US" dirty="0"/>
              <a:t>Your audience may ask the same questions</a:t>
            </a:r>
          </a:p>
          <a:p>
            <a:pPr lvl="2"/>
            <a:endParaRPr lang="en-US" dirty="0"/>
          </a:p>
          <a:p>
            <a:pPr lvl="2"/>
            <a:endParaRPr lang="en-US" dirty="0">
              <a:solidFill>
                <a:srgbClr val="FF0000"/>
              </a:solidFill>
            </a:endParaRPr>
          </a:p>
        </p:txBody>
      </p:sp>
    </p:spTree>
    <p:extLst>
      <p:ext uri="{BB962C8B-B14F-4D97-AF65-F5344CB8AC3E}">
        <p14:creationId xmlns:p14="http://schemas.microsoft.com/office/powerpoint/2010/main" val="499330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time – Things </a:t>
            </a:r>
            <a:r>
              <a:rPr lang="en-US" dirty="0">
                <a:solidFill>
                  <a:srgbClr val="FF0000"/>
                </a:solidFill>
              </a:rPr>
              <a:t>NOT</a:t>
            </a:r>
            <a:r>
              <a:rPr lang="en-US" dirty="0"/>
              <a:t> to do</a:t>
            </a:r>
          </a:p>
        </p:txBody>
      </p:sp>
      <p:sp>
        <p:nvSpPr>
          <p:cNvPr id="3" name="Content Placeholder 2"/>
          <p:cNvSpPr>
            <a:spLocks noGrp="1"/>
          </p:cNvSpPr>
          <p:nvPr>
            <p:ph idx="1"/>
          </p:nvPr>
        </p:nvSpPr>
        <p:spPr>
          <a:xfrm>
            <a:off x="457200" y="1219200"/>
            <a:ext cx="8458200" cy="5105400"/>
          </a:xfrm>
        </p:spPr>
        <p:txBody>
          <a:bodyPr/>
          <a:lstStyle/>
          <a:p>
            <a:pPr marL="514350" indent="-514350">
              <a:buFont typeface="+mj-lt"/>
              <a:buAutoNum type="arabicPeriod"/>
            </a:pPr>
            <a:r>
              <a:rPr lang="en-US" dirty="0"/>
              <a:t>Stand there saying nothing</a:t>
            </a:r>
          </a:p>
          <a:p>
            <a:pPr marL="857250" lvl="1" indent="-457200">
              <a:buFont typeface="+mj-lt"/>
              <a:buAutoNum type="alphaLcParenR"/>
            </a:pPr>
            <a:r>
              <a:rPr lang="en-US" dirty="0">
                <a:solidFill>
                  <a:srgbClr val="FF0000"/>
                </a:solidFill>
              </a:rPr>
              <a:t>Check that you understood the question</a:t>
            </a:r>
          </a:p>
          <a:p>
            <a:pPr lvl="1" indent="-342900"/>
            <a:r>
              <a:rPr lang="en-US" dirty="0"/>
              <a:t>You can ask for clarification</a:t>
            </a:r>
          </a:p>
          <a:p>
            <a:pPr lvl="1" indent="-342900"/>
            <a:r>
              <a:rPr lang="en-US" dirty="0"/>
              <a:t>Try to work out (quickly) what the question was about</a:t>
            </a:r>
          </a:p>
          <a:p>
            <a:pPr marL="857250" lvl="1" indent="-457200">
              <a:buFont typeface="+mj-lt"/>
              <a:buAutoNum type="alphaLcParenR" startAt="2"/>
            </a:pPr>
            <a:r>
              <a:rPr lang="en-US" dirty="0"/>
              <a:t>Move to slide that you thought was relevant</a:t>
            </a:r>
          </a:p>
          <a:p>
            <a:pPr lvl="1" indent="-342900"/>
            <a:r>
              <a:rPr lang="en-US" dirty="0"/>
              <a:t>Ask </a:t>
            </a:r>
            <a:r>
              <a:rPr lang="en-US" dirty="0">
                <a:solidFill>
                  <a:srgbClr val="FF0000"/>
                </a:solidFill>
              </a:rPr>
              <a:t>“Are you asking about this slide?”</a:t>
            </a:r>
          </a:p>
          <a:p>
            <a:pPr lvl="2" indent="-342900"/>
            <a:r>
              <a:rPr lang="en-US" dirty="0"/>
              <a:t>You will get a </a:t>
            </a:r>
            <a:r>
              <a:rPr lang="en-US" dirty="0">
                <a:solidFill>
                  <a:srgbClr val="FF0000"/>
                </a:solidFill>
              </a:rPr>
              <a:t>yes</a:t>
            </a:r>
            <a:r>
              <a:rPr lang="en-US" dirty="0"/>
              <a:t> or </a:t>
            </a:r>
            <a:r>
              <a:rPr lang="en-US" dirty="0">
                <a:solidFill>
                  <a:srgbClr val="FF0000"/>
                </a:solidFill>
              </a:rPr>
              <a:t>no</a:t>
            </a:r>
            <a:r>
              <a:rPr lang="en-US" dirty="0"/>
              <a:t> answer</a:t>
            </a:r>
          </a:p>
          <a:p>
            <a:pPr lvl="2" indent="-342900"/>
            <a:r>
              <a:rPr lang="en-US" dirty="0"/>
              <a:t>or if lucky, questioner will tell you </a:t>
            </a:r>
            <a:r>
              <a:rPr lang="en-US" dirty="0">
                <a:solidFill>
                  <a:srgbClr val="FF0000"/>
                </a:solidFill>
              </a:rPr>
              <a:t>“go to slide #14”</a:t>
            </a:r>
          </a:p>
          <a:p>
            <a:pPr lvl="2" indent="-342900">
              <a:buFont typeface="Wingdings" pitchFamily="2" charset="2"/>
              <a:buChar char="ð"/>
            </a:pPr>
            <a:r>
              <a:rPr lang="en-US" dirty="0"/>
              <a:t>Can narrow down the meaning of the question</a:t>
            </a:r>
          </a:p>
          <a:p>
            <a:pPr marL="857250" lvl="1" indent="-457200">
              <a:buFont typeface="+mj-lt"/>
              <a:buAutoNum type="alphaLcParenR" startAt="3"/>
            </a:pPr>
            <a:r>
              <a:rPr lang="en-US" dirty="0"/>
              <a:t>Chairman is there to help too</a:t>
            </a:r>
          </a:p>
          <a:p>
            <a:pPr lvl="2" indent="-342900"/>
            <a:r>
              <a:rPr lang="en-US" dirty="0"/>
              <a:t>He or she wants the session to go smoothly</a:t>
            </a:r>
          </a:p>
          <a:p>
            <a:pPr lvl="1" indent="-342900"/>
            <a:endParaRPr lang="en-US" dirty="0"/>
          </a:p>
        </p:txBody>
      </p:sp>
    </p:spTree>
    <p:extLst>
      <p:ext uri="{BB962C8B-B14F-4D97-AF65-F5344CB8AC3E}">
        <p14:creationId xmlns:p14="http://schemas.microsoft.com/office/powerpoint/2010/main" val="87184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time – Things </a:t>
            </a:r>
            <a:r>
              <a:rPr lang="en-US" dirty="0">
                <a:solidFill>
                  <a:srgbClr val="FF0000"/>
                </a:solidFill>
              </a:rPr>
              <a:t>NOT</a:t>
            </a:r>
            <a:r>
              <a:rPr lang="en-US" dirty="0"/>
              <a:t> to do</a:t>
            </a:r>
          </a:p>
        </p:txBody>
      </p:sp>
      <p:sp>
        <p:nvSpPr>
          <p:cNvPr id="3" name="Content Placeholder 2"/>
          <p:cNvSpPr>
            <a:spLocks noGrp="1"/>
          </p:cNvSpPr>
          <p:nvPr>
            <p:ph idx="1"/>
          </p:nvPr>
        </p:nvSpPr>
        <p:spPr>
          <a:xfrm>
            <a:off x="457200" y="1219200"/>
            <a:ext cx="8458200" cy="5105400"/>
          </a:xfrm>
        </p:spPr>
        <p:txBody>
          <a:bodyPr>
            <a:normAutofit/>
          </a:bodyPr>
          <a:lstStyle/>
          <a:p>
            <a:pPr marL="514350" indent="-514350">
              <a:buFont typeface="+mj-lt"/>
              <a:buAutoNum type="arabicPeriod"/>
            </a:pPr>
            <a:r>
              <a:rPr lang="en-US" dirty="0"/>
              <a:t>Stand there saying nothing</a:t>
            </a:r>
          </a:p>
          <a:p>
            <a:pPr marL="857250" lvl="1" indent="-457200">
              <a:buFont typeface="+mj-lt"/>
              <a:buAutoNum type="alphaLcParenR" startAt="4"/>
            </a:pPr>
            <a:r>
              <a:rPr lang="en-US" dirty="0"/>
              <a:t>Say</a:t>
            </a:r>
            <a:r>
              <a:rPr lang="en-US" dirty="0">
                <a:solidFill>
                  <a:srgbClr val="FF0000"/>
                </a:solidFill>
              </a:rPr>
              <a:t> “I didn’t quite understand your question, </a:t>
            </a:r>
            <a:br>
              <a:rPr lang="en-US" dirty="0">
                <a:solidFill>
                  <a:srgbClr val="FF0000"/>
                </a:solidFill>
              </a:rPr>
            </a:br>
            <a:r>
              <a:rPr lang="en-US" dirty="0">
                <a:solidFill>
                  <a:srgbClr val="FF0000"/>
                </a:solidFill>
              </a:rPr>
              <a:t>may we discuss it ‘</a:t>
            </a:r>
            <a:r>
              <a:rPr lang="en-US" dirty="0"/>
              <a:t>off-line</a:t>
            </a:r>
            <a:r>
              <a:rPr lang="en-US" dirty="0">
                <a:solidFill>
                  <a:srgbClr val="FF0000"/>
                </a:solidFill>
              </a:rPr>
              <a:t>’ ?”</a:t>
            </a:r>
          </a:p>
          <a:p>
            <a:pPr lvl="2" indent="-342900"/>
            <a:r>
              <a:rPr lang="en-US" dirty="0"/>
              <a:t>‘off-line’ means ‘in the next break’</a:t>
            </a:r>
          </a:p>
          <a:p>
            <a:pPr lvl="1" indent="-342900"/>
            <a:endParaRPr lang="en-US" dirty="0"/>
          </a:p>
          <a:p>
            <a:pPr lvl="1" indent="-342900"/>
            <a:endParaRPr lang="en-US" dirty="0"/>
          </a:p>
        </p:txBody>
      </p:sp>
    </p:spTree>
    <p:extLst>
      <p:ext uri="{BB962C8B-B14F-4D97-AF65-F5344CB8AC3E}">
        <p14:creationId xmlns:p14="http://schemas.microsoft.com/office/powerpoint/2010/main" val="1725716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time – Things </a:t>
            </a:r>
            <a:r>
              <a:rPr lang="en-US" dirty="0">
                <a:solidFill>
                  <a:srgbClr val="FF0000"/>
                </a:solidFill>
              </a:rPr>
              <a:t>NOT</a:t>
            </a:r>
            <a:r>
              <a:rPr lang="en-US" dirty="0"/>
              <a:t> to do</a:t>
            </a:r>
          </a:p>
        </p:txBody>
      </p:sp>
      <p:sp>
        <p:nvSpPr>
          <p:cNvPr id="3" name="Content Placeholder 2"/>
          <p:cNvSpPr>
            <a:spLocks noGrp="1"/>
          </p:cNvSpPr>
          <p:nvPr>
            <p:ph idx="1"/>
          </p:nvPr>
        </p:nvSpPr>
        <p:spPr>
          <a:xfrm>
            <a:off x="304800" y="1219200"/>
            <a:ext cx="8839200" cy="5105400"/>
          </a:xfrm>
        </p:spPr>
        <p:txBody>
          <a:bodyPr>
            <a:normAutofit/>
          </a:bodyPr>
          <a:lstStyle/>
          <a:p>
            <a:pPr marL="514350" indent="-514350">
              <a:buFont typeface="+mj-lt"/>
              <a:buAutoNum type="arabicPeriod" startAt="2"/>
            </a:pPr>
            <a:r>
              <a:rPr lang="en-US" dirty="0"/>
              <a:t>Sometimes you get an impossible question</a:t>
            </a:r>
          </a:p>
          <a:p>
            <a:pPr marL="914400" lvl="1" indent="-514350">
              <a:buFont typeface="+mj-lt"/>
              <a:buAutoNum type="alphaLcParenR" startAt="4"/>
            </a:pPr>
            <a:r>
              <a:rPr lang="en-US" dirty="0"/>
              <a:t>About work you are doing now or will do next month</a:t>
            </a:r>
          </a:p>
          <a:p>
            <a:pPr marL="1257300" lvl="2" indent="-457200"/>
            <a:r>
              <a:rPr lang="en-US" dirty="0"/>
              <a:t>No problem – say</a:t>
            </a:r>
            <a:r>
              <a:rPr lang="en-US" dirty="0">
                <a:solidFill>
                  <a:srgbClr val="FF0000"/>
                </a:solidFill>
              </a:rPr>
              <a:t> “We are working on the answer </a:t>
            </a:r>
            <a:r>
              <a:rPr lang="en-US">
                <a:solidFill>
                  <a:srgbClr val="FF0000"/>
                </a:solidFill>
              </a:rPr>
              <a:t>to your </a:t>
            </a:r>
            <a:r>
              <a:rPr lang="en-US" dirty="0">
                <a:solidFill>
                  <a:srgbClr val="FF0000"/>
                </a:solidFill>
              </a:rPr>
              <a:t>question now, please ask me at the next conference </a:t>
            </a:r>
            <a:r>
              <a:rPr lang="en-US" dirty="0">
                <a:solidFill>
                  <a:srgbClr val="FF0000"/>
                </a:solidFill>
                <a:sym typeface="Wingdings"/>
              </a:rPr>
              <a:t></a:t>
            </a:r>
            <a:r>
              <a:rPr lang="en-US" dirty="0">
                <a:solidFill>
                  <a:srgbClr val="FF0000"/>
                </a:solidFill>
              </a:rPr>
              <a:t>”</a:t>
            </a:r>
          </a:p>
          <a:p>
            <a:pPr marL="857250" lvl="1" indent="-457200">
              <a:buFont typeface="+mj-lt"/>
              <a:buAutoNum type="alphaLcParenR" startAt="5"/>
            </a:pPr>
            <a:r>
              <a:rPr lang="en-US" dirty="0"/>
              <a:t>Questioner has recognized something that was weak in your results</a:t>
            </a:r>
            <a:br>
              <a:rPr lang="en-US" dirty="0"/>
            </a:br>
            <a:r>
              <a:rPr lang="en-US" dirty="0"/>
              <a:t>and </a:t>
            </a:r>
            <a:r>
              <a:rPr lang="en-US" dirty="0">
                <a:solidFill>
                  <a:srgbClr val="FF0000"/>
                </a:solidFill>
              </a:rPr>
              <a:t>you know </a:t>
            </a:r>
            <a:r>
              <a:rPr lang="en-US" dirty="0"/>
              <a:t>it was weak!</a:t>
            </a:r>
          </a:p>
          <a:p>
            <a:pPr marL="857250" lvl="1" indent="-457200"/>
            <a:r>
              <a:rPr lang="en-US" sz="2800" i="1" dirty="0">
                <a:solidFill>
                  <a:srgbClr val="FF0000"/>
                </a:solidFill>
              </a:rPr>
              <a:t>Do not bull-shit ! </a:t>
            </a:r>
          </a:p>
          <a:p>
            <a:pPr marL="857250" lvl="1" indent="-457200"/>
            <a:r>
              <a:rPr lang="en-US" dirty="0"/>
              <a:t>Do not try to cover up !</a:t>
            </a:r>
          </a:p>
          <a:p>
            <a:pPr marL="857250" lvl="1" indent="-457200"/>
            <a:r>
              <a:rPr lang="en-US" dirty="0"/>
              <a:t>Do not make weak excuses!</a:t>
            </a:r>
          </a:p>
          <a:p>
            <a:pPr marL="857250" lvl="1" indent="-457200"/>
            <a:r>
              <a:rPr lang="en-US" dirty="0"/>
              <a:t>Say </a:t>
            </a:r>
            <a:r>
              <a:rPr lang="en-US" dirty="0">
                <a:solidFill>
                  <a:srgbClr val="FF0000"/>
                </a:solidFill>
              </a:rPr>
              <a:t>“We know that problem: we are working on it!”</a:t>
            </a:r>
          </a:p>
          <a:p>
            <a:pPr lvl="2" indent="-342900">
              <a:buFont typeface="Wingdings" pitchFamily="2" charset="2"/>
              <a:buChar char="J"/>
            </a:pPr>
            <a:r>
              <a:rPr lang="en-US" sz="2400" dirty="0"/>
              <a:t>Stops questioner arguing with you!</a:t>
            </a:r>
          </a:p>
          <a:p>
            <a:pPr lvl="1" indent="-342900"/>
            <a:endParaRPr lang="en-US" dirty="0"/>
          </a:p>
          <a:p>
            <a:pPr lvl="1" indent="-342900"/>
            <a:endParaRPr lang="en-US" dirty="0"/>
          </a:p>
        </p:txBody>
      </p:sp>
    </p:spTree>
    <p:extLst>
      <p:ext uri="{BB962C8B-B14F-4D97-AF65-F5344CB8AC3E}">
        <p14:creationId xmlns:p14="http://schemas.microsoft.com/office/powerpoint/2010/main" val="3066906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94C0-AD53-489F-8E6F-FB9F0865AE36}"/>
              </a:ext>
            </a:extLst>
          </p:cNvPr>
          <p:cNvSpPr>
            <a:spLocks noGrp="1"/>
          </p:cNvSpPr>
          <p:nvPr>
            <p:ph type="title"/>
          </p:nvPr>
        </p:nvSpPr>
        <p:spPr/>
        <p:txBody>
          <a:bodyPr/>
          <a:lstStyle/>
          <a:p>
            <a:r>
              <a:rPr lang="en-US" dirty="0"/>
              <a:t>21 REASONS</a:t>
            </a:r>
          </a:p>
        </p:txBody>
      </p:sp>
      <p:sp>
        <p:nvSpPr>
          <p:cNvPr id="3" name="Text Placeholder 2">
            <a:extLst>
              <a:ext uri="{FF2B5EF4-FFF2-40B4-BE49-F238E27FC236}">
                <a16:creationId xmlns:a16="http://schemas.microsoft.com/office/drawing/2014/main" id="{1975DB5A-EE7E-434C-BFC6-520101B44471}"/>
              </a:ext>
            </a:extLst>
          </p:cNvPr>
          <p:cNvSpPr>
            <a:spLocks noGrp="1"/>
          </p:cNvSpPr>
          <p:nvPr>
            <p:ph type="body" idx="1"/>
          </p:nvPr>
        </p:nvSpPr>
        <p:spPr/>
        <p:txBody>
          <a:bodyPr/>
          <a:lstStyle/>
          <a:p>
            <a:r>
              <a:rPr lang="en-US" dirty="0"/>
              <a:t>Why you should keep it simple</a:t>
            </a:r>
          </a:p>
        </p:txBody>
      </p:sp>
    </p:spTree>
    <p:extLst>
      <p:ext uri="{BB962C8B-B14F-4D97-AF65-F5344CB8AC3E}">
        <p14:creationId xmlns:p14="http://schemas.microsoft.com/office/powerpoint/2010/main" val="4111464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 screen with text&#10;&#10;Description automatically generated">
            <a:extLst>
              <a:ext uri="{FF2B5EF4-FFF2-40B4-BE49-F238E27FC236}">
                <a16:creationId xmlns:a16="http://schemas.microsoft.com/office/drawing/2014/main" id="{80C9676B-24E7-46E5-B3EF-10D603265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4" y="188640"/>
            <a:ext cx="9187384" cy="6669360"/>
          </a:xfrm>
          <a:prstGeom prst="rect">
            <a:avLst/>
          </a:prstGeom>
        </p:spPr>
      </p:pic>
    </p:spTree>
    <p:extLst>
      <p:ext uri="{BB962C8B-B14F-4D97-AF65-F5344CB8AC3E}">
        <p14:creationId xmlns:p14="http://schemas.microsoft.com/office/powerpoint/2010/main" val="17553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Rules</a:t>
            </a:r>
          </a:p>
        </p:txBody>
      </p:sp>
      <p:sp>
        <p:nvSpPr>
          <p:cNvPr id="3" name="Content Placeholder 2"/>
          <p:cNvSpPr>
            <a:spLocks noGrp="1"/>
          </p:cNvSpPr>
          <p:nvPr>
            <p:ph idx="1"/>
          </p:nvPr>
        </p:nvSpPr>
        <p:spPr/>
        <p:txBody>
          <a:bodyPr/>
          <a:lstStyle/>
          <a:p>
            <a:pPr>
              <a:buFont typeface="Wingdings" pitchFamily="2" charset="2"/>
              <a:buChar char=""/>
            </a:pPr>
            <a:r>
              <a:rPr lang="en-NZ" sz="2600" dirty="0"/>
              <a:t>Grammar-free!!</a:t>
            </a:r>
          </a:p>
          <a:p>
            <a:pPr lvl="1">
              <a:buFont typeface="Wingdings" pitchFamily="2" charset="2"/>
              <a:buChar char="§"/>
            </a:pPr>
            <a:r>
              <a:rPr lang="en-NZ" sz="2600" dirty="0">
                <a:solidFill>
                  <a:srgbClr val="FF0000"/>
                </a:solidFill>
              </a:rPr>
              <a:t>Keywords</a:t>
            </a:r>
            <a:r>
              <a:rPr lang="en-NZ" sz="2600" dirty="0"/>
              <a:t> only</a:t>
            </a:r>
          </a:p>
          <a:p>
            <a:pPr lvl="1">
              <a:buFont typeface="Wingdings" pitchFamily="2" charset="2"/>
              <a:buChar char="§"/>
            </a:pPr>
            <a:r>
              <a:rPr lang="en-NZ" sz="2600" dirty="0"/>
              <a:t>Omit articles (‘a’, ‘the’) often</a:t>
            </a:r>
          </a:p>
          <a:p>
            <a:r>
              <a:rPr lang="en-NZ" sz="2600" dirty="0"/>
              <a:t>Concise</a:t>
            </a:r>
          </a:p>
          <a:p>
            <a:pPr lvl="1"/>
            <a:r>
              <a:rPr lang="en-NZ" sz="2600" dirty="0">
                <a:solidFill>
                  <a:srgbClr val="FF0000"/>
                </a:solidFill>
              </a:rPr>
              <a:t>No long sentences!!</a:t>
            </a:r>
          </a:p>
          <a:p>
            <a:pPr lvl="2"/>
            <a:r>
              <a:rPr lang="en-NZ" sz="2600" dirty="0"/>
              <a:t>Rarely need sentences at all!</a:t>
            </a:r>
          </a:p>
          <a:p>
            <a:pPr lvl="1"/>
            <a:r>
              <a:rPr lang="en-NZ" sz="2600" dirty="0"/>
              <a:t>Use </a:t>
            </a:r>
            <a:r>
              <a:rPr lang="en-NZ" sz="2600" dirty="0">
                <a:solidFill>
                  <a:srgbClr val="FF0000"/>
                </a:solidFill>
              </a:rPr>
              <a:t>bullet points </a:t>
            </a:r>
            <a:r>
              <a:rPr lang="en-NZ" sz="2600" dirty="0"/>
              <a:t>extensively</a:t>
            </a:r>
          </a:p>
          <a:p>
            <a:pPr lvl="1"/>
            <a:r>
              <a:rPr lang="en-NZ" sz="2600" dirty="0"/>
              <a:t>Pictures help!</a:t>
            </a:r>
          </a:p>
          <a:p>
            <a:pPr lvl="2"/>
            <a:r>
              <a:rPr lang="en-NZ" sz="2600" dirty="0"/>
              <a:t>“A picture is worth a thousand words”</a:t>
            </a:r>
          </a:p>
          <a:p>
            <a:endParaRPr lang="en-US" dirty="0"/>
          </a:p>
        </p:txBody>
      </p:sp>
      <p:sp>
        <p:nvSpPr>
          <p:cNvPr id="4" name="Rounded Rectangle 3"/>
          <p:cNvSpPr/>
          <p:nvPr/>
        </p:nvSpPr>
        <p:spPr>
          <a:xfrm>
            <a:off x="4572000" y="1143000"/>
            <a:ext cx="4038600" cy="91440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Use this slide as an example</a:t>
            </a:r>
          </a:p>
        </p:txBody>
      </p:sp>
    </p:spTree>
    <p:extLst>
      <p:ext uri="{BB962C8B-B14F-4D97-AF65-F5344CB8AC3E}">
        <p14:creationId xmlns:p14="http://schemas.microsoft.com/office/powerpoint/2010/main" val="2446579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010"/>
            <a:ext cx="9144000" cy="6549980"/>
          </a:xfrm>
          <a:prstGeom prst="rect">
            <a:avLst/>
          </a:prstGeom>
        </p:spPr>
      </p:pic>
      <p:sp>
        <p:nvSpPr>
          <p:cNvPr id="2" name="Title 1"/>
          <p:cNvSpPr>
            <a:spLocks noGrp="1"/>
          </p:cNvSpPr>
          <p:nvPr>
            <p:ph type="title"/>
          </p:nvPr>
        </p:nvSpPr>
        <p:spPr>
          <a:xfrm>
            <a:off x="287524" y="1304764"/>
            <a:ext cx="8229600" cy="868362"/>
          </a:xfrm>
        </p:spPr>
        <p:txBody>
          <a:bodyPr>
            <a:normAutofit fontScale="90000"/>
          </a:bodyPr>
          <a:lstStyle/>
          <a:p>
            <a:r>
              <a:rPr lang="en-NZ" sz="3100" i="1" dirty="0">
                <a:solidFill>
                  <a:schemeClr val="bg1"/>
                </a:solidFill>
                <a:latin typeface="Times New Roman" panose="02020603050405020304" pitchFamily="18" charset="0"/>
                <a:cs typeface="Times New Roman" panose="02020603050405020304" pitchFamily="18" charset="0"/>
              </a:rPr>
              <a:t>Iolanthe</a:t>
            </a:r>
            <a:r>
              <a:rPr lang="en-NZ" sz="3100" dirty="0">
                <a:solidFill>
                  <a:schemeClr val="bg1"/>
                </a:solidFill>
                <a:latin typeface="Times New Roman" panose="02020603050405020304" pitchFamily="18" charset="0"/>
                <a:cs typeface="Times New Roman" panose="02020603050405020304" pitchFamily="18" charset="0"/>
              </a:rPr>
              <a:t> </a:t>
            </a:r>
            <a:r>
              <a:rPr lang="en-NZ" sz="2700" dirty="0">
                <a:solidFill>
                  <a:schemeClr val="bg1"/>
                </a:solidFill>
                <a:latin typeface="Times New Roman" panose="02020603050405020304" pitchFamily="18" charset="0"/>
                <a:cs typeface="Times New Roman" panose="02020603050405020304" pitchFamily="18" charset="0"/>
              </a:rPr>
              <a:t>(on left) leads the fleet </a:t>
            </a:r>
            <a:br>
              <a:rPr lang="en-NZ" sz="2700" dirty="0">
                <a:solidFill>
                  <a:schemeClr val="bg1"/>
                </a:solidFill>
                <a:latin typeface="Times New Roman" panose="02020603050405020304" pitchFamily="18" charset="0"/>
                <a:cs typeface="Times New Roman" panose="02020603050405020304" pitchFamily="18" charset="0"/>
              </a:rPr>
            </a:br>
            <a:r>
              <a:rPr lang="en-NZ" sz="2700" dirty="0">
                <a:solidFill>
                  <a:schemeClr val="bg1"/>
                </a:solidFill>
                <a:latin typeface="Times New Roman" panose="02020603050405020304" pitchFamily="18" charset="0"/>
                <a:cs typeface="Times New Roman" panose="02020603050405020304" pitchFamily="18" charset="0"/>
              </a:rPr>
              <a:t>to </a:t>
            </a:r>
            <a:r>
              <a:rPr lang="en-NZ" sz="2700" dirty="0" err="1">
                <a:solidFill>
                  <a:schemeClr val="bg1"/>
                </a:solidFill>
                <a:latin typeface="Times New Roman" panose="02020603050405020304" pitchFamily="18" charset="0"/>
                <a:cs typeface="Times New Roman" panose="02020603050405020304" pitchFamily="18" charset="0"/>
              </a:rPr>
              <a:t>Koh</a:t>
            </a:r>
            <a:r>
              <a:rPr lang="en-NZ" sz="2700" dirty="0">
                <a:solidFill>
                  <a:schemeClr val="bg1"/>
                </a:solidFill>
                <a:latin typeface="Times New Roman" panose="02020603050405020304" pitchFamily="18" charset="0"/>
                <a:cs typeface="Times New Roman" panose="02020603050405020304" pitchFamily="18" charset="0"/>
              </a:rPr>
              <a:t> </a:t>
            </a:r>
            <a:r>
              <a:rPr lang="en-NZ" sz="2700" dirty="0" err="1">
                <a:solidFill>
                  <a:schemeClr val="bg1"/>
                </a:solidFill>
                <a:latin typeface="Times New Roman" panose="02020603050405020304" pitchFamily="18" charset="0"/>
                <a:cs typeface="Times New Roman" panose="02020603050405020304" pitchFamily="18" charset="0"/>
              </a:rPr>
              <a:t>SiChang</a:t>
            </a:r>
            <a:br>
              <a:rPr lang="en-NZ" sz="2700" dirty="0">
                <a:solidFill>
                  <a:schemeClr val="bg1"/>
                </a:solidFill>
                <a:latin typeface="Times New Roman" panose="02020603050405020304" pitchFamily="18" charset="0"/>
                <a:cs typeface="Times New Roman" panose="02020603050405020304" pitchFamily="18" charset="0"/>
              </a:rPr>
            </a:br>
            <a:r>
              <a:rPr lang="en-NZ" sz="2400" dirty="0">
                <a:solidFill>
                  <a:schemeClr val="bg1"/>
                </a:solidFill>
              </a:rPr>
              <a:t>September, 2015</a:t>
            </a:r>
          </a:p>
        </p:txBody>
      </p:sp>
    </p:spTree>
    <p:extLst>
      <p:ext uri="{BB962C8B-B14F-4D97-AF65-F5344CB8AC3E}">
        <p14:creationId xmlns:p14="http://schemas.microsoft.com/office/powerpoint/2010/main" val="200792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t>
            </a:r>
            <a:r>
              <a:rPr lang="en-US" b="0" i="1" dirty="0"/>
              <a:t>and</a:t>
            </a:r>
            <a:r>
              <a:rPr lang="en-US" dirty="0"/>
              <a:t> English</a:t>
            </a:r>
          </a:p>
        </p:txBody>
      </p:sp>
      <p:sp>
        <p:nvSpPr>
          <p:cNvPr id="3" name="Content Placeholder 2"/>
          <p:cNvSpPr>
            <a:spLocks noGrp="1"/>
          </p:cNvSpPr>
          <p:nvPr>
            <p:ph idx="1"/>
          </p:nvPr>
        </p:nvSpPr>
        <p:spPr/>
        <p:txBody>
          <a:bodyPr/>
          <a:lstStyle/>
          <a:p>
            <a:r>
              <a:rPr lang="en-NZ" sz="2200" i="1" dirty="0"/>
              <a:t>If necessary</a:t>
            </a:r>
            <a:r>
              <a:rPr lang="en-NZ" sz="2200" dirty="0"/>
              <a:t>, </a:t>
            </a:r>
            <a:br>
              <a:rPr lang="en-NZ" sz="2200" dirty="0"/>
            </a:br>
            <a:r>
              <a:rPr lang="en-NZ" sz="2200" dirty="0"/>
              <a:t>use Google to translate </a:t>
            </a:r>
            <a:r>
              <a:rPr lang="en-NZ" sz="2200" dirty="0">
                <a:solidFill>
                  <a:srgbClr val="FF0000"/>
                </a:solidFill>
              </a:rPr>
              <a:t>phrases and keywords</a:t>
            </a:r>
            <a:r>
              <a:rPr lang="en-NZ" sz="2200" dirty="0"/>
              <a:t> (not sentences) from </a:t>
            </a:r>
            <a:r>
              <a:rPr lang="th-TH" sz="2200" dirty="0"/>
              <a:t>ภาษาไทย</a:t>
            </a:r>
            <a:endParaRPr lang="en-NZ" sz="2200" dirty="0"/>
          </a:p>
          <a:p>
            <a:pPr lvl="1"/>
            <a:r>
              <a:rPr lang="en-NZ" sz="2200" dirty="0"/>
              <a:t>Translation tools are usually good dictionaries!</a:t>
            </a:r>
          </a:p>
          <a:p>
            <a:pPr lvl="2"/>
            <a:r>
              <a:rPr lang="en-NZ" sz="2200" dirty="0">
                <a:solidFill>
                  <a:srgbClr val="FF0000"/>
                </a:solidFill>
              </a:rPr>
              <a:t>Check </a:t>
            </a:r>
            <a:r>
              <a:rPr lang="en-NZ" sz="2200" dirty="0"/>
              <a:t>the translation though!</a:t>
            </a:r>
          </a:p>
          <a:p>
            <a:pPr lvl="1"/>
            <a:r>
              <a:rPr lang="en-NZ" sz="2200" dirty="0"/>
              <a:t>If it doesn’t look right in English, </a:t>
            </a:r>
            <a:br>
              <a:rPr lang="en-NZ" sz="2200" dirty="0"/>
            </a:br>
            <a:r>
              <a:rPr lang="en-NZ" sz="2200" dirty="0"/>
              <a:t>make small changes to the original Thai </a:t>
            </a:r>
          </a:p>
          <a:p>
            <a:pPr lvl="2"/>
            <a:r>
              <a:rPr lang="en-NZ" sz="2200" dirty="0"/>
              <a:t>Try different words that mean the same thing</a:t>
            </a:r>
          </a:p>
          <a:p>
            <a:pPr marL="817563" lvl="1" indent="-457200">
              <a:buFont typeface="+mj-lt"/>
              <a:buAutoNum type="arabicPeriod"/>
            </a:pPr>
            <a:endParaRPr lang="en-NZ" dirty="0"/>
          </a:p>
          <a:p>
            <a:endParaRPr lang="en-US" dirty="0"/>
          </a:p>
        </p:txBody>
      </p:sp>
    </p:spTree>
    <p:extLst>
      <p:ext uri="{BB962C8B-B14F-4D97-AF65-F5344CB8AC3E}">
        <p14:creationId xmlns:p14="http://schemas.microsoft.com/office/powerpoint/2010/main" val="134058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607-3809-407E-BC8B-3CAF54D78693}"/>
              </a:ext>
            </a:extLst>
          </p:cNvPr>
          <p:cNvSpPr>
            <a:spLocks noGrp="1"/>
          </p:cNvSpPr>
          <p:nvPr>
            <p:ph type="title"/>
          </p:nvPr>
        </p:nvSpPr>
        <p:spPr/>
        <p:txBody>
          <a:bodyPr/>
          <a:lstStyle/>
          <a:p>
            <a:r>
              <a:rPr lang="en-US" dirty="0"/>
              <a:t>Universal Language</a:t>
            </a:r>
          </a:p>
        </p:txBody>
      </p:sp>
      <p:sp>
        <p:nvSpPr>
          <p:cNvPr id="3" name="Content Placeholder 2">
            <a:extLst>
              <a:ext uri="{FF2B5EF4-FFF2-40B4-BE49-F238E27FC236}">
                <a16:creationId xmlns:a16="http://schemas.microsoft.com/office/drawing/2014/main" id="{1E9469E3-221B-4B39-B6B4-E5EB6404DC29}"/>
              </a:ext>
            </a:extLst>
          </p:cNvPr>
          <p:cNvSpPr>
            <a:spLocks noGrp="1"/>
          </p:cNvSpPr>
          <p:nvPr>
            <p:ph idx="1"/>
          </p:nvPr>
        </p:nvSpPr>
        <p:spPr/>
        <p:txBody>
          <a:bodyPr/>
          <a:lstStyle/>
          <a:p>
            <a:r>
              <a:rPr lang="en-US" dirty="0"/>
              <a:t>Symbols</a:t>
            </a:r>
          </a:p>
          <a:p>
            <a:pPr lvl="1"/>
            <a:r>
              <a:rPr lang="en-US" dirty="0"/>
              <a:t>Understood by 100% of viewers</a:t>
            </a:r>
          </a:p>
          <a:p>
            <a:pPr lvl="3"/>
            <a:r>
              <a:rPr lang="en-US" dirty="0"/>
              <a:t>Well …… 90% </a:t>
            </a:r>
            <a:r>
              <a:rPr lang="en-US" dirty="0">
                <a:sym typeface="Wingdings" panose="05000000000000000000" pitchFamily="2" charset="2"/>
              </a:rPr>
              <a:t></a:t>
            </a:r>
            <a:endParaRPr lang="en-US" dirty="0"/>
          </a:p>
          <a:p>
            <a:pPr lvl="3"/>
            <a:r>
              <a:rPr lang="en-US" dirty="0"/>
              <a:t>Use them!!</a:t>
            </a:r>
          </a:p>
          <a:p>
            <a:pPr lvl="1"/>
            <a:r>
              <a:rPr lang="en-US" dirty="0"/>
              <a:t>Mathematics – a universal language</a:t>
            </a:r>
          </a:p>
          <a:p>
            <a:pPr lvl="1"/>
            <a:r>
              <a:rPr lang="en-US" dirty="0"/>
              <a:t>Also</a:t>
            </a:r>
          </a:p>
          <a:p>
            <a:pPr lvl="4"/>
            <a:r>
              <a:rPr lang="en-US" sz="3200" dirty="0">
                <a:solidFill>
                  <a:srgbClr val="0070C0"/>
                </a:solidFill>
                <a:sym typeface="Wingdings" panose="05000000000000000000" pitchFamily="2" charset="2"/>
              </a:rPr>
              <a:t>        </a:t>
            </a:r>
          </a:p>
          <a:p>
            <a:pPr lvl="4"/>
            <a:r>
              <a:rPr lang="en-US" dirty="0"/>
              <a:t>Mostly OK</a:t>
            </a:r>
          </a:p>
          <a:p>
            <a:pPr lvl="2"/>
            <a:r>
              <a:rPr lang="en-US" dirty="0"/>
              <a:t>Be careful </a:t>
            </a:r>
          </a:p>
          <a:p>
            <a:pPr lvl="3">
              <a:buFont typeface="Wingdings" panose="05000000000000000000" pitchFamily="2" charset="2"/>
              <a:buChar char="è"/>
            </a:pPr>
            <a:r>
              <a:rPr lang="en-US" dirty="0"/>
              <a:t>Some cultural differences may confuse</a:t>
            </a:r>
          </a:p>
          <a:p>
            <a:pPr lvl="5">
              <a:buClr>
                <a:srgbClr val="FF0000"/>
              </a:buClr>
              <a:buFont typeface="Wingdings" panose="05000000000000000000" pitchFamily="2" charset="2"/>
              <a:buChar char="M"/>
            </a:pPr>
            <a:r>
              <a:rPr lang="en-US" sz="2800" dirty="0">
                <a:sym typeface="Wingdings" panose="05000000000000000000" pitchFamily="2" charset="2"/>
              </a:rPr>
              <a:t>               </a:t>
            </a:r>
            <a:endParaRPr lang="en-US" sz="2800" dirty="0"/>
          </a:p>
          <a:p>
            <a:pPr lvl="1"/>
            <a:endParaRPr lang="en-US" dirty="0"/>
          </a:p>
          <a:p>
            <a:pPr lvl="2"/>
            <a:endParaRPr lang="en-US" dirty="0"/>
          </a:p>
          <a:p>
            <a:pPr lvl="2"/>
            <a:endParaRPr lang="en-US" dirty="0"/>
          </a:p>
        </p:txBody>
      </p:sp>
    </p:spTree>
    <p:extLst>
      <p:ext uri="{BB962C8B-B14F-4D97-AF65-F5344CB8AC3E}">
        <p14:creationId xmlns:p14="http://schemas.microsoft.com/office/powerpoint/2010/main" val="377363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868362"/>
          </a:xfrm>
        </p:spPr>
        <p:txBody>
          <a:bodyPr/>
          <a:lstStyle/>
          <a:p>
            <a:r>
              <a:rPr lang="en-US" dirty="0"/>
              <a:t>Use symbols</a:t>
            </a:r>
          </a:p>
        </p:txBody>
      </p:sp>
      <p:sp>
        <p:nvSpPr>
          <p:cNvPr id="3" name="Content Placeholder 2"/>
          <p:cNvSpPr>
            <a:spLocks noGrp="1"/>
          </p:cNvSpPr>
          <p:nvPr>
            <p:ph idx="1"/>
          </p:nvPr>
        </p:nvSpPr>
        <p:spPr>
          <a:xfrm>
            <a:off x="457200" y="1143000"/>
            <a:ext cx="8229600" cy="5715000"/>
          </a:xfrm>
        </p:spPr>
        <p:txBody>
          <a:bodyPr>
            <a:noAutofit/>
          </a:bodyPr>
          <a:lstStyle/>
          <a:p>
            <a:endParaRPr lang="en-NZ" sz="2400" i="1" dirty="0">
              <a:sym typeface="Wingdings"/>
            </a:endParaRPr>
          </a:p>
          <a:p>
            <a:endParaRPr lang="en-NZ" sz="2400" i="1" dirty="0">
              <a:sym typeface="Wingdings"/>
            </a:endParaRPr>
          </a:p>
          <a:p>
            <a:endParaRPr lang="en-NZ" sz="2400" i="1" dirty="0">
              <a:sym typeface="Wingdings"/>
            </a:endParaRPr>
          </a:p>
          <a:p>
            <a:endParaRPr lang="en-NZ" sz="2400" i="1" dirty="0">
              <a:sym typeface="Wingdings"/>
            </a:endParaRPr>
          </a:p>
          <a:p>
            <a:endParaRPr lang="en-NZ" i="1" dirty="0">
              <a:sym typeface="Wingdings"/>
            </a:endParaRPr>
          </a:p>
          <a:p>
            <a:endParaRPr lang="en-NZ" i="1" dirty="0">
              <a:sym typeface="Wingdings"/>
            </a:endParaRPr>
          </a:p>
          <a:p>
            <a:pPr marL="0" indent="0">
              <a:buNone/>
            </a:pPr>
            <a:endParaRPr lang="en-NZ" i="1" dirty="0">
              <a:sym typeface="Wingdings"/>
            </a:endParaRPr>
          </a:p>
          <a:p>
            <a:r>
              <a:rPr lang="en-NZ" sz="2400" i="1" dirty="0">
                <a:sym typeface="Wingdings"/>
              </a:rPr>
              <a:t>Better than English words in a presentation!</a:t>
            </a:r>
          </a:p>
          <a:p>
            <a:pPr lvl="1"/>
            <a:r>
              <a:rPr lang="en-NZ" dirty="0">
                <a:sym typeface="Wingdings"/>
              </a:rPr>
              <a:t>Meaning is universal – no language needed!</a:t>
            </a:r>
          </a:p>
          <a:p>
            <a:pPr lvl="1"/>
            <a:r>
              <a:rPr lang="en-NZ" dirty="0">
                <a:sym typeface="Wingdings"/>
              </a:rPr>
              <a:t>Everybody understands </a:t>
            </a:r>
          </a:p>
          <a:p>
            <a:pPr lvl="2">
              <a:buFont typeface="Wingdings" pitchFamily="2" charset="2"/>
              <a:buChar char="J"/>
            </a:pPr>
            <a:r>
              <a:rPr lang="th-TH" sz="2800" dirty="0"/>
              <a:t>  คนไทย</a:t>
            </a:r>
            <a:r>
              <a:rPr lang="zh-CN" altLang="en-US" sz="2800" dirty="0">
                <a:sym typeface="Wingdings"/>
              </a:rPr>
              <a:t>，中国人，日本人，</a:t>
            </a:r>
            <a:r>
              <a:rPr lang="ko-KR" sz="2800" dirty="0"/>
              <a:t>한국인</a:t>
            </a:r>
            <a:endParaRPr lang="en-NZ" sz="2800" dirty="0"/>
          </a:p>
          <a:p>
            <a:endParaRPr lang="en-US" dirty="0"/>
          </a:p>
        </p:txBody>
      </p:sp>
      <p:graphicFrame>
        <p:nvGraphicFramePr>
          <p:cNvPr id="4" name="Table 3"/>
          <p:cNvGraphicFramePr>
            <a:graphicFrameLocks noGrp="1"/>
          </p:cNvGraphicFramePr>
          <p:nvPr/>
        </p:nvGraphicFramePr>
        <p:xfrm>
          <a:off x="1219200" y="1143000"/>
          <a:ext cx="6096000" cy="35356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142240">
                <a:tc>
                  <a:txBody>
                    <a:bodyPr/>
                    <a:lstStyle/>
                    <a:p>
                      <a:pPr algn="ctr"/>
                      <a:r>
                        <a:rPr lang="en-US" dirty="0"/>
                        <a:t>Symbol</a:t>
                      </a:r>
                    </a:p>
                  </a:txBody>
                  <a:tcPr/>
                </a:tc>
                <a:tc>
                  <a:txBody>
                    <a:bodyPr/>
                    <a:lstStyle/>
                    <a:p>
                      <a:pPr algn="ctr"/>
                      <a:r>
                        <a:rPr lang="en-US" dirty="0"/>
                        <a:t>Meaning</a:t>
                      </a:r>
                    </a:p>
                  </a:txBody>
                  <a:tcPr/>
                </a:tc>
                <a:extLst>
                  <a:ext uri="{0D108BD9-81ED-4DB2-BD59-A6C34878D82A}">
                    <a16:rowId xmlns:a16="http://schemas.microsoft.com/office/drawing/2014/main" val="10000"/>
                  </a:ext>
                </a:extLst>
              </a:tr>
              <a:tr h="370840">
                <a:tc>
                  <a:txBody>
                    <a:bodyPr/>
                    <a:lstStyle/>
                    <a:p>
                      <a:r>
                        <a:rPr lang="en-US" sz="2000" dirty="0">
                          <a:latin typeface="Arial" pitchFamily="34" charset="0"/>
                          <a:cs typeface="Arial" pitchFamily="34" charset="0"/>
                          <a:sym typeface="Wingdings"/>
                        </a:rPr>
                        <a:t></a:t>
                      </a:r>
                      <a:endParaRPr lang="en-US" sz="2000" dirty="0">
                        <a:latin typeface="Arial" pitchFamily="34" charset="0"/>
                        <a:cs typeface="Arial"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2000" dirty="0">
                          <a:latin typeface="Arial" pitchFamily="34" charset="0"/>
                          <a:cs typeface="Arial" pitchFamily="34" charset="0"/>
                          <a:sym typeface="Wingdings"/>
                        </a:rPr>
                        <a:t>‘implies’ or ‘leads to’</a:t>
                      </a:r>
                    </a:p>
                  </a:txBody>
                  <a:tcPr/>
                </a:tc>
                <a:extLst>
                  <a:ext uri="{0D108BD9-81ED-4DB2-BD59-A6C34878D82A}">
                    <a16:rowId xmlns:a16="http://schemas.microsoft.com/office/drawing/2014/main" val="10001"/>
                  </a:ext>
                </a:extLst>
              </a:tr>
              <a:tr h="370840">
                <a:tc>
                  <a:txBody>
                    <a:bodyPr/>
                    <a:lstStyle/>
                    <a:p>
                      <a:r>
                        <a:rPr lang="en-US" sz="2000" b="1" dirty="0">
                          <a:latin typeface="Arial" pitchFamily="34" charset="0"/>
                          <a:cs typeface="Arial" pitchFamily="34" charset="0"/>
                          <a:sym typeface="Symbol"/>
                        </a:rPr>
                        <a:t></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therefore</a:t>
                      </a:r>
                    </a:p>
                  </a:txBody>
                  <a:tcPr/>
                </a:tc>
                <a:extLst>
                  <a:ext uri="{0D108BD9-81ED-4DB2-BD59-A6C34878D82A}">
                    <a16:rowId xmlns:a16="http://schemas.microsoft.com/office/drawing/2014/main" val="10002"/>
                  </a:ext>
                </a:extLst>
              </a:tr>
              <a:tr h="370840">
                <a:tc gridSpan="2">
                  <a:txBody>
                    <a:bodyPr/>
                    <a:lstStyle/>
                    <a:p>
                      <a:r>
                        <a:rPr lang="en-US" sz="2000" dirty="0">
                          <a:latin typeface="Arial" pitchFamily="34" charset="0"/>
                          <a:cs typeface="Arial" pitchFamily="34" charset="0"/>
                        </a:rPr>
                        <a:t>Mathematical symbols</a:t>
                      </a:r>
                    </a:p>
                  </a:txBody>
                  <a:tcPr/>
                </a:tc>
                <a:tc hMerge="1">
                  <a:txBody>
                    <a:bodyPr/>
                    <a:lstStyle/>
                    <a:p>
                      <a:endParaRPr lang="en-US" dirty="0"/>
                    </a:p>
                  </a:txBody>
                  <a:tcPr/>
                </a:tc>
                <a:extLst>
                  <a:ext uri="{0D108BD9-81ED-4DB2-BD59-A6C34878D82A}">
                    <a16:rowId xmlns:a16="http://schemas.microsoft.com/office/drawing/2014/main" val="10003"/>
                  </a:ext>
                </a:extLst>
              </a:tr>
              <a:tr h="370840">
                <a:tc>
                  <a:txBody>
                    <a:bodyPr/>
                    <a:lstStyle/>
                    <a:p>
                      <a:r>
                        <a:rPr lang="en-US" sz="2000" b="1" dirty="0">
                          <a:latin typeface="Arial" pitchFamily="34" charset="0"/>
                          <a:cs typeface="Arial" pitchFamily="34" charset="0"/>
                          <a:sym typeface="Symbol"/>
                        </a:rPr>
                        <a:t></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For all</a:t>
                      </a:r>
                    </a:p>
                  </a:txBody>
                  <a:tcPr/>
                </a:tc>
                <a:extLst>
                  <a:ext uri="{0D108BD9-81ED-4DB2-BD59-A6C34878D82A}">
                    <a16:rowId xmlns:a16="http://schemas.microsoft.com/office/drawing/2014/main" val="10004"/>
                  </a:ext>
                </a:extLst>
              </a:tr>
              <a:tr h="370840">
                <a:tc>
                  <a:txBody>
                    <a:bodyPr/>
                    <a:lstStyle/>
                    <a:p>
                      <a:r>
                        <a:rPr lang="en-US" sz="2000" b="1" dirty="0">
                          <a:latin typeface="Arial" pitchFamily="34" charset="0"/>
                          <a:cs typeface="Arial" pitchFamily="34" charset="0"/>
                          <a:sym typeface="Symbol"/>
                        </a:rPr>
                        <a:t> </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and</a:t>
                      </a:r>
                      <a:r>
                        <a:rPr lang="en-US" sz="2000" baseline="0" dirty="0">
                          <a:latin typeface="Arial" pitchFamily="34" charset="0"/>
                          <a:cs typeface="Arial" pitchFamily="34" charset="0"/>
                        </a:rPr>
                        <a:t>   or</a:t>
                      </a:r>
                      <a:endParaRPr lang="en-US" sz="2000" dirty="0">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en-US" sz="2000" b="1" dirty="0">
                          <a:latin typeface="Arial" pitchFamily="34" charset="0"/>
                          <a:cs typeface="Arial" pitchFamily="34" charset="0"/>
                          <a:sym typeface="Symbol"/>
                        </a:rPr>
                        <a:t> </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includes</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itchFamily="34" charset="0"/>
                          <a:cs typeface="Arial" pitchFamily="34" charset="0"/>
                          <a:sym typeface="Symbol"/>
                        </a:rPr>
                        <a:t> </a:t>
                      </a:r>
                      <a:endParaRPr lang="en-US" sz="2000" b="1" dirty="0">
                        <a:latin typeface="Arial" pitchFamily="34" charset="0"/>
                        <a:cs typeface="Arial" pitchFamily="34" charset="0"/>
                      </a:endParaRPr>
                    </a:p>
                  </a:txBody>
                  <a:tcPr/>
                </a:tc>
                <a:tc>
                  <a:txBody>
                    <a:bodyPr/>
                    <a:lstStyle/>
                    <a:p>
                      <a:r>
                        <a:rPr lang="en-US" sz="2000" dirty="0">
                          <a:latin typeface="Arial" pitchFamily="34" charset="0"/>
                          <a:cs typeface="Arial" pitchFamily="34" charset="0"/>
                        </a:rPr>
                        <a:t>excludes</a:t>
                      </a:r>
                    </a:p>
                  </a:txBody>
                  <a:tcPr/>
                </a:tc>
                <a:extLst>
                  <a:ext uri="{0D108BD9-81ED-4DB2-BD59-A6C34878D82A}">
                    <a16:rowId xmlns:a16="http://schemas.microsoft.com/office/drawing/2014/main" val="10007"/>
                  </a:ext>
                </a:extLst>
              </a:tr>
              <a:tr h="370840">
                <a:tc>
                  <a:txBody>
                    <a:bodyPr/>
                    <a:lstStyle/>
                    <a:p>
                      <a:r>
                        <a:rPr lang="zh-CN" altLang="en-US" sz="2000" dirty="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endParaRPr lang="en-US" sz="2000" dirty="0">
                        <a:latin typeface="Arial" pitchFamily="34" charset="0"/>
                        <a:cs typeface="Arial"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15815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41362</TotalTime>
  <Words>3064</Words>
  <Application>Microsoft Office PowerPoint</Application>
  <PresentationFormat>On-screen Show (4:3)</PresentationFormat>
  <Paragraphs>700</Paragraphs>
  <Slides>60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Arial</vt:lpstr>
      <vt:lpstr>Calibri</vt:lpstr>
      <vt:lpstr>Courier New</vt:lpstr>
      <vt:lpstr>Curlz MT</vt:lpstr>
      <vt:lpstr>Harlow Solid Italic</vt:lpstr>
      <vt:lpstr>Symbol</vt:lpstr>
      <vt:lpstr>Times New Roman</vt:lpstr>
      <vt:lpstr>Wingdings</vt:lpstr>
      <vt:lpstr>Wingdings 2</vt:lpstr>
      <vt:lpstr>Office Theme</vt:lpstr>
      <vt:lpstr>Custom Design</vt:lpstr>
      <vt:lpstr>Presentations Do’s and don’t s Keep them simple too!!</vt:lpstr>
      <vt:lpstr>General Rules</vt:lpstr>
      <vt:lpstr>PowerPoint Presentation</vt:lpstr>
      <vt:lpstr>Did you work it out</vt:lpstr>
      <vt:lpstr>General Rules</vt:lpstr>
      <vt:lpstr>General Rules</vt:lpstr>
      <vt:lpstr>Google and English</vt:lpstr>
      <vt:lpstr>Universal Language</vt:lpstr>
      <vt:lpstr>Use symbols</vt:lpstr>
      <vt:lpstr>General</vt:lpstr>
      <vt:lpstr>PowerPoint is dangerous!!</vt:lpstr>
      <vt:lpstr>PowerPoint WARNING!!</vt:lpstr>
      <vt:lpstr>PowerPoint WARNING #2!!</vt:lpstr>
      <vt:lpstr>Universal Language</vt:lpstr>
      <vt:lpstr>Use symbols</vt:lpstr>
      <vt:lpstr>General</vt:lpstr>
      <vt:lpstr>PowerPoint is dangerous!!</vt:lpstr>
      <vt:lpstr>PowerPoint WARNING!!</vt:lpstr>
      <vt:lpstr>PowerPoint WARNING #2!!</vt:lpstr>
      <vt:lpstr>Cute .. But what is it telling you??</vt:lpstr>
      <vt:lpstr>General</vt:lpstr>
      <vt:lpstr>Colours</vt:lpstr>
      <vt:lpstr>Colours</vt:lpstr>
      <vt:lpstr>Colour schemes</vt:lpstr>
      <vt:lpstr>PowerPoint is for salesmen</vt:lpstr>
      <vt:lpstr>Background Toys</vt:lpstr>
      <vt:lpstr>Images on title slide</vt:lpstr>
      <vt:lpstr>PowerPoint – bad features</vt:lpstr>
      <vt:lpstr>Animations also!</vt:lpstr>
      <vt:lpstr>Animations also!</vt:lpstr>
      <vt:lpstr>Do not use ThaiSaraban PSK font !</vt:lpstr>
      <vt:lpstr>No SENTENCES</vt:lpstr>
      <vt:lpstr>Experiment</vt:lpstr>
      <vt:lpstr>Sentences</vt:lpstr>
      <vt:lpstr>No SENTENCES</vt:lpstr>
      <vt:lpstr>Experiment</vt:lpstr>
      <vt:lpstr>Sentences</vt:lpstr>
      <vt:lpstr>Observations</vt:lpstr>
      <vt:lpstr>Using keywords and short phrases</vt:lpstr>
      <vt:lpstr>Information density</vt:lpstr>
      <vt:lpstr>Numbers</vt:lpstr>
      <vt:lpstr>Rule: Remove insignificant digits</vt:lpstr>
      <vt:lpstr>Too many digits!</vt:lpstr>
      <vt:lpstr>PowerPoint Presentation</vt:lpstr>
      <vt:lpstr>CULTURAL DIFFERENCES</vt:lpstr>
      <vt:lpstr>Making your presentation</vt:lpstr>
      <vt:lpstr>Timing</vt:lpstr>
      <vt:lpstr>ORGANIZATION</vt:lpstr>
      <vt:lpstr>Outline</vt:lpstr>
      <vt:lpstr>Additional sections</vt:lpstr>
      <vt:lpstr>Content and order</vt:lpstr>
      <vt:lpstr>Question Time - The scary part!!</vt:lpstr>
      <vt:lpstr>Question Time - The scary part!!</vt:lpstr>
      <vt:lpstr>Question Time - The scary part!!</vt:lpstr>
      <vt:lpstr>Question time – Things NOT to do</vt:lpstr>
      <vt:lpstr>Question time – Things NOT to do</vt:lpstr>
      <vt:lpstr>Question time – Things NOT to do</vt:lpstr>
      <vt:lpstr>21 REASONS</vt:lpstr>
      <vt:lpstr>PowerPoint Presentation</vt:lpstr>
      <vt:lpstr>Iolanthe (on left) leads the fleet  to Koh SiChang September, 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English: Fewer is better!</dc:title>
  <dc:creator>Windows User</dc:creator>
  <cp:lastModifiedBy>Dolphin</cp:lastModifiedBy>
  <cp:revision>365</cp:revision>
  <cp:lastPrinted>2019-06-20T03:20:13Z</cp:lastPrinted>
  <dcterms:created xsi:type="dcterms:W3CDTF">2010-05-26T12:32:20Z</dcterms:created>
  <dcterms:modified xsi:type="dcterms:W3CDTF">2019-06-20T04:56:43Z</dcterms:modified>
</cp:coreProperties>
</file>