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474" r:id="rId3"/>
    <p:sldId id="334" r:id="rId4"/>
    <p:sldId id="535" r:id="rId5"/>
    <p:sldId id="536" r:id="rId6"/>
    <p:sldId id="537" r:id="rId7"/>
    <p:sldId id="538" r:id="rId8"/>
    <p:sldId id="539" r:id="rId9"/>
    <p:sldId id="540" r:id="rId10"/>
    <p:sldId id="556" r:id="rId11"/>
    <p:sldId id="541" r:id="rId12"/>
    <p:sldId id="545" r:id="rId13"/>
    <p:sldId id="546" r:id="rId14"/>
    <p:sldId id="547" r:id="rId15"/>
    <p:sldId id="550" r:id="rId16"/>
    <p:sldId id="542" r:id="rId17"/>
    <p:sldId id="548" r:id="rId18"/>
    <p:sldId id="551" r:id="rId19"/>
    <p:sldId id="552" r:id="rId20"/>
    <p:sldId id="549" r:id="rId21"/>
    <p:sldId id="543" r:id="rId22"/>
    <p:sldId id="544" r:id="rId23"/>
    <p:sldId id="553" r:id="rId24"/>
    <p:sldId id="555" r:id="rId25"/>
    <p:sldId id="554" r:id="rId26"/>
    <p:sldId id="516" r:id="rId27"/>
    <p:sldId id="517" r:id="rId28"/>
  </p:sldIdLst>
  <p:sldSz cx="9144000" cy="6858000" type="screen4x3"/>
  <p:notesSz cx="10021888" cy="68881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C161"/>
    <a:srgbClr val="0F37E1"/>
    <a:srgbClr val="0FDB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7" autoAdjust="0"/>
    <p:restoredTop sz="92125" autoAdjust="0"/>
  </p:normalViewPr>
  <p:slideViewPr>
    <p:cSldViewPr>
      <p:cViewPr varScale="1">
        <p:scale>
          <a:sx n="108" d="100"/>
          <a:sy n="108" d="100"/>
        </p:scale>
        <p:origin x="76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18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134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3DE75F5-E422-46AF-AF6B-961C9C6AE33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D3654D-6D72-4B64-96A5-77E1E6490FB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76751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32E07596-B026-4A3B-918A-B954111AFDE5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25AE4F-1266-44DF-8F57-E731507C79C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DF0A72-74B2-447A-87C3-A5A0ED17EB9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76751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ECB3E3D3-B86C-4028-A4F5-7331FC507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347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76751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674C5FA9-CA25-4187-A6DE-EBA02029F1EC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60750" y="860425"/>
            <a:ext cx="3100388" cy="2325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2189" y="3314928"/>
            <a:ext cx="8017510" cy="2712215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76751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4BA97ADC-78D5-4456-9350-9B0129E5A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976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207A6-744D-401C-B253-C4CD6095C65C}" type="datetimeFigureOut">
              <a:rPr lang="en-US"/>
              <a:pPr>
                <a:defRPr/>
              </a:pPr>
              <a:t>9/15/2022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9FE72-565D-40AE-B1BC-8EFD1982CE4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7CABF-8A97-4F70-AD85-AFD2D9089468}" type="datetimeFigureOut">
              <a:rPr lang="en-US"/>
              <a:pPr>
                <a:defRPr/>
              </a:pPr>
              <a:t>9/15/2022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2FC37-C6E8-4F82-934D-8FF3C0D93DB2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FDEE3-C95B-4979-BFAF-3D9D9220D0D5}" type="datetimeFigureOut">
              <a:rPr lang="en-US"/>
              <a:pPr>
                <a:defRPr/>
              </a:pPr>
              <a:t>9/15/2022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C0A03-0646-4A3D-AD9A-F357CD0D820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 algn="l"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83298"/>
            <a:ext cx="8229600" cy="5188902"/>
          </a:xfrm>
        </p:spPr>
        <p:txBody>
          <a:bodyPr/>
          <a:lstStyle>
            <a:lvl1pPr>
              <a:defRPr sz="2800" b="1">
                <a:latin typeface="Arial" pitchFamily="34" charset="0"/>
                <a:cs typeface="Arial" pitchFamily="34" charset="0"/>
              </a:defRPr>
            </a:lvl1pPr>
            <a:lvl2pPr>
              <a:defRPr sz="2000" b="1">
                <a:latin typeface="Arial" pitchFamily="34" charset="0"/>
                <a:cs typeface="Arial" pitchFamily="34" charset="0"/>
              </a:defRPr>
            </a:lvl2pPr>
            <a:lvl3pPr>
              <a:defRPr sz="2000" b="1">
                <a:latin typeface="Arial" pitchFamily="34" charset="0"/>
                <a:cs typeface="Arial" pitchFamily="34" charset="0"/>
              </a:defRPr>
            </a:lvl3pPr>
            <a:lvl4pPr>
              <a:defRPr sz="2000" b="1">
                <a:latin typeface="Arial" pitchFamily="34" charset="0"/>
                <a:cs typeface="Arial" pitchFamily="34" charset="0"/>
              </a:defRPr>
            </a:lvl4pPr>
            <a:lvl5pPr>
              <a:defRPr sz="2000" b="1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FB730-D0A6-472E-8823-D42D72000B19}" type="datetimeFigureOut">
              <a:rPr lang="en-US"/>
              <a:pPr>
                <a:defRPr/>
              </a:pPr>
              <a:t>9/15/2022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F83FF8D-FC60-45EA-8A14-38D6AE2D8666}" type="slidenum">
              <a:rPr lang="en-NZ" smtClean="0"/>
              <a:pPr>
                <a:defRPr/>
              </a:pPr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D7480-94ED-4A1D-AFC5-71A8CE201735}" type="datetimeFigureOut">
              <a:rPr lang="en-US"/>
              <a:pPr>
                <a:defRPr/>
              </a:pPr>
              <a:t>9/15/2022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DFA3F-6A58-40D9-94FB-E0A791E9BE21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33038-128A-43A5-99F8-C22FA0537EF2}" type="datetimeFigureOut">
              <a:rPr lang="en-US"/>
              <a:pPr>
                <a:defRPr/>
              </a:pPr>
              <a:t>9/15/2022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B59D5-607B-4444-A894-5AAE2FD79D7B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8EEAE-E8C0-4674-9341-CE769679FCA8}" type="datetimeFigureOut">
              <a:rPr lang="en-US"/>
              <a:pPr>
                <a:defRPr/>
              </a:pPr>
              <a:t>9/15/2022</a:t>
            </a:fld>
            <a:endParaRPr lang="en-N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AD953-AFC7-437E-B809-B4AC074356F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9D1C1-11AE-4208-8229-11CBBF035F7D}" type="datetimeFigureOut">
              <a:rPr lang="en-US"/>
              <a:pPr>
                <a:defRPr/>
              </a:pPr>
              <a:t>9/15/2022</a:t>
            </a:fld>
            <a:endParaRPr lang="en-N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33C65-CABE-4104-9EBD-B084A11B132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66E91-6045-41B3-9498-04BBF61CDC51}" type="datetimeFigureOut">
              <a:rPr lang="en-US"/>
              <a:pPr>
                <a:defRPr/>
              </a:pPr>
              <a:t>9/15/2022</a:t>
            </a:fld>
            <a:endParaRPr lang="en-N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376F5-1D8A-4723-9C57-9A240F7125BE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926E8-93BC-418C-B17A-5DEE94FFF3DD}" type="datetimeFigureOut">
              <a:rPr lang="en-US"/>
              <a:pPr>
                <a:defRPr/>
              </a:pPr>
              <a:t>9/15/2022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6C3ED-A6D2-428B-8ECC-77A97BAB1DA5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4E9D7-2207-4CFE-B044-A70EDDFAC0BA}" type="datetimeFigureOut">
              <a:rPr lang="en-US"/>
              <a:pPr>
                <a:defRPr/>
              </a:pPr>
              <a:t>9/15/2022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DC7A7-136E-4AD3-ACE8-B3821726E168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A105C0-4489-47E9-B676-573DD349EF6C}" type="datetimeFigureOut">
              <a:rPr lang="en-US"/>
              <a:pPr>
                <a:defRPr/>
              </a:pPr>
              <a:t>9/15/2022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E62E79-ADC9-4D2E-8811-C7491DEF4CDC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2057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886200"/>
            <a:ext cx="6858000" cy="1098395"/>
          </a:xfrm>
        </p:spPr>
        <p:txBody>
          <a:bodyPr vert="horz" lIns="91440" tIns="45720" rIns="91440" bIns="45720" rtlCol="0">
            <a:noAutofit/>
          </a:bodyPr>
          <a:lstStyle/>
          <a:p>
            <a:pPr algn="l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FFFFFF"/>
                </a:solidFill>
              </a:rPr>
              <a:t>John Morris</a:t>
            </a:r>
          </a:p>
          <a:p>
            <a:pPr algn="l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FFFFFF"/>
                </a:solidFill>
              </a:rPr>
              <a:t>School of Industrial Education and Technology, KMITL</a:t>
            </a:r>
          </a:p>
          <a:p>
            <a:pPr algn="l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rgbClr val="FFFFFF"/>
                </a:solidFill>
              </a:rPr>
              <a:t>previously</a:t>
            </a:r>
          </a:p>
          <a:p>
            <a:pPr algn="l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FFFFFF"/>
                </a:solidFill>
              </a:rPr>
              <a:t>Engineering, </a:t>
            </a:r>
            <a:r>
              <a:rPr lang="en-US" sz="2000" dirty="0" err="1">
                <a:solidFill>
                  <a:srgbClr val="FFFFFF"/>
                </a:solidFill>
              </a:rPr>
              <a:t>Mahasarakham</a:t>
            </a:r>
            <a:r>
              <a:rPr lang="en-US" sz="2000" dirty="0">
                <a:solidFill>
                  <a:srgbClr val="FFFFFF"/>
                </a:solidFill>
              </a:rPr>
              <a:t> University</a:t>
            </a:r>
          </a:p>
          <a:p>
            <a:pPr algn="l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FFFFFF"/>
                </a:solidFill>
              </a:rPr>
              <a:t>Electrical and Computer Engineering, The University of Auckland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3651967-9E0C-1439-63E0-7489D3AF30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3672968"/>
          </a:xfrm>
          <a:prstGeom prst="rect">
            <a:avLst/>
          </a:prstGeom>
        </p:spPr>
      </p:pic>
      <p:sp>
        <p:nvSpPr>
          <p:cNvPr id="2051" name="Title 1"/>
          <p:cNvSpPr>
            <a:spLocks noGrp="1"/>
          </p:cNvSpPr>
          <p:nvPr>
            <p:ph type="ctrTitle"/>
          </p:nvPr>
        </p:nvSpPr>
        <p:spPr>
          <a:xfrm>
            <a:off x="152400" y="1720522"/>
            <a:ext cx="6858000" cy="183371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US" sz="6000" dirty="0">
                <a:solidFill>
                  <a:srgbClr val="FFFFFF"/>
                </a:solidFill>
              </a:rPr>
              <a:t>Experiments</a:t>
            </a:r>
            <a:br>
              <a:rPr lang="en-US" sz="6000" dirty="0">
                <a:solidFill>
                  <a:srgbClr val="FFFFFF"/>
                </a:solidFill>
              </a:rPr>
            </a:br>
            <a:r>
              <a:rPr lang="en-US" sz="3600" dirty="0">
                <a:solidFill>
                  <a:srgbClr val="FFFFFF"/>
                </a:solidFill>
              </a:rPr>
              <a:t>and</a:t>
            </a:r>
            <a:br>
              <a:rPr lang="en-US" sz="6000" dirty="0">
                <a:solidFill>
                  <a:srgbClr val="FFFFFF"/>
                </a:solidFill>
              </a:rPr>
            </a:br>
            <a:r>
              <a:rPr lang="en-US" sz="6000" dirty="0">
                <a:solidFill>
                  <a:srgbClr val="FFFFFF"/>
                </a:solidFill>
              </a:rPr>
              <a:t>Reports</a:t>
            </a:r>
            <a:endParaRPr lang="en-US" sz="6000" i="1" dirty="0">
              <a:solidFill>
                <a:srgbClr val="FFFFFF"/>
              </a:solidFill>
            </a:endParaRPr>
          </a:p>
        </p:txBody>
      </p:sp>
      <p:sp>
        <p:nvSpPr>
          <p:cNvPr id="2053" name="Subtitle 2"/>
          <p:cNvSpPr txBox="1">
            <a:spLocks/>
          </p:cNvSpPr>
          <p:nvPr/>
        </p:nvSpPr>
        <p:spPr bwMode="auto">
          <a:xfrm>
            <a:off x="7158111" y="2941384"/>
            <a:ext cx="1828800" cy="731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Borobudur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Central Java</a:t>
            </a:r>
            <a:endParaRPr lang="en-NZ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049" y="152400"/>
            <a:ext cx="8217195" cy="944562"/>
          </a:xfrm>
        </p:spPr>
        <p:txBody>
          <a:bodyPr/>
          <a:lstStyle/>
          <a:p>
            <a:r>
              <a:rPr lang="en-US" dirty="0"/>
              <a:t>Timing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 marL="0" indent="0">
              <a:buClr>
                <a:srgbClr val="FF0000"/>
              </a:buClr>
              <a:buNone/>
            </a:pPr>
            <a:endParaRPr lang="en-US" dirty="0">
              <a:sym typeface="Symbol" panose="05050102010706020507" pitchFamily="18" charset="2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û"/>
            </a:pPr>
            <a:endParaRPr lang="en-US" dirty="0">
              <a:sym typeface="Symbol" panose="05050102010706020507" pitchFamily="18" charset="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13F8B5-B57E-F3E0-CB61-6BE14B1AAA4E}"/>
              </a:ext>
            </a:extLst>
          </p:cNvPr>
          <p:cNvSpPr txBox="1"/>
          <p:nvPr/>
        </p:nvSpPr>
        <p:spPr>
          <a:xfrm>
            <a:off x="228600" y="917912"/>
            <a:ext cx="8044085" cy="5909310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time_array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n:usize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-&gt;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let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Point{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x:0.0,y:0.0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Circle{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origin:p0,radius:1.0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[Circle; N] = [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N];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[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NR] = [0.0; NR];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k in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0..NR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Instant::now();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j in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0..N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[j] =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c0.radius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*= 1.001;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duration =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time_diff_nsecs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N);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[k] = duration;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}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for t in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 print!("{} ",t ); }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!();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s =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mean_dur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print!("Time to initialize array ");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print_stats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s,N,NR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s.mean</a:t>
            </a:r>
            <a:endParaRPr kumimoji="0" lang="en-US" alt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4E88887-81BC-971F-E53D-25805BDEE793}"/>
              </a:ext>
            </a:extLst>
          </p:cNvPr>
          <p:cNvSpPr/>
          <p:nvPr/>
        </p:nvSpPr>
        <p:spPr>
          <a:xfrm>
            <a:off x="746276" y="2915297"/>
            <a:ext cx="4435324" cy="1123303"/>
          </a:xfrm>
          <a:prstGeom prst="roundRect">
            <a:avLst>
              <a:gd name="adj" fmla="val 6985"/>
            </a:avLst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D27E5A-1601-6BC1-A05D-7F4645FADBE5}"/>
              </a:ext>
            </a:extLst>
          </p:cNvPr>
          <p:cNvSpPr txBox="1"/>
          <p:nvPr/>
        </p:nvSpPr>
        <p:spPr>
          <a:xfrm>
            <a:off x="4419600" y="2346841"/>
            <a:ext cx="3048000" cy="707886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Access every element of the array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3DD42F-1DDB-0E6B-D43C-72F578F8EC96}"/>
              </a:ext>
            </a:extLst>
          </p:cNvPr>
          <p:cNvSpPr txBox="1"/>
          <p:nvPr/>
        </p:nvSpPr>
        <p:spPr>
          <a:xfrm>
            <a:off x="3794276" y="3167271"/>
            <a:ext cx="4836300" cy="707886"/>
          </a:xfrm>
          <a:prstGeom prst="rect">
            <a:avLst/>
          </a:prstGeom>
          <a:solidFill>
            <a:srgbClr val="FFFF00"/>
          </a:solidFill>
          <a:ln w="57150">
            <a:solidFill>
              <a:srgbClr val="3FC16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Add some simple calculation</a:t>
            </a:r>
          </a:p>
          <a:p>
            <a:pPr marL="342900" indent="-342900">
              <a:buClr>
                <a:srgbClr val="FF0000"/>
              </a:buClr>
              <a:buFont typeface="Webdings" panose="05030102010509060703" pitchFamily="18" charset="2"/>
              <a:buChar char="U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Defeat the optimizing compiler!!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D018024-3BB0-49AC-9478-FC7A4EBC23CB}"/>
              </a:ext>
            </a:extLst>
          </p:cNvPr>
          <p:cNvSpPr/>
          <p:nvPr/>
        </p:nvSpPr>
        <p:spPr>
          <a:xfrm>
            <a:off x="990600" y="3429000"/>
            <a:ext cx="2770927" cy="304800"/>
          </a:xfrm>
          <a:prstGeom prst="roundRect">
            <a:avLst>
              <a:gd name="adj" fmla="val 6985"/>
            </a:avLst>
          </a:prstGeom>
          <a:noFill/>
          <a:ln w="57150">
            <a:solidFill>
              <a:srgbClr val="3FC16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549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049" y="152400"/>
            <a:ext cx="8217195" cy="944562"/>
          </a:xfrm>
        </p:spPr>
        <p:txBody>
          <a:bodyPr>
            <a:normAutofit/>
          </a:bodyPr>
          <a:lstStyle/>
          <a:p>
            <a:r>
              <a:rPr lang="en-US" dirty="0"/>
              <a:t>Tool for all timing loops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 marL="0" indent="0">
              <a:buClr>
                <a:srgbClr val="FF0000"/>
              </a:buClr>
              <a:buNone/>
            </a:pPr>
            <a:endParaRPr lang="en-US" dirty="0">
              <a:sym typeface="Symbol" panose="05050102010706020507" pitchFamily="18" charset="2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û"/>
            </a:pPr>
            <a:endParaRPr lang="en-US" dirty="0">
              <a:sym typeface="Symbol" panose="05050102010706020507" pitchFamily="18" charset="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13F8B5-B57E-F3E0-CB61-6BE14B1AAA4E}"/>
              </a:ext>
            </a:extLst>
          </p:cNvPr>
          <p:cNvSpPr txBox="1"/>
          <p:nvPr/>
        </p:nvSpPr>
        <p:spPr>
          <a:xfrm>
            <a:off x="221843" y="1246644"/>
            <a:ext cx="8044085" cy="5355312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struct Stats { mean: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max: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min: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print_stats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s:Stats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n:usize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n_rep:usize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) {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rintln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 "Range ({}-{}) mean {} [n {} x {}]",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s.min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s.max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s.mean,n,n_rep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mean_dur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:[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NR]) -&gt; Stats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let mut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sum:f64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0.0;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let mut s = Stats{mean:-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1.0,min:10000.0,max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: -1.0};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t in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sum += t;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 t &lt;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s.min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{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s.min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t;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if t &gt;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s.max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{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s.max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t; }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}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s.mean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sum/(NR as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print_stats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 s, N, NR );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94485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049" y="152400"/>
            <a:ext cx="8217195" cy="94456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Software Tool </a:t>
            </a:r>
            <a:r>
              <a:rPr lang="en-US" dirty="0"/>
              <a:t>for all timing loops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 marL="0" indent="0">
              <a:buClr>
                <a:srgbClr val="FF0000"/>
              </a:buClr>
              <a:buNone/>
            </a:pPr>
            <a:endParaRPr lang="en-US" dirty="0">
              <a:sym typeface="Symbol" panose="05050102010706020507" pitchFamily="18" charset="2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û"/>
            </a:pPr>
            <a:endParaRPr lang="en-US" dirty="0">
              <a:sym typeface="Symbol" panose="05050102010706020507" pitchFamily="18" charset="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13F8B5-B57E-F3E0-CB61-6BE14B1AAA4E}"/>
              </a:ext>
            </a:extLst>
          </p:cNvPr>
          <p:cNvSpPr txBox="1"/>
          <p:nvPr/>
        </p:nvSpPr>
        <p:spPr>
          <a:xfrm>
            <a:off x="221843" y="1246644"/>
            <a:ext cx="8044085" cy="5355312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struct Stats { mean: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max: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min: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print_stats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s:Stats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n:usize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n_rep:usize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) {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rintln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 "Range ({}-{}) mean {} [n {} x {}]",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s.min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s.max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s.mean,n,n_rep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mean_dur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:[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NR]) -&gt; Stats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let mut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sum:f64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0.0;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let mut s = Stats{mean:-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1.0,min:10000.0,max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: -1.0};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t in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sum += t;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 t &lt;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s.min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{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s.min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t;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if t &gt;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s.max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{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s.max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t; }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}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s.mean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sum/(NR as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print_stats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 s, N, NR );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4E88887-81BC-971F-E53D-25805BDEE793}"/>
              </a:ext>
            </a:extLst>
          </p:cNvPr>
          <p:cNvSpPr/>
          <p:nvPr/>
        </p:nvSpPr>
        <p:spPr>
          <a:xfrm>
            <a:off x="66292" y="1200605"/>
            <a:ext cx="7248908" cy="475197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4BBFAD3-B05B-6705-B723-7CD22F6FB308}"/>
              </a:ext>
            </a:extLst>
          </p:cNvPr>
          <p:cNvSpPr/>
          <p:nvPr/>
        </p:nvSpPr>
        <p:spPr>
          <a:xfrm>
            <a:off x="45190" y="1848545"/>
            <a:ext cx="7248908" cy="1123255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E0E6DC3-9555-7E26-7799-E41875940344}"/>
              </a:ext>
            </a:extLst>
          </p:cNvPr>
          <p:cNvSpPr/>
          <p:nvPr/>
        </p:nvSpPr>
        <p:spPr>
          <a:xfrm>
            <a:off x="82704" y="3184742"/>
            <a:ext cx="7689696" cy="3417214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A82CF7C-E15A-BA6A-40AA-4AE937F1125C}"/>
              </a:ext>
            </a:extLst>
          </p:cNvPr>
          <p:cNvSpPr txBox="1"/>
          <p:nvPr/>
        </p:nvSpPr>
        <p:spPr>
          <a:xfrm>
            <a:off x="4875312" y="4648200"/>
            <a:ext cx="4097379" cy="707886"/>
          </a:xfrm>
          <a:prstGeom prst="rect">
            <a:avLst/>
          </a:prstGeom>
          <a:solidFill>
            <a:srgbClr val="FFFF00"/>
          </a:solidFill>
          <a:ln w="57150">
            <a:solidFill>
              <a:srgbClr val="3FC16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Our tool has a struct</a:t>
            </a: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+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2 functions that operate on it</a:t>
            </a:r>
          </a:p>
        </p:txBody>
      </p:sp>
    </p:spTree>
    <p:extLst>
      <p:ext uri="{BB962C8B-B14F-4D97-AF65-F5344CB8AC3E}">
        <p14:creationId xmlns:p14="http://schemas.microsoft.com/office/powerpoint/2010/main" val="23524315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049" y="152400"/>
            <a:ext cx="8217195" cy="94456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Software Tool </a:t>
            </a:r>
            <a:r>
              <a:rPr lang="en-US" dirty="0"/>
              <a:t>for all timing loops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 marL="0" indent="0">
              <a:buClr>
                <a:srgbClr val="FF0000"/>
              </a:buClr>
              <a:buNone/>
            </a:pPr>
            <a:endParaRPr lang="en-US" dirty="0">
              <a:sym typeface="Symbol" panose="05050102010706020507" pitchFamily="18" charset="2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û"/>
            </a:pPr>
            <a:endParaRPr lang="en-US" dirty="0">
              <a:sym typeface="Symbol" panose="05050102010706020507" pitchFamily="18" charset="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13F8B5-B57E-F3E0-CB61-6BE14B1AAA4E}"/>
              </a:ext>
            </a:extLst>
          </p:cNvPr>
          <p:cNvSpPr txBox="1"/>
          <p:nvPr/>
        </p:nvSpPr>
        <p:spPr>
          <a:xfrm>
            <a:off x="221843" y="1246644"/>
            <a:ext cx="8044085" cy="5355312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struct Stats { mean: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max: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min: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print_stats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s:Stats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n:usize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n_rep:usize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) {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rintln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 "Range ({}-{}) mean {} [n {} x {}]",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s.min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s.max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s.mean,n,n_rep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mean_dur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:[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NR]) -&gt; Stats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let mut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sum:f64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0.0;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let mut s = Stats{mean:-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1.0,min:10000.0,max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: -1.0};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t in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sum += t;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 t &lt;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s.min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{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s.min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t;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if t &gt;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s.max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{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s.max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t; }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}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s.mean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sum/(NR as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print_stats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 s, N, NR );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4E88887-81BC-971F-E53D-25805BDEE793}"/>
              </a:ext>
            </a:extLst>
          </p:cNvPr>
          <p:cNvSpPr/>
          <p:nvPr/>
        </p:nvSpPr>
        <p:spPr>
          <a:xfrm>
            <a:off x="66292" y="1200605"/>
            <a:ext cx="7248908" cy="475197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4BBFAD3-B05B-6705-B723-7CD22F6FB308}"/>
              </a:ext>
            </a:extLst>
          </p:cNvPr>
          <p:cNvSpPr/>
          <p:nvPr/>
        </p:nvSpPr>
        <p:spPr>
          <a:xfrm>
            <a:off x="45190" y="1848545"/>
            <a:ext cx="7248908" cy="1123255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E0E6DC3-9555-7E26-7799-E41875940344}"/>
              </a:ext>
            </a:extLst>
          </p:cNvPr>
          <p:cNvSpPr/>
          <p:nvPr/>
        </p:nvSpPr>
        <p:spPr>
          <a:xfrm>
            <a:off x="82704" y="3184742"/>
            <a:ext cx="7689696" cy="3417214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A82CF7C-E15A-BA6A-40AA-4AE937F1125C}"/>
              </a:ext>
            </a:extLst>
          </p:cNvPr>
          <p:cNvSpPr txBox="1"/>
          <p:nvPr/>
        </p:nvSpPr>
        <p:spPr>
          <a:xfrm>
            <a:off x="4967370" y="4231629"/>
            <a:ext cx="3009264" cy="1323439"/>
          </a:xfrm>
          <a:prstGeom prst="rect">
            <a:avLst/>
          </a:prstGeom>
          <a:solidFill>
            <a:srgbClr val="FFFF00"/>
          </a:solidFill>
          <a:ln w="57150">
            <a:solidFill>
              <a:srgbClr val="3FC16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1" dirty="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to calculate </a:t>
            </a:r>
          </a:p>
          <a:p>
            <a:pPr marL="800100" lvl="1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mean</a:t>
            </a:r>
          </a:p>
          <a:p>
            <a:pPr marL="800100" lvl="1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min</a:t>
            </a:r>
          </a:p>
          <a:p>
            <a:pPr marL="800100" lvl="1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3FD279-66E2-C323-3980-73E4A1C56B0C}"/>
              </a:ext>
            </a:extLst>
          </p:cNvPr>
          <p:cNvSpPr txBox="1"/>
          <p:nvPr/>
        </p:nvSpPr>
        <p:spPr>
          <a:xfrm>
            <a:off x="4422889" y="2678161"/>
            <a:ext cx="3185917" cy="400110"/>
          </a:xfrm>
          <a:prstGeom prst="rect">
            <a:avLst/>
          </a:prstGeom>
          <a:solidFill>
            <a:srgbClr val="FFFF00"/>
          </a:solidFill>
          <a:ln w="57150">
            <a:solidFill>
              <a:srgbClr val="3FC161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n-US" sz="2000" b="1" dirty="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to print stats data </a:t>
            </a:r>
          </a:p>
        </p:txBody>
      </p:sp>
    </p:spTree>
    <p:extLst>
      <p:ext uri="{BB962C8B-B14F-4D97-AF65-F5344CB8AC3E}">
        <p14:creationId xmlns:p14="http://schemas.microsoft.com/office/powerpoint/2010/main" val="25704215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049" y="152400"/>
            <a:ext cx="8217195" cy="94456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Software Tool </a:t>
            </a:r>
            <a:r>
              <a:rPr lang="en-US" dirty="0"/>
              <a:t>for all timing loops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 marL="0" indent="0">
              <a:buClr>
                <a:srgbClr val="FF0000"/>
              </a:buClr>
              <a:buNone/>
            </a:pPr>
            <a:endParaRPr lang="en-US" dirty="0">
              <a:sym typeface="Symbol" panose="05050102010706020507" pitchFamily="18" charset="2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û"/>
            </a:pPr>
            <a:endParaRPr lang="en-US" dirty="0">
              <a:sym typeface="Symbol" panose="05050102010706020507" pitchFamily="18" charset="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13F8B5-B57E-F3E0-CB61-6BE14B1AAA4E}"/>
              </a:ext>
            </a:extLst>
          </p:cNvPr>
          <p:cNvSpPr txBox="1"/>
          <p:nvPr/>
        </p:nvSpPr>
        <p:spPr>
          <a:xfrm>
            <a:off x="221843" y="1246644"/>
            <a:ext cx="8044085" cy="5355312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struct Stats { mean: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max: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min: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print_stats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s:Stats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n:usize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n_rep:usize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) {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rintln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 "Range ({}-{}) mean {} [n {} x {}]",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s.min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s.max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s.mean,n,n_rep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mean_dur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:[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NR]) -&gt; Stats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let mut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sum:f64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0.0;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let mut s = Stats{mean:-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1.0,min:10000.0,max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: -1.0};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t in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sum += t;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 t &lt;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s.min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{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s.min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t;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if t &gt;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s.max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{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s.max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t; }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}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s.mean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sum/(NR as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print_stats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 s, N, NR );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4E88887-81BC-971F-E53D-25805BDEE793}"/>
              </a:ext>
            </a:extLst>
          </p:cNvPr>
          <p:cNvSpPr/>
          <p:nvPr/>
        </p:nvSpPr>
        <p:spPr>
          <a:xfrm>
            <a:off x="66292" y="1200605"/>
            <a:ext cx="7248908" cy="475197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4BBFAD3-B05B-6705-B723-7CD22F6FB308}"/>
              </a:ext>
            </a:extLst>
          </p:cNvPr>
          <p:cNvSpPr/>
          <p:nvPr/>
        </p:nvSpPr>
        <p:spPr>
          <a:xfrm>
            <a:off x="45190" y="1848545"/>
            <a:ext cx="7248908" cy="1123255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E0E6DC3-9555-7E26-7799-E41875940344}"/>
              </a:ext>
            </a:extLst>
          </p:cNvPr>
          <p:cNvSpPr/>
          <p:nvPr/>
        </p:nvSpPr>
        <p:spPr>
          <a:xfrm>
            <a:off x="82704" y="3184742"/>
            <a:ext cx="7689696" cy="3417214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A82CF7C-E15A-BA6A-40AA-4AE937F1125C}"/>
              </a:ext>
            </a:extLst>
          </p:cNvPr>
          <p:cNvSpPr txBox="1"/>
          <p:nvPr/>
        </p:nvSpPr>
        <p:spPr>
          <a:xfrm>
            <a:off x="796955" y="735955"/>
            <a:ext cx="6673796" cy="5386090"/>
          </a:xfrm>
          <a:prstGeom prst="rect">
            <a:avLst/>
          </a:prstGeom>
          <a:solidFill>
            <a:srgbClr val="FFFF00"/>
          </a:solidFill>
          <a:ln w="57150">
            <a:solidFill>
              <a:srgbClr val="3FC161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Building this struct + (small) set of functions</a:t>
            </a:r>
          </a:p>
          <a:p>
            <a:pPr>
              <a:buClr>
                <a:srgbClr val="FF0000"/>
              </a:buClr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Enables you to</a:t>
            </a: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Just invoke it to generate statistics</a:t>
            </a: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Print the data in a consistent way</a:t>
            </a: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Augment with new calculations</a:t>
            </a:r>
          </a:p>
          <a:p>
            <a:pPr marL="800100" lvl="1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Standard deviations, </a:t>
            </a:r>
            <a:r>
              <a:rPr 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endParaRPr lang="en-U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Improve it </a:t>
            </a:r>
          </a:p>
          <a:p>
            <a:pPr marL="800100" lvl="1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Faster computation</a:t>
            </a:r>
          </a:p>
          <a:p>
            <a:pPr marL="800100" lvl="1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More accurate computation</a:t>
            </a:r>
          </a:p>
          <a:p>
            <a:pPr marL="800100" lvl="1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>
              <a:buClr>
                <a:srgbClr val="FF0000"/>
              </a:buClr>
            </a:pPr>
            <a:r>
              <a:rPr lang="en-US" sz="2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also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J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Fix it</a:t>
            </a:r>
          </a:p>
          <a:p>
            <a:pPr marL="800100" lvl="1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When you find that error</a:t>
            </a:r>
          </a:p>
          <a:p>
            <a:pPr marL="800100" lvl="1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Clr>
                <a:srgbClr val="FF0000"/>
              </a:buClr>
            </a:pP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WITHOUT disturbing your main code</a:t>
            </a:r>
          </a:p>
          <a:p>
            <a:pPr lvl="1" algn="ctr">
              <a:buClr>
                <a:srgbClr val="FF0000"/>
              </a:buClr>
            </a:pPr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Clr>
                <a:srgbClr val="FF0000"/>
              </a:buClr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 with maintenance in mind!!</a:t>
            </a:r>
          </a:p>
        </p:txBody>
      </p:sp>
    </p:spTree>
    <p:extLst>
      <p:ext uri="{BB962C8B-B14F-4D97-AF65-F5344CB8AC3E}">
        <p14:creationId xmlns:p14="http://schemas.microsoft.com/office/powerpoint/2010/main" val="3945430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B851E-D64E-E799-9488-349131D35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BACk</a:t>
            </a:r>
            <a:r>
              <a:rPr lang="en-US" dirty="0"/>
              <a:t> to the Results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7906D3-20F7-9384-7549-0208653075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From my program to estimate time per access for a vector</a:t>
            </a:r>
          </a:p>
        </p:txBody>
      </p:sp>
    </p:spTree>
    <p:extLst>
      <p:ext uri="{BB962C8B-B14F-4D97-AF65-F5344CB8AC3E}">
        <p14:creationId xmlns:p14="http://schemas.microsoft.com/office/powerpoint/2010/main" val="39476833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049" y="152400"/>
            <a:ext cx="8217195" cy="944562"/>
          </a:xfrm>
        </p:spPr>
        <p:txBody>
          <a:bodyPr/>
          <a:lstStyle/>
          <a:p>
            <a:r>
              <a:rPr lang="en-US" dirty="0"/>
              <a:t>Timing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 marL="0" indent="0">
              <a:buClr>
                <a:srgbClr val="FF0000"/>
              </a:buClr>
              <a:buNone/>
            </a:pPr>
            <a:endParaRPr lang="en-US" dirty="0">
              <a:sym typeface="Symbol" panose="05050102010706020507" pitchFamily="18" charset="2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û"/>
            </a:pPr>
            <a:endParaRPr lang="en-US" dirty="0">
              <a:sym typeface="Symbol" panose="05050102010706020507" pitchFamily="18" charset="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13F8B5-B57E-F3E0-CB61-6BE14B1AAA4E}"/>
              </a:ext>
            </a:extLst>
          </p:cNvPr>
          <p:cNvSpPr txBox="1"/>
          <p:nvPr/>
        </p:nvSpPr>
        <p:spPr>
          <a:xfrm>
            <a:off x="152400" y="1681739"/>
            <a:ext cx="8293395" cy="923330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24.845 22.655 20.42 20.765 20.575 20.72 20.61 23.695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25.455 22.55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Range (20.42-25.455) mean 22.229000000000003 [n 20000 x 10]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6EA7CB4-69A3-CF0B-F90A-0379926B683A}"/>
              </a:ext>
            </a:extLst>
          </p:cNvPr>
          <p:cNvSpPr txBox="1">
            <a:spLocks/>
          </p:cNvSpPr>
          <p:nvPr/>
        </p:nvSpPr>
        <p:spPr bwMode="auto">
          <a:xfrm>
            <a:off x="152400" y="1209860"/>
            <a:ext cx="8293395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F0000"/>
              </a:buClr>
            </a:pPr>
            <a:r>
              <a:rPr lang="en-US" sz="2000" dirty="0"/>
              <a:t>Results – loop to access elements of a vector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sz="2000" dirty="0"/>
              <a:t>Note the variation .. Values from 20.4 to 25.5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Same program, same computer, same time, ….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Here, random and unpredictable interruptions from the OS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Large variations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Even over 20000 iterations of the loop!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625090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049" y="152400"/>
            <a:ext cx="8217195" cy="944562"/>
          </a:xfrm>
        </p:spPr>
        <p:txBody>
          <a:bodyPr/>
          <a:lstStyle/>
          <a:p>
            <a:r>
              <a:rPr lang="en-US" dirty="0"/>
              <a:t>Timing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 marL="0" indent="0">
              <a:buClr>
                <a:srgbClr val="FF0000"/>
              </a:buClr>
              <a:buNone/>
            </a:pPr>
            <a:endParaRPr lang="en-US" dirty="0">
              <a:sym typeface="Symbol" panose="05050102010706020507" pitchFamily="18" charset="2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û"/>
            </a:pPr>
            <a:endParaRPr lang="en-US" dirty="0">
              <a:sym typeface="Symbol" panose="05050102010706020507" pitchFamily="18" charset="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13F8B5-B57E-F3E0-CB61-6BE14B1AAA4E}"/>
              </a:ext>
            </a:extLst>
          </p:cNvPr>
          <p:cNvSpPr txBox="1"/>
          <p:nvPr/>
        </p:nvSpPr>
        <p:spPr>
          <a:xfrm>
            <a:off x="152400" y="1681739"/>
            <a:ext cx="8293395" cy="923330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24.845 22.655 20.42 20.765 20.575 20.72 20.61 23.695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25.455 22.55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Range (20.42-25.455) mean 22.229000000000003 [n 20000 x 10]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6EA7CB4-69A3-CF0B-F90A-0379926B683A}"/>
              </a:ext>
            </a:extLst>
          </p:cNvPr>
          <p:cNvSpPr txBox="1">
            <a:spLocks/>
          </p:cNvSpPr>
          <p:nvPr/>
        </p:nvSpPr>
        <p:spPr bwMode="auto">
          <a:xfrm>
            <a:off x="152400" y="1209860"/>
            <a:ext cx="8293395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F0000"/>
              </a:buClr>
            </a:pPr>
            <a:r>
              <a:rPr lang="en-US" sz="2000" dirty="0"/>
              <a:t>Results – loop to access elements of a vector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dirty="0"/>
              <a:t>Observation 1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Sanity check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Was the value reasonable?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CPU clock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3.2</a:t>
            </a:r>
            <a:r>
              <a:rPr lang="en-US" dirty="0"/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Ghz</a:t>
            </a:r>
            <a:r>
              <a:rPr lang="en-US" dirty="0"/>
              <a:t> =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312</a:t>
            </a:r>
            <a:r>
              <a:rPr lang="en-US" dirty="0"/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cycle</a:t>
            </a:r>
          </a:p>
          <a:p>
            <a:pPr lvl="1">
              <a:buClr>
                <a:srgbClr val="FF0000"/>
              </a:buClr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 ns = 60 cycles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dirty="0"/>
              <a:t>OK .. Reasonable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Computer needs to 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manage loop, 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calculate array address 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access array + 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simple calculation in the loop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4BA5BB-64F9-7B7C-EF02-798F7326113A}"/>
              </a:ext>
            </a:extLst>
          </p:cNvPr>
          <p:cNvSpPr txBox="1"/>
          <p:nvPr/>
        </p:nvSpPr>
        <p:spPr>
          <a:xfrm>
            <a:off x="4051005" y="4324701"/>
            <a:ext cx="4940595" cy="1323439"/>
          </a:xfrm>
          <a:prstGeom prst="rect">
            <a:avLst/>
          </a:prstGeom>
          <a:solidFill>
            <a:srgbClr val="FFFF00"/>
          </a:solidFill>
          <a:ln w="57150">
            <a:solidFill>
              <a:srgbClr val="3FC161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‘Back of the envelope’ calculation</a:t>
            </a: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Simple, 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rough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calculation</a:t>
            </a: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Fits on a small envelope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Only estimates feasibility</a:t>
            </a:r>
          </a:p>
        </p:txBody>
      </p:sp>
    </p:spTree>
    <p:extLst>
      <p:ext uri="{BB962C8B-B14F-4D97-AF65-F5344CB8AC3E}">
        <p14:creationId xmlns:p14="http://schemas.microsoft.com/office/powerpoint/2010/main" val="32802210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049" y="152400"/>
            <a:ext cx="8217195" cy="944562"/>
          </a:xfrm>
        </p:spPr>
        <p:txBody>
          <a:bodyPr/>
          <a:lstStyle/>
          <a:p>
            <a:r>
              <a:rPr lang="en-US" dirty="0"/>
              <a:t>Timing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 marL="0" indent="0">
              <a:buClr>
                <a:srgbClr val="FF0000"/>
              </a:buClr>
              <a:buNone/>
            </a:pPr>
            <a:endParaRPr lang="en-US" dirty="0">
              <a:sym typeface="Symbol" panose="05050102010706020507" pitchFamily="18" charset="2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û"/>
            </a:pPr>
            <a:endParaRPr lang="en-US" dirty="0">
              <a:sym typeface="Symbol" panose="05050102010706020507" pitchFamily="18" charset="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13F8B5-B57E-F3E0-CB61-6BE14B1AAA4E}"/>
              </a:ext>
            </a:extLst>
          </p:cNvPr>
          <p:cNvSpPr txBox="1"/>
          <p:nvPr/>
        </p:nvSpPr>
        <p:spPr>
          <a:xfrm>
            <a:off x="152400" y="1681739"/>
            <a:ext cx="8293395" cy="923330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24.845 22.655 20.42 20.765 20.575 20.72 20.61 23.695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25.455 22.55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Range (20.42-25.455) mean 22.229000000000003 [n 20000 x 10]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6EA7CB4-69A3-CF0B-F90A-0379926B683A}"/>
              </a:ext>
            </a:extLst>
          </p:cNvPr>
          <p:cNvSpPr txBox="1">
            <a:spLocks/>
          </p:cNvSpPr>
          <p:nvPr/>
        </p:nvSpPr>
        <p:spPr bwMode="auto">
          <a:xfrm>
            <a:off x="152400" y="1209860"/>
            <a:ext cx="8293395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F0000"/>
              </a:buClr>
            </a:pPr>
            <a:r>
              <a:rPr lang="en-US" sz="2000" dirty="0"/>
              <a:t>Results – loop to access elements of a vector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dirty="0"/>
              <a:t>Observation 2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Range of values – 20.4 to 25.5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Mean 22.2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So variation is mean + range / 2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22.2 </a:t>
            </a:r>
            <a:r>
              <a:rPr lang="en-US" dirty="0">
                <a:sym typeface="Symbol" panose="05050102010706020507" pitchFamily="18" charset="2"/>
              </a:rPr>
              <a:t></a:t>
            </a:r>
            <a:r>
              <a:rPr lang="en-US" dirty="0"/>
              <a:t> 2.5 ns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Any digits </a:t>
            </a:r>
            <a:r>
              <a:rPr lang="en-US" dirty="0">
                <a:solidFill>
                  <a:srgbClr val="FF0000"/>
                </a:solidFill>
              </a:rPr>
              <a:t>after</a:t>
            </a:r>
            <a:r>
              <a:rPr lang="en-US" dirty="0"/>
              <a:t> the decimal point were </a:t>
            </a:r>
            <a:r>
              <a:rPr lang="en-US" dirty="0">
                <a:solidFill>
                  <a:srgbClr val="FF0000"/>
                </a:solidFill>
              </a:rPr>
              <a:t>NOT </a:t>
            </a:r>
            <a:r>
              <a:rPr lang="en-US" dirty="0"/>
              <a:t>significant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Result should be reported as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22 </a:t>
            </a:r>
            <a:r>
              <a:rPr lang="en-US" dirty="0">
                <a:sym typeface="Symbol" panose="05050102010706020507" pitchFamily="18" charset="2"/>
              </a:rPr>
              <a:t></a:t>
            </a:r>
            <a:r>
              <a:rPr lang="en-US" dirty="0"/>
              <a:t> 2 ns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Note convention – round 2.5 to </a:t>
            </a:r>
            <a:r>
              <a:rPr lang="en-US" dirty="0">
                <a:solidFill>
                  <a:srgbClr val="FF0000"/>
                </a:solidFill>
              </a:rPr>
              <a:t>even</a:t>
            </a:r>
            <a:r>
              <a:rPr lang="en-US" dirty="0"/>
              <a:t> number 2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dirty="0"/>
              <a:t>BUT for a safety calculation, round to </a:t>
            </a:r>
            <a:r>
              <a:rPr lang="en-US" dirty="0">
                <a:solidFill>
                  <a:srgbClr val="FF0000"/>
                </a:solidFill>
              </a:rPr>
              <a:t>larger</a:t>
            </a:r>
            <a:r>
              <a:rPr lang="en-US" dirty="0"/>
              <a:t> error 22 </a:t>
            </a:r>
            <a:r>
              <a:rPr lang="en-US" dirty="0">
                <a:sym typeface="Symbol" panose="05050102010706020507" pitchFamily="18" charset="2"/>
              </a:rPr>
              <a:t></a:t>
            </a:r>
            <a:r>
              <a:rPr lang="en-US" dirty="0"/>
              <a:t> 3 ns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dirty="0"/>
              <a:t> 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576780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049" y="152400"/>
            <a:ext cx="8217195" cy="944562"/>
          </a:xfrm>
        </p:spPr>
        <p:txBody>
          <a:bodyPr/>
          <a:lstStyle/>
          <a:p>
            <a:r>
              <a:rPr lang="en-US" dirty="0"/>
              <a:t>Timing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 marL="0" indent="0">
              <a:buClr>
                <a:srgbClr val="FF0000"/>
              </a:buClr>
              <a:buNone/>
            </a:pPr>
            <a:endParaRPr lang="en-US" dirty="0">
              <a:sym typeface="Symbol" panose="05050102010706020507" pitchFamily="18" charset="2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û"/>
            </a:pPr>
            <a:endParaRPr lang="en-US" dirty="0">
              <a:sym typeface="Symbol" panose="05050102010706020507" pitchFamily="18" charset="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13F8B5-B57E-F3E0-CB61-6BE14B1AAA4E}"/>
              </a:ext>
            </a:extLst>
          </p:cNvPr>
          <p:cNvSpPr txBox="1"/>
          <p:nvPr/>
        </p:nvSpPr>
        <p:spPr>
          <a:xfrm>
            <a:off x="152400" y="1681739"/>
            <a:ext cx="8293395" cy="923330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24.845 22.655 20.42 20.765 20.575 20.72 20.61 23.695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25.455 22.55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Range (20.42-25.455) mean 22.229000000000003 [n 20000 x 10]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6EA7CB4-69A3-CF0B-F90A-0379926B683A}"/>
              </a:ext>
            </a:extLst>
          </p:cNvPr>
          <p:cNvSpPr txBox="1">
            <a:spLocks/>
          </p:cNvSpPr>
          <p:nvPr/>
        </p:nvSpPr>
        <p:spPr bwMode="auto">
          <a:xfrm>
            <a:off x="152400" y="1209860"/>
            <a:ext cx="8293395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F0000"/>
              </a:buClr>
            </a:pPr>
            <a:r>
              <a:rPr lang="en-US" sz="2000" dirty="0"/>
              <a:t>Results – loop to access elements of a vector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sz="2400" dirty="0"/>
              <a:t>Excess digits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Excel or Rust or … will happily calculate </a:t>
            </a:r>
            <a:r>
              <a:rPr lang="en-US" dirty="0">
                <a:solidFill>
                  <a:srgbClr val="FF0000"/>
                </a:solidFill>
              </a:rPr>
              <a:t>many</a:t>
            </a:r>
            <a:r>
              <a:rPr lang="en-US" dirty="0"/>
              <a:t> digits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See raw output from my program</a:t>
            </a:r>
          </a:p>
          <a:p>
            <a:pPr lvl="1">
              <a:buClr>
                <a:srgbClr val="FF0000"/>
              </a:buClr>
            </a:pPr>
            <a:r>
              <a:rPr lang="en-US" dirty="0">
                <a:solidFill>
                  <a:srgbClr val="FF0000"/>
                </a:solidFill>
              </a:rPr>
              <a:t>DO NOT copy </a:t>
            </a:r>
            <a:r>
              <a:rPr lang="en-US" dirty="0"/>
              <a:t>them to your report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Reports should take experimental error into account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Use variation in the individual measurements</a:t>
            </a:r>
          </a:p>
          <a:p>
            <a:pPr lvl="2">
              <a:buClr>
                <a:srgbClr val="FF0000"/>
              </a:buClr>
              <a:buFont typeface="Symbol" panose="05050102010706020507" pitchFamily="18" charset="2"/>
              <a:buChar char="®"/>
            </a:pPr>
            <a:r>
              <a:rPr lang="en-US" dirty="0"/>
              <a:t>(Quick) estimate of error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In this experiment, error was 2 ns </a:t>
            </a:r>
            <a:r>
              <a:rPr lang="en-US" i="1" dirty="0"/>
              <a:t>or more</a:t>
            </a:r>
            <a:r>
              <a:rPr lang="en-US" dirty="0"/>
              <a:t>!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Stats courses will introduce you to more sophisticated error </a:t>
            </a:r>
            <a:r>
              <a:rPr lang="en-US" dirty="0" err="1"/>
              <a:t>esimates</a:t>
            </a:r>
            <a:r>
              <a:rPr lang="en-US" dirty="0"/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</a:t>
            </a:r>
            <a:r>
              <a:rPr lang="en-US" dirty="0"/>
              <a:t> standard deviations, +++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dirty="0"/>
              <a:t> 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5EF00BAF-ABD0-65CE-2DBE-3078E08293A0}"/>
              </a:ext>
            </a:extLst>
          </p:cNvPr>
          <p:cNvSpPr/>
          <p:nvPr/>
        </p:nvSpPr>
        <p:spPr>
          <a:xfrm>
            <a:off x="3657600" y="2133600"/>
            <a:ext cx="2667000" cy="584367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117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F52F5-8132-D465-BFE6-5EA920494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144301-D465-AFFD-EC3D-5B23DDE759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Timing your programs</a:t>
            </a:r>
          </a:p>
        </p:txBody>
      </p:sp>
    </p:spTree>
    <p:extLst>
      <p:ext uri="{BB962C8B-B14F-4D97-AF65-F5344CB8AC3E}">
        <p14:creationId xmlns:p14="http://schemas.microsoft.com/office/powerpoint/2010/main" val="18228204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049" y="152400"/>
            <a:ext cx="8217195" cy="944562"/>
          </a:xfrm>
        </p:spPr>
        <p:txBody>
          <a:bodyPr/>
          <a:lstStyle/>
          <a:p>
            <a:r>
              <a:rPr lang="en-US" dirty="0"/>
              <a:t>Timing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 marL="0" indent="0">
              <a:buClr>
                <a:srgbClr val="FF0000"/>
              </a:buClr>
              <a:buNone/>
            </a:pPr>
            <a:endParaRPr lang="en-US" dirty="0">
              <a:sym typeface="Symbol" panose="05050102010706020507" pitchFamily="18" charset="2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û"/>
            </a:pPr>
            <a:endParaRPr lang="en-US" dirty="0">
              <a:sym typeface="Symbol" panose="05050102010706020507" pitchFamily="18" charset="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13F8B5-B57E-F3E0-CB61-6BE14B1AAA4E}"/>
              </a:ext>
            </a:extLst>
          </p:cNvPr>
          <p:cNvSpPr txBox="1"/>
          <p:nvPr/>
        </p:nvSpPr>
        <p:spPr>
          <a:xfrm>
            <a:off x="152400" y="1681739"/>
            <a:ext cx="8293395" cy="923330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24.845 22.655 20.42 20.765 20.575 20.72 20.61 23.695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25.455 22.55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Range (20.42-25.455) mean 22.229000000000003 [n 20000 x 10]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6EA7CB4-69A3-CF0B-F90A-0379926B683A}"/>
              </a:ext>
            </a:extLst>
          </p:cNvPr>
          <p:cNvSpPr txBox="1">
            <a:spLocks/>
          </p:cNvSpPr>
          <p:nvPr/>
        </p:nvSpPr>
        <p:spPr bwMode="auto">
          <a:xfrm>
            <a:off x="152400" y="1209860"/>
            <a:ext cx="8293395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F0000"/>
              </a:buClr>
            </a:pPr>
            <a:r>
              <a:rPr lang="en-US" sz="2000" dirty="0"/>
              <a:t>Results – loop to access elements of a vector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sz="2000" dirty="0"/>
              <a:t>Note the variation .. Values from 20.4 to 25.5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Same program, same computer, same time, ….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Here, random and unpredictable interruptions from the OS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Large variations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Even over 20000 iterations of the loop!</a:t>
            </a:r>
          </a:p>
          <a:p>
            <a:pPr>
              <a:buClr>
                <a:srgbClr val="FF0000"/>
              </a:buClr>
            </a:pPr>
            <a:r>
              <a:rPr lang="en-US" dirty="0"/>
              <a:t>Observation 1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Sanity check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Was the value reasonable?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CPU clock 3.2 </a:t>
            </a:r>
            <a:r>
              <a:rPr lang="en-US" dirty="0" err="1"/>
              <a:t>Ghz</a:t>
            </a:r>
            <a:r>
              <a:rPr lang="en-US" dirty="0"/>
              <a:t> = 312 </a:t>
            </a:r>
            <a:r>
              <a:rPr lang="en-US" dirty="0" err="1"/>
              <a:t>ps</a:t>
            </a:r>
            <a:r>
              <a:rPr lang="en-US" dirty="0"/>
              <a:t> / cycle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22 ns = 60 cycles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OK .. </a:t>
            </a:r>
            <a:r>
              <a:rPr lang="en-US"/>
              <a:t>reason</a:t>
            </a:r>
            <a:endParaRPr lang="en-US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641455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049" y="152400"/>
            <a:ext cx="8217195" cy="944562"/>
          </a:xfrm>
        </p:spPr>
        <p:txBody>
          <a:bodyPr/>
          <a:lstStyle/>
          <a:p>
            <a:r>
              <a:rPr lang="en-US" dirty="0"/>
              <a:t>Timing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 marL="0" indent="0">
              <a:buClr>
                <a:srgbClr val="FF0000"/>
              </a:buClr>
              <a:buNone/>
            </a:pPr>
            <a:endParaRPr lang="en-US" dirty="0">
              <a:sym typeface="Symbol" panose="05050102010706020507" pitchFamily="18" charset="2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û"/>
            </a:pPr>
            <a:endParaRPr lang="en-US" dirty="0">
              <a:sym typeface="Symbol" panose="05050102010706020507" pitchFamily="18" charset="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13F8B5-B57E-F3E0-CB61-6BE14B1AAA4E}"/>
              </a:ext>
            </a:extLst>
          </p:cNvPr>
          <p:cNvSpPr txBox="1"/>
          <p:nvPr/>
        </p:nvSpPr>
        <p:spPr>
          <a:xfrm>
            <a:off x="228600" y="917912"/>
            <a:ext cx="8044085" cy="5909310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time_array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n:usize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-&gt;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let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Point{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x:0.0,y:0.0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Circle{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origin:p0,radius:1.0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[Circle; N] = [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N];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[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NR] = [0.0; NR];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k in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0..NR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Instant::now();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j in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0..N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[j] =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c0.radius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*= 1.001;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duration =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time_diff_nsecs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N);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[k] = duration;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}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for t in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 print!("{} ",t ); }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!();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s =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mean_dur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print!("Time to initialize array ");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print_stats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s,N,NR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s.mean</a:t>
            </a:r>
            <a:endParaRPr kumimoji="0" lang="en-US" alt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4E88887-81BC-971F-E53D-25805BDEE793}"/>
              </a:ext>
            </a:extLst>
          </p:cNvPr>
          <p:cNvSpPr/>
          <p:nvPr/>
        </p:nvSpPr>
        <p:spPr>
          <a:xfrm>
            <a:off x="439615" y="5232201"/>
            <a:ext cx="3903785" cy="482799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D27E5A-1601-6BC1-A05D-7F4645FADBE5}"/>
              </a:ext>
            </a:extLst>
          </p:cNvPr>
          <p:cNvSpPr txBox="1"/>
          <p:nvPr/>
        </p:nvSpPr>
        <p:spPr>
          <a:xfrm>
            <a:off x="3962400" y="3939540"/>
            <a:ext cx="3657600" cy="1323439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To gather statistics,</a:t>
            </a: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Mean, minimum and maximum times</a:t>
            </a: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Build a small structure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051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049" y="152400"/>
            <a:ext cx="8217195" cy="944562"/>
          </a:xfrm>
        </p:spPr>
        <p:txBody>
          <a:bodyPr/>
          <a:lstStyle/>
          <a:p>
            <a:r>
              <a:rPr lang="en-US" dirty="0"/>
              <a:t>Timing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 marL="0" indent="0">
              <a:buClr>
                <a:srgbClr val="FF0000"/>
              </a:buClr>
              <a:buNone/>
            </a:pPr>
            <a:endParaRPr lang="en-US" dirty="0">
              <a:sym typeface="Symbol" panose="05050102010706020507" pitchFamily="18" charset="2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û"/>
            </a:pPr>
            <a:endParaRPr lang="en-US" dirty="0">
              <a:sym typeface="Symbol" panose="05050102010706020507" pitchFamily="18" charset="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13F8B5-B57E-F3E0-CB61-6BE14B1AAA4E}"/>
              </a:ext>
            </a:extLst>
          </p:cNvPr>
          <p:cNvSpPr txBox="1"/>
          <p:nvPr/>
        </p:nvSpPr>
        <p:spPr>
          <a:xfrm>
            <a:off x="313252" y="1752600"/>
            <a:ext cx="8044085" cy="2308324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Vectors - Performance and Timing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22.45 26.63 19.86 19.565 19.735 19.965 19.755 19.895 19.74 19.72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Range (19.565-26.63) mean 20.7315 [n 20000 x 10]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24.895 23.705 23.225 23.105 22.86 23.725 27.785 31.635 29.255 36.565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Range (22.86-36.565) mean 26.6755 [n 20000 x 10]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8CE9739-50F1-0BA6-5933-2842FEE7557A}"/>
              </a:ext>
            </a:extLst>
          </p:cNvPr>
          <p:cNvSpPr txBox="1">
            <a:spLocks/>
          </p:cNvSpPr>
          <p:nvPr/>
        </p:nvSpPr>
        <p:spPr bwMode="auto">
          <a:xfrm>
            <a:off x="152400" y="886552"/>
            <a:ext cx="8293395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F0000"/>
              </a:buClr>
            </a:pPr>
            <a:r>
              <a:rPr lang="en-US" sz="2000" dirty="0"/>
              <a:t>Compare (1) direct access to a vector [ ] versus (2) iterator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20000 element vector, 10 iterations</a:t>
            </a:r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r>
              <a:rPr lang="en-US" dirty="0"/>
              <a:t>After running 10 trials </a:t>
            </a:r>
            <a:r>
              <a:rPr lang="en-US" dirty="0">
                <a:solidFill>
                  <a:srgbClr val="FF0000"/>
                </a:solidFill>
              </a:rPr>
              <a:t>+ checking outputs </a:t>
            </a:r>
            <a:r>
              <a:rPr lang="en-US" dirty="0"/>
              <a:t>for each trial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Mean for direct access (21)  &lt; mean for iterator (27)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r>
              <a:rPr lang="en-US" dirty="0">
                <a:solidFill>
                  <a:srgbClr val="FF0000"/>
                </a:solidFill>
              </a:rPr>
              <a:t> ranges overlap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Explains varying, inconsistent results in the lab</a:t>
            </a:r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2">
              <a:buClr>
                <a:srgbClr val="FF0000"/>
              </a:buClr>
            </a:pPr>
            <a:endParaRPr lang="en-US" sz="1600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F94C57A-88BC-DE97-1790-103BC8843848}"/>
              </a:ext>
            </a:extLst>
          </p:cNvPr>
          <p:cNvSpPr/>
          <p:nvPr/>
        </p:nvSpPr>
        <p:spPr>
          <a:xfrm>
            <a:off x="3810001" y="2514600"/>
            <a:ext cx="1143000" cy="482799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092048E-5919-BFD5-87DF-8CE5D08C90F9}"/>
              </a:ext>
            </a:extLst>
          </p:cNvPr>
          <p:cNvSpPr/>
          <p:nvPr/>
        </p:nvSpPr>
        <p:spPr>
          <a:xfrm>
            <a:off x="3842826" y="3562693"/>
            <a:ext cx="1143000" cy="482799"/>
          </a:xfrm>
          <a:prstGeom prst="roundRect">
            <a:avLst/>
          </a:prstGeom>
          <a:noFill/>
          <a:ln w="57150"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DFF0C80-4F35-B307-957A-69C7F2BC72AB}"/>
              </a:ext>
            </a:extLst>
          </p:cNvPr>
          <p:cNvSpPr txBox="1"/>
          <p:nvPr/>
        </p:nvSpPr>
        <p:spPr>
          <a:xfrm>
            <a:off x="5410200" y="1631059"/>
            <a:ext cx="1600200" cy="400110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Direct [ ]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C295FDE-862B-D691-6D30-A06170DD4AB9}"/>
              </a:ext>
            </a:extLst>
          </p:cNvPr>
          <p:cNvSpPr txBox="1"/>
          <p:nvPr/>
        </p:nvSpPr>
        <p:spPr>
          <a:xfrm>
            <a:off x="7138137" y="3505483"/>
            <a:ext cx="1219200" cy="400110"/>
          </a:xfrm>
          <a:prstGeom prst="rect">
            <a:avLst/>
          </a:prstGeom>
          <a:solidFill>
            <a:srgbClr val="FFFF00"/>
          </a:solidFill>
          <a:ln w="57150">
            <a:solidFill>
              <a:srgbClr val="3FC161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Iterator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4120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049" y="152400"/>
            <a:ext cx="8217195" cy="944562"/>
          </a:xfrm>
        </p:spPr>
        <p:txBody>
          <a:bodyPr/>
          <a:lstStyle/>
          <a:p>
            <a:r>
              <a:rPr lang="en-US" dirty="0"/>
              <a:t>Timing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 marL="0" indent="0">
              <a:buClr>
                <a:srgbClr val="FF0000"/>
              </a:buClr>
              <a:buNone/>
            </a:pPr>
            <a:endParaRPr lang="en-US" dirty="0">
              <a:sym typeface="Symbol" panose="05050102010706020507" pitchFamily="18" charset="2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û"/>
            </a:pPr>
            <a:endParaRPr lang="en-US" dirty="0">
              <a:sym typeface="Symbol" panose="05050102010706020507" pitchFamily="18" charset="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13F8B5-B57E-F3E0-CB61-6BE14B1AAA4E}"/>
              </a:ext>
            </a:extLst>
          </p:cNvPr>
          <p:cNvSpPr txBox="1"/>
          <p:nvPr/>
        </p:nvSpPr>
        <p:spPr>
          <a:xfrm>
            <a:off x="313252" y="1752600"/>
            <a:ext cx="8044085" cy="2308324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Vectors - Performance and Timing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22.45 26.63 19.86 19.565 19.735 19.965 19.755 19.895 19.74 19.72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Range (19.565-26.63) mean 20.7315 [n 20000 x 10]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24.895 23.705 23.225 23.105 22.86 23.725 27.785 31.635 29.255 36.565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Range (22.86-36.565) mean 26.6755 [n 20000 x 10]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8CE9739-50F1-0BA6-5933-2842FEE7557A}"/>
              </a:ext>
            </a:extLst>
          </p:cNvPr>
          <p:cNvSpPr txBox="1">
            <a:spLocks/>
          </p:cNvSpPr>
          <p:nvPr/>
        </p:nvSpPr>
        <p:spPr bwMode="auto">
          <a:xfrm>
            <a:off x="152400" y="886552"/>
            <a:ext cx="8293395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F0000"/>
              </a:buClr>
            </a:pPr>
            <a:r>
              <a:rPr lang="en-US" sz="2000" dirty="0"/>
              <a:t>Compare (1) direct access to a vector [ ] versus (2) iterator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20000 element vector, 10 iterations</a:t>
            </a:r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endParaRPr lang="en-US" dirty="0"/>
          </a:p>
          <a:p>
            <a:pPr marL="57150" indent="0">
              <a:buClr>
                <a:srgbClr val="FF0000"/>
              </a:buClr>
              <a:buNone/>
            </a:pPr>
            <a:r>
              <a:rPr lang="en-US" sz="2400" dirty="0"/>
              <a:t>Note: Variations seen here seem extraordinarily large –</a:t>
            </a:r>
            <a:br>
              <a:rPr lang="en-US" sz="2400" dirty="0"/>
            </a:br>
            <a:r>
              <a:rPr lang="en-US" sz="2400" dirty="0"/>
              <a:t>Windows 11 effect?? More interruptions??</a:t>
            </a:r>
          </a:p>
          <a:p>
            <a:pPr marL="57150" indent="0">
              <a:buClr>
                <a:srgbClr val="FF0000"/>
              </a:buClr>
              <a:buNone/>
            </a:pPr>
            <a:r>
              <a:rPr lang="en-US" sz="2400" dirty="0"/>
              <a:t>Running the same trials on a simpler machine,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</a:t>
            </a:r>
            <a:r>
              <a:rPr lang="en-US" sz="2400" dirty="0"/>
              <a:t> that Arduino in your fish feeder, would probably show smaller variations </a:t>
            </a:r>
            <a:r>
              <a:rPr lang="en-US" sz="2400" dirty="0">
                <a:sym typeface="Wingdings" panose="05000000000000000000" pitchFamily="2" charset="2"/>
              </a:rPr>
              <a:t></a:t>
            </a:r>
            <a:endParaRPr lang="en-US" sz="2400" dirty="0"/>
          </a:p>
          <a:p>
            <a:pPr lvl="2">
              <a:buClr>
                <a:srgbClr val="FF0000"/>
              </a:buClr>
            </a:pPr>
            <a:endParaRPr lang="en-US" sz="1600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F94C57A-88BC-DE97-1790-103BC8843848}"/>
              </a:ext>
            </a:extLst>
          </p:cNvPr>
          <p:cNvSpPr/>
          <p:nvPr/>
        </p:nvSpPr>
        <p:spPr>
          <a:xfrm>
            <a:off x="3810001" y="2514600"/>
            <a:ext cx="1143000" cy="482799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092048E-5919-BFD5-87DF-8CE5D08C90F9}"/>
              </a:ext>
            </a:extLst>
          </p:cNvPr>
          <p:cNvSpPr/>
          <p:nvPr/>
        </p:nvSpPr>
        <p:spPr>
          <a:xfrm>
            <a:off x="3842826" y="3562693"/>
            <a:ext cx="1143000" cy="482799"/>
          </a:xfrm>
          <a:prstGeom prst="roundRect">
            <a:avLst/>
          </a:prstGeom>
          <a:noFill/>
          <a:ln w="57150"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DFF0C80-4F35-B307-957A-69C7F2BC72AB}"/>
              </a:ext>
            </a:extLst>
          </p:cNvPr>
          <p:cNvSpPr txBox="1"/>
          <p:nvPr/>
        </p:nvSpPr>
        <p:spPr>
          <a:xfrm>
            <a:off x="5410200" y="1631059"/>
            <a:ext cx="1600200" cy="400110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Direct [ ]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C295FDE-862B-D691-6D30-A06170DD4AB9}"/>
              </a:ext>
            </a:extLst>
          </p:cNvPr>
          <p:cNvSpPr txBox="1"/>
          <p:nvPr/>
        </p:nvSpPr>
        <p:spPr>
          <a:xfrm>
            <a:off x="7138137" y="3505483"/>
            <a:ext cx="1219200" cy="400110"/>
          </a:xfrm>
          <a:prstGeom prst="rect">
            <a:avLst/>
          </a:prstGeom>
          <a:solidFill>
            <a:srgbClr val="FFFF00"/>
          </a:solidFill>
          <a:ln w="57150">
            <a:solidFill>
              <a:srgbClr val="3FC161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Iterator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3365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38121-F7A0-5A31-578D-043265B04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REPORTS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C7E783-465B-F322-8685-B8E0AFB6DF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General structure – lab reports, any technical report or paper</a:t>
            </a:r>
          </a:p>
        </p:txBody>
      </p:sp>
    </p:spTree>
    <p:extLst>
      <p:ext uri="{BB962C8B-B14F-4D97-AF65-F5344CB8AC3E}">
        <p14:creationId xmlns:p14="http://schemas.microsoft.com/office/powerpoint/2010/main" val="7849826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049" y="152400"/>
            <a:ext cx="8217195" cy="944562"/>
          </a:xfrm>
        </p:spPr>
        <p:txBody>
          <a:bodyPr/>
          <a:lstStyle/>
          <a:p>
            <a:r>
              <a:rPr lang="en-US" dirty="0"/>
              <a:t>Lab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 marL="0" indent="0">
              <a:buClr>
                <a:srgbClr val="FF0000"/>
              </a:buClr>
              <a:buNone/>
            </a:pPr>
            <a:endParaRPr lang="en-US" dirty="0">
              <a:sym typeface="Symbol" panose="05050102010706020507" pitchFamily="18" charset="2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û"/>
            </a:pPr>
            <a:endParaRPr lang="en-US" dirty="0">
              <a:sym typeface="Symbol" panose="05050102010706020507" pitchFamily="18" charset="2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88597A3-269D-837E-ACC4-E92A258493B9}"/>
              </a:ext>
            </a:extLst>
          </p:cNvPr>
          <p:cNvSpPr txBox="1">
            <a:spLocks/>
          </p:cNvSpPr>
          <p:nvPr/>
        </p:nvSpPr>
        <p:spPr bwMode="auto">
          <a:xfrm>
            <a:off x="152400" y="1096962"/>
            <a:ext cx="8293395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F0000"/>
              </a:buClr>
            </a:pPr>
            <a:r>
              <a:rPr lang="en-US" sz="2400" dirty="0"/>
              <a:t>Technical reports, e.g.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your lab report, 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reports for any experiment (in any discipline), 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your thesis or 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paper to be published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Generally follow a similar pattern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Most lab reports will be similar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Minor variations for discipline, special experiments, </a:t>
            </a:r>
            <a:r>
              <a:rPr lang="en-US" dirty="0" err="1"/>
              <a:t>etc</a:t>
            </a:r>
            <a:endParaRPr lang="en-US" dirty="0"/>
          </a:p>
          <a:p>
            <a:pPr lvl="1">
              <a:buClr>
                <a:srgbClr val="FF0000"/>
              </a:buClr>
            </a:pPr>
            <a:r>
              <a:rPr lang="en-US" dirty="0"/>
              <a:t>Template designed for short lab reports is in a Word file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Download it from here, </a:t>
            </a:r>
            <a:r>
              <a:rPr lang="en-US" dirty="0" err="1"/>
              <a:t>eduGo</a:t>
            </a:r>
            <a:r>
              <a:rPr lang="en-US" dirty="0"/>
              <a:t> or </a:t>
            </a:r>
            <a:br>
              <a:rPr lang="en-US" dirty="0"/>
            </a:br>
            <a:r>
              <a:rPr lang="en-US" dirty="0"/>
              <a:t>my website (when floods allow me to go back to the campus network </a:t>
            </a:r>
            <a:r>
              <a:rPr lang="en-US" dirty="0">
                <a:sym typeface="Wingdings" panose="05000000000000000000" pitchFamily="2" charset="2"/>
              </a:rPr>
              <a:t>)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6098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7588F-B74C-C589-36E6-FCDF3CCD3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F279A-4BD1-D94F-94A9-DCC5A9EB4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7401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7588F-B74C-C589-36E6-FCDF3CCD3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F279A-4BD1-D94F-94A9-DCC5A9EB4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92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049" y="152400"/>
            <a:ext cx="8217195" cy="944562"/>
          </a:xfrm>
        </p:spPr>
        <p:txBody>
          <a:bodyPr/>
          <a:lstStyle/>
          <a:p>
            <a:r>
              <a:rPr lang="en-US" dirty="0"/>
              <a:t>Experiments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All experiments have errors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Common causes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Resolution of measuring device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Zero errors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Environmental factors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Temperature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Pressure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Humidity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External influences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Measuring procedure </a:t>
            </a:r>
            <a:r>
              <a:rPr lang="en-US" dirty="0" err="1"/>
              <a:t>eorrors</a:t>
            </a:r>
            <a:endParaRPr lang="en-US" dirty="0"/>
          </a:p>
          <a:p>
            <a:pPr lvl="1">
              <a:buClr>
                <a:srgbClr val="FF0000"/>
              </a:buClr>
            </a:pPr>
            <a:r>
              <a:rPr lang="en-US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2768353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049" y="152400"/>
            <a:ext cx="8217195" cy="944562"/>
          </a:xfrm>
        </p:spPr>
        <p:txBody>
          <a:bodyPr/>
          <a:lstStyle/>
          <a:p>
            <a:r>
              <a:rPr lang="en-US" dirty="0"/>
              <a:t>Experiments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Curiously</a:t>
            </a:r>
          </a:p>
          <a:p>
            <a:pPr>
              <a:buClr>
                <a:srgbClr val="FF0000"/>
              </a:buClr>
            </a:pPr>
            <a:r>
              <a:rPr lang="en-US" dirty="0">
                <a:solidFill>
                  <a:srgbClr val="FF0000"/>
                </a:solidFill>
              </a:rPr>
              <a:t>Time</a:t>
            </a:r>
            <a:r>
              <a:rPr lang="en-US" dirty="0"/>
              <a:t> is relatively easy to measure accurately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Even basic labs can measure times to ns accuracy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Electronic pulse counter counts cycles from an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/>
              <a:t> GHz crystal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Accurate crystals are readily available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Tiny crystal in your watch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J"/>
            </a:pPr>
            <a:r>
              <a:rPr lang="en-US" dirty="0"/>
              <a:t>Claimed to be </a:t>
            </a:r>
            <a:r>
              <a:rPr lang="en-US" dirty="0">
                <a:sym typeface="Symbol" panose="05050102010706020507" pitchFamily="18" charset="2"/>
              </a:rPr>
              <a:t>0.0005%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dirty="0">
                <a:sym typeface="Symbol" panose="05050102010706020507" pitchFamily="18" charset="2"/>
              </a:rPr>
              <a:t>Master clock in your laptop likely to be similar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sym typeface="Symbol" panose="05050102010706020507" pitchFamily="18" charset="2"/>
              </a:rPr>
              <a:t>However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sym typeface="Symbol" panose="05050102010706020507" pitchFamily="18" charset="2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161730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049" y="152400"/>
            <a:ext cx="8217195" cy="944562"/>
          </a:xfrm>
        </p:spPr>
        <p:txBody>
          <a:bodyPr/>
          <a:lstStyle/>
          <a:p>
            <a:r>
              <a:rPr lang="en-US" dirty="0"/>
              <a:t>Experiments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dirty="0">
                <a:solidFill>
                  <a:srgbClr val="FF0000"/>
                </a:solidFill>
              </a:rPr>
              <a:t>Time</a:t>
            </a:r>
            <a:r>
              <a:rPr lang="en-US" dirty="0"/>
              <a:t> is relatively easy to measure accurately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sym typeface="Symbol" panose="05050102010706020507" pitchFamily="18" charset="2"/>
              </a:rPr>
              <a:t>However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sym typeface="Symbol" panose="05050102010706020507" pitchFamily="18" charset="2"/>
              </a:rPr>
              <a:t>Your laptop OS is running multiple threads of control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sym typeface="Symbol" panose="05050102010706020507" pitchFamily="18" charset="2"/>
              </a:rPr>
              <a:t>All competing for cycles in the CPU</a:t>
            </a:r>
          </a:p>
          <a:p>
            <a:pPr lvl="1">
              <a:buClr>
                <a:srgbClr val="FF0000"/>
              </a:buClr>
              <a:buFont typeface="Symbol" panose="05050102010706020507" pitchFamily="18" charset="2"/>
              <a:buChar char="\"/>
            </a:pPr>
            <a:r>
              <a:rPr lang="en-US" dirty="0">
                <a:sym typeface="Symbol" panose="05050102010706020507" pitchFamily="18" charset="2"/>
              </a:rPr>
              <a:t>Timing with a program on your laptop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û"/>
            </a:pPr>
            <a:r>
              <a:rPr lang="en-US" dirty="0">
                <a:sym typeface="Symbol" panose="05050102010706020507" pitchFamily="18" charset="2"/>
              </a:rPr>
              <a:t>Affected by multiple interruptions</a:t>
            </a:r>
          </a:p>
          <a:p>
            <a:pPr>
              <a:buClr>
                <a:srgbClr val="FF0000"/>
              </a:buClr>
              <a:buFont typeface="Symbol" panose="05050102010706020507" pitchFamily="18" charset="2"/>
              <a:buChar char="\"/>
            </a:pPr>
            <a:r>
              <a:rPr lang="en-US" dirty="0">
                <a:sym typeface="Symbol" panose="05050102010706020507" pitchFamily="18" charset="2"/>
              </a:rPr>
              <a:t>In the timing experiment in the lab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sym typeface="Symbol" panose="05050102010706020507" pitchFamily="18" charset="2"/>
              </a:rPr>
              <a:t>You were instructed to take 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at least 3 </a:t>
            </a:r>
            <a:r>
              <a:rPr lang="en-US" dirty="0">
                <a:sym typeface="Symbol" panose="05050102010706020507" pitchFamily="18" charset="2"/>
              </a:rPr>
              <a:t>measurements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û"/>
            </a:pPr>
            <a:endParaRPr lang="en-US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30588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049" y="152400"/>
            <a:ext cx="8217195" cy="944562"/>
          </a:xfrm>
        </p:spPr>
        <p:txBody>
          <a:bodyPr/>
          <a:lstStyle/>
          <a:p>
            <a:r>
              <a:rPr lang="en-US" dirty="0"/>
              <a:t>Timing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 marL="0" indent="0">
              <a:buClr>
                <a:srgbClr val="FF0000"/>
              </a:buClr>
              <a:buNone/>
            </a:pPr>
            <a:endParaRPr lang="en-US" dirty="0">
              <a:sym typeface="Symbol" panose="05050102010706020507" pitchFamily="18" charset="2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û"/>
            </a:pPr>
            <a:endParaRPr lang="en-US" dirty="0">
              <a:sym typeface="Symbol" panose="05050102010706020507" pitchFamily="18" charset="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13F8B5-B57E-F3E0-CB61-6BE14B1AAA4E}"/>
              </a:ext>
            </a:extLst>
          </p:cNvPr>
          <p:cNvSpPr txBox="1"/>
          <p:nvPr/>
        </p:nvSpPr>
        <p:spPr>
          <a:xfrm>
            <a:off x="228600" y="917912"/>
            <a:ext cx="8044085" cy="5909310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time_array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n:usize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-&gt;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let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Point{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x:0.0,y:0.0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Circle{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origin:p0,radius:1.0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[Circle; N] = [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N];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[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NR] = [0.0; NR];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k in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0..NR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Instant::now();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j in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0..N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[j] =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c0.radius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*= 1.001;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duration =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time_diff_nsecs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N);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[k] = duration;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}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for t in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 print!("{} ",t ); }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!();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s =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mean_dur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print!("Time to initialize array ");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print_stats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s,N,NR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s.mean</a:t>
            </a:r>
            <a:endParaRPr kumimoji="0" lang="en-US" alt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74383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049" y="152400"/>
            <a:ext cx="8217195" cy="944562"/>
          </a:xfrm>
        </p:spPr>
        <p:txBody>
          <a:bodyPr/>
          <a:lstStyle/>
          <a:p>
            <a:r>
              <a:rPr lang="en-US" dirty="0"/>
              <a:t>Timing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 marL="0" indent="0">
              <a:buClr>
                <a:srgbClr val="FF0000"/>
              </a:buClr>
              <a:buNone/>
            </a:pPr>
            <a:endParaRPr lang="en-US" dirty="0">
              <a:sym typeface="Symbol" panose="05050102010706020507" pitchFamily="18" charset="2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û"/>
            </a:pPr>
            <a:endParaRPr lang="en-US" dirty="0">
              <a:sym typeface="Symbol" panose="05050102010706020507" pitchFamily="18" charset="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13F8B5-B57E-F3E0-CB61-6BE14B1AAA4E}"/>
              </a:ext>
            </a:extLst>
          </p:cNvPr>
          <p:cNvSpPr txBox="1"/>
          <p:nvPr/>
        </p:nvSpPr>
        <p:spPr>
          <a:xfrm>
            <a:off x="228600" y="917912"/>
            <a:ext cx="8044085" cy="5909310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time_array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n:usize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-&gt;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let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Point{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x:0.0,y:0.0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Circle{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origin:p0,radius:1.0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[Circle; N] = [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N];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[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NR] = [0.0; NR];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k in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0..NR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Instant::now();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j in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0..N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[j] =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c0.radius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*= 1.001;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duration =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time_diff_nsecs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N);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[k] = duration;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}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for t in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 print!("{} ",t ); }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!();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s =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mean_dur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print!("Time to initialize array ");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print_stats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s,N,NR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s.mean</a:t>
            </a:r>
            <a:endParaRPr kumimoji="0" lang="en-US" alt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4E88887-81BC-971F-E53D-25805BDEE793}"/>
              </a:ext>
            </a:extLst>
          </p:cNvPr>
          <p:cNvSpPr/>
          <p:nvPr/>
        </p:nvSpPr>
        <p:spPr>
          <a:xfrm>
            <a:off x="394582" y="1228578"/>
            <a:ext cx="6234817" cy="905022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D27E5A-1601-6BC1-A05D-7F4645FADBE5}"/>
              </a:ext>
            </a:extLst>
          </p:cNvPr>
          <p:cNvSpPr txBox="1"/>
          <p:nvPr/>
        </p:nvSpPr>
        <p:spPr>
          <a:xfrm>
            <a:off x="2209800" y="2179638"/>
            <a:ext cx="5868914" cy="1631216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Set up the array</a:t>
            </a: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Put some non-trivial data in it</a:t>
            </a:r>
          </a:p>
          <a:p>
            <a:pPr marL="800100" lvl="1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So optimizing compiler will not delete it </a:t>
            </a:r>
          </a:p>
          <a:p>
            <a:pPr marL="800100" lvl="1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This data will add to measured time</a:t>
            </a:r>
          </a:p>
          <a:p>
            <a:pPr marL="800100" lvl="1" indent="-342900">
              <a:buClr>
                <a:srgbClr val="FF0000"/>
              </a:buClr>
              <a:buFont typeface="Wingdings" panose="05000000000000000000" pitchFamily="2" charset="2"/>
              <a:buChar char="J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So keep it small</a:t>
            </a:r>
          </a:p>
        </p:txBody>
      </p:sp>
    </p:spTree>
    <p:extLst>
      <p:ext uri="{BB962C8B-B14F-4D97-AF65-F5344CB8AC3E}">
        <p14:creationId xmlns:p14="http://schemas.microsoft.com/office/powerpoint/2010/main" val="429906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049" y="152400"/>
            <a:ext cx="8217195" cy="944562"/>
          </a:xfrm>
        </p:spPr>
        <p:txBody>
          <a:bodyPr/>
          <a:lstStyle/>
          <a:p>
            <a:r>
              <a:rPr lang="en-US" dirty="0"/>
              <a:t>Timing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 marL="0" indent="0">
              <a:buClr>
                <a:srgbClr val="FF0000"/>
              </a:buClr>
              <a:buNone/>
            </a:pPr>
            <a:endParaRPr lang="en-US" dirty="0">
              <a:sym typeface="Symbol" panose="05050102010706020507" pitchFamily="18" charset="2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û"/>
            </a:pPr>
            <a:endParaRPr lang="en-US" dirty="0">
              <a:sym typeface="Symbol" panose="05050102010706020507" pitchFamily="18" charset="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13F8B5-B57E-F3E0-CB61-6BE14B1AAA4E}"/>
              </a:ext>
            </a:extLst>
          </p:cNvPr>
          <p:cNvSpPr txBox="1"/>
          <p:nvPr/>
        </p:nvSpPr>
        <p:spPr>
          <a:xfrm>
            <a:off x="228600" y="917912"/>
            <a:ext cx="8044085" cy="5909310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time_array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n:usize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-&gt;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let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Point{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x:0.0,y:0.0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Circle{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origin:p0,radius:1.0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[Circle; N] = [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N];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[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NR] = [0.0; NR];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k in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0..NR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Instant::now();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j in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0..N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[j] =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c0.radius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*= 1.001;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duration =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time_diff_nsecs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N);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[k] = duration;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}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for t in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 print!("{} ",t ); }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!();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s =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mean_dur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print!("Time to initialize array ");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print_stats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s,N,NR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s.mean</a:t>
            </a:r>
            <a:endParaRPr kumimoji="0" lang="en-US" alt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4E88887-81BC-971F-E53D-25805BDEE793}"/>
              </a:ext>
            </a:extLst>
          </p:cNvPr>
          <p:cNvSpPr/>
          <p:nvPr/>
        </p:nvSpPr>
        <p:spPr>
          <a:xfrm>
            <a:off x="452021" y="2057400"/>
            <a:ext cx="6177380" cy="3048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D27E5A-1601-6BC1-A05D-7F4645FADBE5}"/>
              </a:ext>
            </a:extLst>
          </p:cNvPr>
          <p:cNvSpPr txBox="1"/>
          <p:nvPr/>
        </p:nvSpPr>
        <p:spPr>
          <a:xfrm>
            <a:off x="2013243" y="2419826"/>
            <a:ext cx="4956806" cy="707886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Take NR measurements</a:t>
            </a: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So that we can see variation or error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C5AF66-3E05-E66A-AC7A-C28DC90172E1}"/>
              </a:ext>
            </a:extLst>
          </p:cNvPr>
          <p:cNvSpPr txBox="1"/>
          <p:nvPr/>
        </p:nvSpPr>
        <p:spPr>
          <a:xfrm>
            <a:off x="1616704" y="4548697"/>
            <a:ext cx="5165096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 N: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usize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20000;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 NR: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usize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10;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B73F3C4-4B81-8431-9C89-B3876AD3A6A0}"/>
              </a:ext>
            </a:extLst>
          </p:cNvPr>
          <p:cNvSpPr txBox="1"/>
          <p:nvPr/>
        </p:nvSpPr>
        <p:spPr>
          <a:xfrm>
            <a:off x="469605" y="3481101"/>
            <a:ext cx="3935693" cy="1015663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Also define some constants</a:t>
            </a: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 for size of array</a:t>
            </a: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NR for number of repeats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27FEBA0-7372-B8C9-0E62-C3E0F248D4A0}"/>
              </a:ext>
            </a:extLst>
          </p:cNvPr>
          <p:cNvSpPr txBox="1"/>
          <p:nvPr/>
        </p:nvSpPr>
        <p:spPr>
          <a:xfrm>
            <a:off x="1616704" y="5405925"/>
            <a:ext cx="5910592" cy="1323439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They enable program to be trivially modified</a:t>
            </a: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For testing</a:t>
            </a:r>
          </a:p>
          <a:p>
            <a:pPr marL="800100" lvl="1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Set N small and NR to 1</a:t>
            </a: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Increase later for </a:t>
            </a:r>
            <a:r>
              <a:rPr lang="en-US" sz="2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data collection</a:t>
            </a:r>
          </a:p>
        </p:txBody>
      </p:sp>
    </p:spTree>
    <p:extLst>
      <p:ext uri="{BB962C8B-B14F-4D97-AF65-F5344CB8AC3E}">
        <p14:creationId xmlns:p14="http://schemas.microsoft.com/office/powerpoint/2010/main" val="1182595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049" y="152400"/>
            <a:ext cx="8217195" cy="944562"/>
          </a:xfrm>
        </p:spPr>
        <p:txBody>
          <a:bodyPr/>
          <a:lstStyle/>
          <a:p>
            <a:r>
              <a:rPr lang="en-US" dirty="0"/>
              <a:t>Timing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 marL="0" indent="0">
              <a:buClr>
                <a:srgbClr val="FF0000"/>
              </a:buClr>
              <a:buNone/>
            </a:pPr>
            <a:endParaRPr lang="en-US" dirty="0">
              <a:sym typeface="Symbol" panose="05050102010706020507" pitchFamily="18" charset="2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û"/>
            </a:pPr>
            <a:endParaRPr lang="en-US" dirty="0">
              <a:sym typeface="Symbol" panose="05050102010706020507" pitchFamily="18" charset="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13F8B5-B57E-F3E0-CB61-6BE14B1AAA4E}"/>
              </a:ext>
            </a:extLst>
          </p:cNvPr>
          <p:cNvSpPr txBox="1"/>
          <p:nvPr/>
        </p:nvSpPr>
        <p:spPr>
          <a:xfrm>
            <a:off x="228600" y="917912"/>
            <a:ext cx="8044085" cy="5909310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time_array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n:usize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-&gt;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let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Point{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x:0.0,y:0.0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Circle{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origin:p0,radius:1.0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[Circle; N] = [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N];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[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NR] = [0.0; NR];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k in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0..NR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Instant::now();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j in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0..N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[j] =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c0.radius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*= 1.001;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duration =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time_diff_nsecs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t0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N);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[k] = duration;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}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for t in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 print!("{} ",t ); }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!();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s =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mean_dur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t_array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print!("Time to initialize array ");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print_stats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s,N,NR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s.mean</a:t>
            </a:r>
            <a:endParaRPr kumimoji="0" lang="en-US" alt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4E88887-81BC-971F-E53D-25805BDEE793}"/>
              </a:ext>
            </a:extLst>
          </p:cNvPr>
          <p:cNvSpPr/>
          <p:nvPr/>
        </p:nvSpPr>
        <p:spPr>
          <a:xfrm>
            <a:off x="381000" y="2334827"/>
            <a:ext cx="5943600" cy="2465773"/>
          </a:xfrm>
          <a:prstGeom prst="roundRect">
            <a:avLst>
              <a:gd name="adj" fmla="val 6985"/>
            </a:avLst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D27E5A-1601-6BC1-A05D-7F4645FADBE5}"/>
              </a:ext>
            </a:extLst>
          </p:cNvPr>
          <p:cNvSpPr txBox="1"/>
          <p:nvPr/>
        </p:nvSpPr>
        <p:spPr>
          <a:xfrm>
            <a:off x="6075834" y="1862474"/>
            <a:ext cx="2397706" cy="1015663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Loop to repeat measurements</a:t>
            </a:r>
          </a:p>
          <a:p>
            <a:pPr>
              <a:buClr>
                <a:srgbClr val="FF0000"/>
              </a:buClr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NR times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3DD42F-1DDB-0E6B-D43C-72F578F8EC96}"/>
              </a:ext>
            </a:extLst>
          </p:cNvPr>
          <p:cNvSpPr txBox="1"/>
          <p:nvPr/>
        </p:nvSpPr>
        <p:spPr>
          <a:xfrm>
            <a:off x="3794276" y="3167271"/>
            <a:ext cx="4836300" cy="707886"/>
          </a:xfrm>
          <a:prstGeom prst="rect">
            <a:avLst/>
          </a:prstGeom>
          <a:solidFill>
            <a:srgbClr val="FFFF00"/>
          </a:solidFill>
          <a:ln w="57150">
            <a:solidFill>
              <a:srgbClr val="3FC16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Add some simple calculation</a:t>
            </a:r>
          </a:p>
          <a:p>
            <a:pPr marL="342900" indent="-342900">
              <a:buClr>
                <a:srgbClr val="FF0000"/>
              </a:buClr>
              <a:buFont typeface="Webdings" panose="05030102010509060703" pitchFamily="18" charset="2"/>
              <a:buChar char="U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Defeat the optimizing compiler!!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D018024-3BB0-49AC-9478-FC7A4EBC23CB}"/>
              </a:ext>
            </a:extLst>
          </p:cNvPr>
          <p:cNvSpPr/>
          <p:nvPr/>
        </p:nvSpPr>
        <p:spPr>
          <a:xfrm>
            <a:off x="990600" y="3429000"/>
            <a:ext cx="2770927" cy="304800"/>
          </a:xfrm>
          <a:prstGeom prst="roundRect">
            <a:avLst>
              <a:gd name="adj" fmla="val 6985"/>
            </a:avLst>
          </a:prstGeom>
          <a:noFill/>
          <a:ln w="57150">
            <a:solidFill>
              <a:srgbClr val="3FC16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64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16648</TotalTime>
  <Words>3171</Words>
  <Application>Microsoft Office PowerPoint</Application>
  <PresentationFormat>On-screen Show (4:3)</PresentationFormat>
  <Paragraphs>464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</vt:lpstr>
      <vt:lpstr>Calibri</vt:lpstr>
      <vt:lpstr>Courier New</vt:lpstr>
      <vt:lpstr>Symbol</vt:lpstr>
      <vt:lpstr>Times New Roman</vt:lpstr>
      <vt:lpstr>Webdings</vt:lpstr>
      <vt:lpstr>Wingdings</vt:lpstr>
      <vt:lpstr>Office Theme</vt:lpstr>
      <vt:lpstr>Experiments and Reports</vt:lpstr>
      <vt:lpstr>EXPERIMENTS</vt:lpstr>
      <vt:lpstr>Experiments</vt:lpstr>
      <vt:lpstr>Experiments</vt:lpstr>
      <vt:lpstr>Experiments</vt:lpstr>
      <vt:lpstr>Timing loop</vt:lpstr>
      <vt:lpstr>Timing loop</vt:lpstr>
      <vt:lpstr>Timing loop</vt:lpstr>
      <vt:lpstr>Timing loop</vt:lpstr>
      <vt:lpstr>Timing loop</vt:lpstr>
      <vt:lpstr>Tool for all timing loops</vt:lpstr>
      <vt:lpstr>Software Tool for all timing loops</vt:lpstr>
      <vt:lpstr>Software Tool for all timing loops</vt:lpstr>
      <vt:lpstr>Software Tool for all timing loops</vt:lpstr>
      <vt:lpstr>BACk to the Results</vt:lpstr>
      <vt:lpstr>Timing results</vt:lpstr>
      <vt:lpstr>Timing results</vt:lpstr>
      <vt:lpstr>Timing results</vt:lpstr>
      <vt:lpstr>Timing results</vt:lpstr>
      <vt:lpstr>Timing results</vt:lpstr>
      <vt:lpstr>Timing loop</vt:lpstr>
      <vt:lpstr>Timing data</vt:lpstr>
      <vt:lpstr>Timing data</vt:lpstr>
      <vt:lpstr>TECHNICAL REPORTS</vt:lpstr>
      <vt:lpstr>Lab reports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Technical English: Fewer is better!</dc:title>
  <dc:creator>Windows User</dc:creator>
  <cp:lastModifiedBy>John Morris</cp:lastModifiedBy>
  <cp:revision>210</cp:revision>
  <cp:lastPrinted>2019-04-26T14:10:42Z</cp:lastPrinted>
  <dcterms:created xsi:type="dcterms:W3CDTF">2010-05-26T12:32:20Z</dcterms:created>
  <dcterms:modified xsi:type="dcterms:W3CDTF">2022-09-15T12:24:25Z</dcterms:modified>
</cp:coreProperties>
</file>