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474" r:id="rId3"/>
    <p:sldId id="334" r:id="rId4"/>
    <p:sldId id="501" r:id="rId5"/>
    <p:sldId id="502" r:id="rId6"/>
    <p:sldId id="503" r:id="rId7"/>
    <p:sldId id="504" r:id="rId8"/>
    <p:sldId id="505" r:id="rId9"/>
    <p:sldId id="506" r:id="rId10"/>
    <p:sldId id="507" r:id="rId11"/>
    <p:sldId id="508" r:id="rId12"/>
    <p:sldId id="509" r:id="rId13"/>
    <p:sldId id="512" r:id="rId14"/>
    <p:sldId id="513" r:id="rId15"/>
    <p:sldId id="514" r:id="rId16"/>
    <p:sldId id="515" r:id="rId17"/>
    <p:sldId id="516" r:id="rId18"/>
    <p:sldId id="517" r:id="rId19"/>
    <p:sldId id="520" r:id="rId20"/>
    <p:sldId id="510" r:id="rId21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7E1"/>
    <a:srgbClr val="3FC161"/>
    <a:srgbClr val="0F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7" autoAdjust="0"/>
    <p:restoredTop sz="92125" autoAdjust="0"/>
  </p:normalViewPr>
  <p:slideViewPr>
    <p:cSldViewPr>
      <p:cViewPr varScale="1">
        <p:scale>
          <a:sx n="108" d="100"/>
          <a:sy n="108" d="100"/>
        </p:scale>
        <p:origin x="7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134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E75F5-E422-46AF-AF6B-961C9C6AE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3654D-6D72-4B64-96A5-77E1E6490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E07596-B026-4A3B-918A-B954111AFDE5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5AE4F-1266-44DF-8F57-E731507C79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F0A72-74B2-447A-87C3-A5A0ED17E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CB3E3D3-B86C-4028-A4F5-7331FC50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4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74C5FA9-CA25-4187-A6DE-EBA02029F1EC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0" y="860425"/>
            <a:ext cx="310038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89" y="3314928"/>
            <a:ext cx="8017510" cy="271221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BA97ADC-78D5-4456-9350-9B0129E5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9/21/2022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9/21/2022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9/21/2022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b="1">
                <a:latin typeface="Arial" pitchFamily="34" charset="0"/>
                <a:cs typeface="Arial" pitchFamily="34" charset="0"/>
              </a:defRPr>
            </a:lvl3pPr>
            <a:lvl4pPr>
              <a:defRPr b="1">
                <a:latin typeface="Arial" pitchFamily="34" charset="0"/>
                <a:cs typeface="Arial" pitchFamily="34" charset="0"/>
              </a:defRPr>
            </a:lvl4pPr>
            <a:lvl5pPr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9/21/2022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3FF8D-FC60-45EA-8A14-38D6AE2D86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9/21/2022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9/21/2022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9/21/2022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9/21/2022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9/21/2022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9/21/2022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9/21/2022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9/21/2022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057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oats docked at a pier&#10;&#10;Description automatically generated with low confidence">
            <a:extLst>
              <a:ext uri="{FF2B5EF4-FFF2-40B4-BE49-F238E27FC236}">
                <a16:creationId xmlns:a16="http://schemas.microsoft.com/office/drawing/2014/main" id="{7DB1D6CE-D3E0-287B-56F7-5659D568BA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334"/>
          <a:stretch/>
        </p:blipFill>
        <p:spPr>
          <a:xfrm>
            <a:off x="12032" y="12290"/>
            <a:ext cx="914398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318572"/>
            <a:ext cx="6858000" cy="1098395"/>
          </a:xfrm>
        </p:spPr>
        <p:txBody>
          <a:bodyPr vert="horz" lIns="91440" tIns="45720" rIns="91440" bIns="45720" rtlCol="0">
            <a:noAutofit/>
          </a:bodyPr>
          <a:lstStyle/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</a:rPr>
              <a:t>John Morris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</a:rPr>
              <a:t>School of Industrial Education and Technology, KMITL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rgbClr val="FFFFFF"/>
                </a:solidFill>
              </a:rPr>
              <a:t>previously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FFFFFF"/>
                </a:solidFill>
              </a:rPr>
              <a:t>Engineering, </a:t>
            </a:r>
            <a:r>
              <a:rPr lang="en-US" sz="2000" dirty="0" err="1">
                <a:solidFill>
                  <a:srgbClr val="FFFFFF"/>
                </a:solidFill>
              </a:rPr>
              <a:t>Mahasarakham</a:t>
            </a:r>
            <a:r>
              <a:rPr lang="en-US" sz="2000" dirty="0">
                <a:solidFill>
                  <a:srgbClr val="FFFFFF"/>
                </a:solidFill>
              </a:rPr>
              <a:t> University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FFFFFF"/>
                </a:solidFill>
              </a:rPr>
              <a:t>Electrical and Computer Engineering, The University of Auckland</a:t>
            </a:r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2895600" y="6016821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i="1" dirty="0">
                <a:solidFill>
                  <a:schemeClr val="bg1"/>
                </a:solidFill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Iolanthe II  </a:t>
            </a:r>
            <a:r>
              <a:rPr lang="en-US" sz="2000" b="1" dirty="0">
                <a:solidFill>
                  <a:schemeClr val="bg1"/>
                </a:solidFill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preparing to sail in the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solidFill>
                  <a:schemeClr val="bg1"/>
                </a:solidFill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Auckland-</a:t>
            </a:r>
            <a:r>
              <a:rPr lang="en-US" sz="2000" b="1" dirty="0" err="1">
                <a:solidFill>
                  <a:schemeClr val="bg1"/>
                </a:solidFill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Noumea</a:t>
            </a:r>
            <a:r>
              <a:rPr lang="en-US" sz="2000" b="1" dirty="0">
                <a:solidFill>
                  <a:schemeClr val="bg1"/>
                </a:solidFill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 Ocean Race, 2012</a:t>
            </a:r>
            <a:endParaRPr lang="en-NZ" sz="2000" b="1" dirty="0">
              <a:solidFill>
                <a:schemeClr val="bg1"/>
              </a:solidFill>
              <a:highlight>
                <a:srgbClr val="C0C0C0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6858000" cy="18337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sz="6000" dirty="0">
                <a:solidFill>
                  <a:srgbClr val="FFFFFF"/>
                </a:solidFill>
              </a:rPr>
              <a:t>RUST</a:t>
            </a:r>
            <a:br>
              <a:rPr lang="en-US" sz="6000" dirty="0">
                <a:solidFill>
                  <a:srgbClr val="FFFFFF"/>
                </a:solidFill>
              </a:rPr>
            </a:br>
            <a:r>
              <a:rPr lang="en-US" sz="6000" dirty="0">
                <a:solidFill>
                  <a:srgbClr val="FFFFFF"/>
                </a:solidFill>
              </a:rPr>
              <a:t>Lab Fragments</a:t>
            </a:r>
            <a:endParaRPr lang="en-US" sz="6000" i="1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Ex 10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 err="1"/>
              <a:t>10a</a:t>
            </a: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 err="1"/>
              <a:t>10b</a:t>
            </a: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Or anything nicer  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FD340B-2CFC-2B65-CAB8-FFDB1EE25FF5}"/>
              </a:ext>
            </a:extLst>
          </p:cNvPr>
          <p:cNvSpPr txBox="1"/>
          <p:nvPr/>
        </p:nvSpPr>
        <p:spPr>
          <a:xfrm>
            <a:off x="228600" y="1600200"/>
            <a:ext cx="8915400" cy="480169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s</a:t>
            </a:r>
            <a:r>
              <a:rPr lang="en-US" sz="16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truct Optimism {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name: String,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salary :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u64</a:t>
            </a:r>
            <a:r>
              <a:rPr lang="en-US" sz="16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,</a:t>
            </a:r>
            <a:br>
              <a:rPr lang="en-US" sz="16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prob :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f64</a:t>
            </a:r>
            <a:r>
              <a:rPr lang="en-US" sz="16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l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et s = </a:t>
            </a:r>
            <a:b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 Optimism( name:”John”.</a:t>
            </a: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to_string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(), salary :10, prob: 0.99 };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ourier New" panose="02070309020205020404" pitchFamily="49" charset="0"/>
              </a:rPr>
              <a:t>fn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ourier New" panose="02070309020205020404" pitchFamily="49" charset="0"/>
              </a:rPr>
              <a:t>make_opt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ourier New" panose="02070309020205020404" pitchFamily="49" charset="0"/>
              </a:rPr>
              <a:t>( </a:t>
            </a: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ourier New" panose="02070309020205020404" pitchFamily="49" charset="0"/>
              </a:rPr>
              <a:t>n:String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ourier New" panose="02070309020205020404" pitchFamily="49" charset="0"/>
              </a:rPr>
              <a:t>sal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ourier New" panose="02070309020205020404" pitchFamily="49" charset="0"/>
              </a:rPr>
              <a:t>: </a:t>
            </a: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ourier New" panose="02070309020205020404" pitchFamily="49" charset="0"/>
              </a:rPr>
              <a:t>u64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ourier New" panose="02070309020205020404" pitchFamily="49" charset="0"/>
              </a:rPr>
              <a:t>, pr: </a:t>
            </a: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ourier New" panose="02070309020205020404" pitchFamily="49" charset="0"/>
              </a:rPr>
              <a:t>f64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ourier New" panose="02070309020205020404" pitchFamily="49" charset="0"/>
              </a:rPr>
              <a:t> ) -&gt; Optimism {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ourier New" panose="02070309020205020404" pitchFamily="49" charset="0"/>
              </a:rPr>
              <a:t>  let o = Optimism{</a:t>
            </a: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ourier New" panose="02070309020205020404" pitchFamily="49" charset="0"/>
              </a:rPr>
              <a:t>name:n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ourier New" panose="02070309020205020404" pitchFamily="49" charset="0"/>
              </a:rPr>
              <a:t>salary:sal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ourier New" panose="02070309020205020404" pitchFamily="49" charset="0"/>
              </a:rPr>
              <a:t>, prob: pr };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ourier New" panose="02070309020205020404" pitchFamily="49" charset="0"/>
              </a:rPr>
              <a:t>  o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02045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Ex 11, </a:t>
            </a:r>
            <a:r>
              <a:rPr lang="en-US" sz="2000" dirty="0" err="1"/>
              <a:t>11a</a:t>
            </a: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 err="1"/>
              <a:t>11b</a:t>
            </a: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Or anything nicer  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FD340B-2CFC-2B65-CAB8-FFDB1EE25FF5}"/>
              </a:ext>
            </a:extLst>
          </p:cNvPr>
          <p:cNvSpPr txBox="1"/>
          <p:nvPr/>
        </p:nvSpPr>
        <p:spPr>
          <a:xfrm>
            <a:off x="447583" y="1524000"/>
            <a:ext cx="6629400" cy="647357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const DEG: char = '\u{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00B0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}’;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struct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Gpos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{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lat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: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f64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, long :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f64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}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857A2A-FE83-288E-5FF9-A61E9C675A6E}"/>
              </a:ext>
            </a:extLst>
          </p:cNvPr>
          <p:cNvSpPr txBox="1"/>
          <p:nvPr/>
        </p:nvSpPr>
        <p:spPr>
          <a:xfrm>
            <a:off x="426129" y="2757486"/>
            <a:ext cx="8382000" cy="3498394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fn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print_deg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x:f64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d:char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) { print!("{}{}{}", x, DEG, d ); }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1600" b="1" dirty="0">
              <a:latin typeface="Courier New" panose="02070309020205020404" pitchFamily="49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fn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print_pos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 g: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Gpos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) {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let mut x =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g.lat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let mut d = ‘N’;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let mut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xa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x; 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if x &lt; 0.0 {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xa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-x; d = ‘S’ };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print_deg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xa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, d );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x =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g.long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; d = 'E’;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xa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x;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if x &lt; 0.0 {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xa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-x; d = ‘W’ };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print_deg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xa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, d );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}</a:t>
            </a:r>
            <a:endParaRPr lang="en-US" sz="1800" b="1" dirty="0">
              <a:effectLst/>
              <a:latin typeface="Courier New" panose="02070309020205020404" pitchFamily="49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198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Ex 12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 err="1"/>
              <a:t>12a</a:t>
            </a: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Or anything nicer  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FD340B-2CFC-2B65-CAB8-FFDB1EE25FF5}"/>
              </a:ext>
            </a:extLst>
          </p:cNvPr>
          <p:cNvSpPr txBox="1"/>
          <p:nvPr/>
        </p:nvSpPr>
        <p:spPr>
          <a:xfrm>
            <a:off x="447583" y="1524000"/>
            <a:ext cx="4505417" cy="35150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let mut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pp:Vec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&lt;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Gpos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&gt; =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Vec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::new();</a:t>
            </a:r>
            <a:endParaRPr lang="en-US" sz="1800" b="1" dirty="0">
              <a:effectLst/>
              <a:latin typeface="Courier New" panose="02070309020205020404" pitchFamily="49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857A2A-FE83-288E-5FF9-A61E9C675A6E}"/>
              </a:ext>
            </a:extLst>
          </p:cNvPr>
          <p:cNvSpPr txBox="1"/>
          <p:nvPr/>
        </p:nvSpPr>
        <p:spPr>
          <a:xfrm>
            <a:off x="381000" y="2734990"/>
            <a:ext cx="8565471" cy="3395801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const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step:f64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0.01; 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const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NG:usize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4; 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let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p_origin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Gpos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{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lat:13.7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long:100.7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}; 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for y in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0..NG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{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let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py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Gpos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{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lat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: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p_origin.lat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, long :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p_origin.long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};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let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dy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step*(y as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f64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);    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for x in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0..NG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{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  let dx = step * (x as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f64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);      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  let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py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Gpos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{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lat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: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p_origin.lat+dx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, long :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p_origin.long+dy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};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pp.push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py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);      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  } 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} </a:t>
            </a:r>
            <a:endParaRPr lang="en-US" sz="1800" b="1" dirty="0">
              <a:effectLst/>
              <a:latin typeface="Courier New" panose="02070309020205020404" pitchFamily="49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573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Ex </a:t>
            </a:r>
            <a:r>
              <a:rPr lang="en-US" sz="2000" dirty="0" err="1"/>
              <a:t>12b</a:t>
            </a: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 err="1"/>
              <a:t>12c</a:t>
            </a: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Or anything nicer  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FD340B-2CFC-2B65-CAB8-FFDB1EE25FF5}"/>
              </a:ext>
            </a:extLst>
          </p:cNvPr>
          <p:cNvSpPr txBox="1"/>
          <p:nvPr/>
        </p:nvSpPr>
        <p:spPr>
          <a:xfrm>
            <a:off x="447583" y="1524000"/>
            <a:ext cx="4505417" cy="11419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for j in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0..NG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*NG {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print_pos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 pp[j] );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if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j%NG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== 0 {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println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!();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}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857A2A-FE83-288E-5FF9-A61E9C675A6E}"/>
              </a:ext>
            </a:extLst>
          </p:cNvPr>
          <p:cNvSpPr txBox="1"/>
          <p:nvPr/>
        </p:nvSpPr>
        <p:spPr>
          <a:xfrm>
            <a:off x="381000" y="3171598"/>
            <a:ext cx="8565471" cy="166885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for j in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0..NG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*NG {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let res =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pp.pop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();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match res {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  Some(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pt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) =&gt; {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print_pos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pt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); 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  None =&gt; {}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3833115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Ex 13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Ex 13’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Build the polygon by adding points one at a time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Or anything nicer  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FD340B-2CFC-2B65-CAB8-FFDB1EE25FF5}"/>
              </a:ext>
            </a:extLst>
          </p:cNvPr>
          <p:cNvSpPr txBox="1"/>
          <p:nvPr/>
        </p:nvSpPr>
        <p:spPr>
          <a:xfrm>
            <a:off x="381000" y="1600200"/>
            <a:ext cx="7324817" cy="2137508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#[derive(Debug, Clone)]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struct Polygon {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pt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: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Vec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&lt;Point&gt;,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 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fn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len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 p: &amp; Polygon ) -&gt;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usize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{ 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p.pt.len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()  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let mut poly = Polygon{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pt:Vec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::new()}; 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println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!("Polygon with {} points",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len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(&amp; poly) 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857A2A-FE83-288E-5FF9-A61E9C675A6E}"/>
              </a:ext>
            </a:extLst>
          </p:cNvPr>
          <p:cNvSpPr txBox="1"/>
          <p:nvPr/>
        </p:nvSpPr>
        <p:spPr>
          <a:xfrm>
            <a:off x="381000" y="4880572"/>
            <a:ext cx="7324817" cy="166885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// Add points to the polygon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fn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add_pt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 p: &amp; mut Polygon, pp: Point ) -&gt;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usize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{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p.pt.push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 pp );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p.pt.len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()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}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b="1" dirty="0">
              <a:latin typeface="Courier New" panose="02070309020205020404" pitchFamily="49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125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Ex 14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Start with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dirty="0"/>
              <a:t> to determine a length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Now sum the edges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Or anything nicer  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FD340B-2CFC-2B65-CAB8-FFDB1EE25FF5}"/>
              </a:ext>
            </a:extLst>
          </p:cNvPr>
          <p:cNvSpPr txBox="1"/>
          <p:nvPr/>
        </p:nvSpPr>
        <p:spPr>
          <a:xfrm>
            <a:off x="457200" y="1905000"/>
            <a:ext cx="7324817" cy="140538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fn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dist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 pa: Point, pb: Point ) -&gt;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f64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{ 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let dx =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pa.x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-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pb.x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; 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let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dy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pa.y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-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pb.y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; 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(dx*dx +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dy+dy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).sqrt() 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857A2A-FE83-288E-5FF9-A61E9C675A6E}"/>
              </a:ext>
            </a:extLst>
          </p:cNvPr>
          <p:cNvSpPr txBox="1"/>
          <p:nvPr/>
        </p:nvSpPr>
        <p:spPr>
          <a:xfrm>
            <a:off x="381000" y="3810000"/>
            <a:ext cx="8565471" cy="2722733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fn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perimeter( p: &amp; Polygon ) -&gt;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f64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{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let mut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sum:f64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0.0;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let mut pa =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p.pt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[0];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for k in 1..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len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(p) {  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  let pb =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p.pt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[k]; 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  sum = sum +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dist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pa,pb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); 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  pa = pb;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  }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sum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988380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Ex 15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Practice in using Thai </a:t>
            </a:r>
            <a:r>
              <a:rPr lang="en-US" sz="2000" dirty="0">
                <a:sym typeface="Wingdings" panose="05000000000000000000" pitchFamily="2" charset="2"/>
              </a:rPr>
              <a:t></a:t>
            </a:r>
            <a:endParaRPr lang="en-US" sz="2000" dirty="0"/>
          </a:p>
          <a:p>
            <a:pPr lvl="1">
              <a:buClr>
                <a:srgbClr val="FF0000"/>
              </a:buClr>
            </a:pPr>
            <a:r>
              <a:rPr lang="en-US" sz="1600" dirty="0"/>
              <a:t>Remember that this will create a slice!!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Ex 16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Convert slice to string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Or anything nicer  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FD340B-2CFC-2B65-CAB8-FFDB1EE25FF5}"/>
              </a:ext>
            </a:extLst>
          </p:cNvPr>
          <p:cNvSpPr txBox="1"/>
          <p:nvPr/>
        </p:nvSpPr>
        <p:spPr>
          <a:xfrm>
            <a:off x="502156" y="2300747"/>
            <a:ext cx="3947604" cy="35150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let name = “my name”;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857A2A-FE83-288E-5FF9-A61E9C675A6E}"/>
              </a:ext>
            </a:extLst>
          </p:cNvPr>
          <p:cNvSpPr txBox="1"/>
          <p:nvPr/>
        </p:nvSpPr>
        <p:spPr>
          <a:xfrm>
            <a:off x="457200" y="3735280"/>
            <a:ext cx="5410200" cy="11419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struct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MyRecord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{ 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names: String,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age: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u32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, 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F3438A-8B68-D7C6-29B4-5520635F2A08}"/>
              </a:ext>
            </a:extLst>
          </p:cNvPr>
          <p:cNvSpPr txBox="1"/>
          <p:nvPr/>
        </p:nvSpPr>
        <p:spPr>
          <a:xfrm>
            <a:off x="457200" y="5652734"/>
            <a:ext cx="7010400" cy="35150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let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mr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MyRecord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{ names: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name.to_string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(), age: 9 };</a:t>
            </a:r>
          </a:p>
        </p:txBody>
      </p:sp>
    </p:spTree>
    <p:extLst>
      <p:ext uri="{BB962C8B-B14F-4D97-AF65-F5344CB8AC3E}">
        <p14:creationId xmlns:p14="http://schemas.microsoft.com/office/powerpoint/2010/main" val="2922074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Ex 17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Returning -1 as an ‘error’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C/C++ style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Rust die-hards would make a result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rgbClr val="FF0000"/>
              </a:buClr>
            </a:pPr>
            <a:r>
              <a:rPr lang="en-US" sz="1600" dirty="0"/>
              <a:t>As used for vector pop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Or anything nicer  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FD340B-2CFC-2B65-CAB8-FFDB1EE25FF5}"/>
              </a:ext>
            </a:extLst>
          </p:cNvPr>
          <p:cNvSpPr txBox="1"/>
          <p:nvPr/>
        </p:nvSpPr>
        <p:spPr>
          <a:xfrm>
            <a:off x="761999" y="1626487"/>
            <a:ext cx="6477001" cy="2459263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fn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Find( s: &amp;str, c: char ) -&gt;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i64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{ 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let mut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posn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-1;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let mut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ix:i64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0;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for cc in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s.chars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() {  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  if c == cc { return ix; } 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  ix += 1;  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  } 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posn</a:t>
            </a:r>
            <a:endParaRPr lang="en-US" sz="1600" b="1" dirty="0">
              <a:latin typeface="Courier New" panose="02070309020205020404" pitchFamily="49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1449184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Ex 18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In your code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For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2000" dirty="0"/>
              <a:t>: 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print!()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!()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For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sz="2000" dirty="0"/>
              <a:t>:  </a:t>
            </a:r>
            <a:r>
              <a:rPr lang="en-US" sz="2000" dirty="0" err="1"/>
              <a:t>e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!()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eprintln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!()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When you run the program</a:t>
            </a:r>
          </a:p>
          <a:p>
            <a:pPr marL="457200" lvl="1" indent="0">
              <a:buClr>
                <a:srgbClr val="FF0000"/>
              </a:buClr>
              <a:buNone/>
            </a:pPr>
            <a:endParaRPr lang="en-US" sz="2000" dirty="0"/>
          </a:p>
          <a:p>
            <a:pPr lvl="2">
              <a:buClr>
                <a:srgbClr val="FF0000"/>
              </a:buClr>
            </a:pPr>
            <a:r>
              <a:rPr lang="en-US" sz="2000" dirty="0"/>
              <a:t>Both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2000" dirty="0"/>
              <a:t> and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sz="2000" dirty="0"/>
              <a:t> on terminal screen</a:t>
            </a:r>
          </a:p>
          <a:p>
            <a:pPr marL="914400" lvl="2" indent="0">
              <a:buClr>
                <a:srgbClr val="FF0000"/>
              </a:buClr>
              <a:buNone/>
            </a:pPr>
            <a:endParaRPr lang="en-US" sz="2000" dirty="0"/>
          </a:p>
          <a:p>
            <a:pPr lvl="2">
              <a:buClr>
                <a:srgbClr val="FF0000"/>
              </a:buClr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2000" dirty="0"/>
              <a:t> appears in file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out.txt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Clr>
                <a:srgbClr val="FF0000"/>
              </a:buClr>
            </a:pPr>
            <a:r>
              <a:rPr lang="en-US" sz="2000" dirty="0"/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sz="2000" dirty="0"/>
              <a:t> remains on terminal screen</a:t>
            </a:r>
          </a:p>
          <a:p>
            <a:pPr marL="914400" lvl="2" indent="0">
              <a:buClr>
                <a:srgbClr val="FF0000"/>
              </a:buClr>
              <a:buNone/>
            </a:pPr>
            <a:endParaRPr lang="en-US" sz="2000" dirty="0"/>
          </a:p>
          <a:p>
            <a:pPr lvl="2">
              <a:buClr>
                <a:srgbClr val="FF0000"/>
              </a:buClr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2000" dirty="0"/>
              <a:t> on terminal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Clr>
                <a:srgbClr val="FF0000"/>
              </a:buClr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sz="2000" dirty="0"/>
              <a:t> to file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log.txt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Clr>
                <a:srgbClr val="FF0000"/>
              </a:buClr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Captures your compiler messages for later understanding</a:t>
            </a:r>
          </a:p>
          <a:p>
            <a:pPr lvl="2">
              <a:buClr>
                <a:srgbClr val="FF0000"/>
              </a:buClr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Returning -1 as an ‘error’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C/C++ style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Rust die-hards would make a result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rgbClr val="FF0000"/>
              </a:buClr>
            </a:pPr>
            <a:r>
              <a:rPr lang="en-US" sz="1600" dirty="0"/>
              <a:t>As used for vector pop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Or anything nicer  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FD340B-2CFC-2B65-CAB8-FFDB1EE25FF5}"/>
              </a:ext>
            </a:extLst>
          </p:cNvPr>
          <p:cNvSpPr txBox="1"/>
          <p:nvPr/>
        </p:nvSpPr>
        <p:spPr>
          <a:xfrm>
            <a:off x="1143000" y="3748547"/>
            <a:ext cx="5035404" cy="35150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cargo run &gt;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out.txt</a:t>
            </a:r>
            <a:endParaRPr lang="en-US" sz="1600" b="1" dirty="0">
              <a:latin typeface="Courier New" panose="02070309020205020404" pitchFamily="49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1DFE3A-E5AE-AB52-B21A-EBB0F1C61E17}"/>
              </a:ext>
            </a:extLst>
          </p:cNvPr>
          <p:cNvSpPr txBox="1"/>
          <p:nvPr/>
        </p:nvSpPr>
        <p:spPr>
          <a:xfrm>
            <a:off x="1219200" y="3031122"/>
            <a:ext cx="5035404" cy="35150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cargo run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C62416-814B-5990-DF8D-144A3EC7A919}"/>
              </a:ext>
            </a:extLst>
          </p:cNvPr>
          <p:cNvSpPr txBox="1"/>
          <p:nvPr/>
        </p:nvSpPr>
        <p:spPr>
          <a:xfrm>
            <a:off x="1143000" y="4875567"/>
            <a:ext cx="5035404" cy="35150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cargo run 2&gt;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log.txt</a:t>
            </a:r>
            <a:endParaRPr lang="en-US" sz="1600" b="1" dirty="0">
              <a:latin typeface="Courier New" panose="02070309020205020404" pitchFamily="49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56C140-FBA3-8D8A-E183-77239E16D7F2}"/>
              </a:ext>
            </a:extLst>
          </p:cNvPr>
          <p:cNvSpPr txBox="1"/>
          <p:nvPr/>
        </p:nvSpPr>
        <p:spPr>
          <a:xfrm>
            <a:off x="838200" y="5901374"/>
            <a:ext cx="5035404" cy="35150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cargo build 2&gt;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errors.txt</a:t>
            </a:r>
            <a:endParaRPr lang="en-US" sz="1600" b="1" dirty="0">
              <a:latin typeface="Courier New" panose="02070309020205020404" pitchFamily="49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111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Ex 19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Make an enumerated type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Clr>
                <a:srgbClr val="FF0000"/>
              </a:buClr>
              <a:buNone/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Or anything nicer  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/>
              <a:t>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1DFE3A-E5AE-AB52-B21A-EBB0F1C61E17}"/>
              </a:ext>
            </a:extLst>
          </p:cNvPr>
          <p:cNvSpPr txBox="1"/>
          <p:nvPr/>
        </p:nvSpPr>
        <p:spPr>
          <a:xfrm>
            <a:off x="609600" y="2074716"/>
            <a:ext cx="7391400" cy="35150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enum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campus_state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{ flooded, wet, moist, humid, dry }</a:t>
            </a:r>
          </a:p>
        </p:txBody>
      </p:sp>
    </p:spTree>
    <p:extLst>
      <p:ext uri="{BB962C8B-B14F-4D97-AF65-F5344CB8AC3E}">
        <p14:creationId xmlns:p14="http://schemas.microsoft.com/office/powerpoint/2010/main" val="942315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F52F5-8132-D465-BFE6-5EA920494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‘Experiment’ NOTES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44301-D465-AFFD-EC3D-5B23DDE759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2820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Ex 12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 err="1"/>
              <a:t>11b</a:t>
            </a: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Or anything nicer  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FD340B-2CFC-2B65-CAB8-FFDB1EE25FF5}"/>
              </a:ext>
            </a:extLst>
          </p:cNvPr>
          <p:cNvSpPr txBox="1"/>
          <p:nvPr/>
        </p:nvSpPr>
        <p:spPr>
          <a:xfrm>
            <a:off x="447583" y="1524000"/>
            <a:ext cx="6629400" cy="647357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const DEG: char = '\u{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00B0</a:t>
            </a:r>
            <a:r>
              <a:rPr lang="en-US" sz="1600" b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}’;</a:t>
            </a:r>
            <a:br>
              <a:rPr lang="en-US" sz="1600" b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struct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Gpos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{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lat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: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f64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, long :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f64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}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857A2A-FE83-288E-5FF9-A61E9C675A6E}"/>
              </a:ext>
            </a:extLst>
          </p:cNvPr>
          <p:cNvSpPr txBox="1"/>
          <p:nvPr/>
        </p:nvSpPr>
        <p:spPr>
          <a:xfrm>
            <a:off x="426129" y="2757486"/>
            <a:ext cx="8382000" cy="3498394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fn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print_deg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x:f64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d:char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) { print!("{}{}{}", x, DEG, d ); }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1600" b="1" dirty="0">
              <a:latin typeface="Courier New" panose="02070309020205020404" pitchFamily="49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fn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print_pos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 g: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Gpos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) {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let mut x =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g.lat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let mut d = ‘N’;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let mut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xa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x;  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if x &lt; 0.0 {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xa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-x; d = ‘S’ };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print_deg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xa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, d );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x =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g.long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; d = 'E’;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xa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x;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if x &lt; 0.0 {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xa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-x; d = ‘W’ };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print_deg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xa</a:t>
            </a: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, d );</a:t>
            </a:r>
            <a:b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600" b="1" dirty="0"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 }</a:t>
            </a:r>
            <a:endParaRPr lang="en-US" sz="1800" b="1" dirty="0">
              <a:effectLst/>
              <a:latin typeface="Courier New" panose="02070309020205020404" pitchFamily="49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302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Slices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Ex 1</a:t>
            </a:r>
          </a:p>
          <a:p>
            <a:pPr>
              <a:buClr>
                <a:srgbClr val="FF0000"/>
              </a:buClr>
              <a:buFont typeface="Symbol" panose="05050102010706020507" pitchFamily="18" charset="2"/>
              <a:buChar char="®"/>
            </a:pPr>
            <a:r>
              <a:rPr lang="en-US" sz="2000" dirty="0"/>
              <a:t>Compiler error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Rust strictly controls access to variables</a:t>
            </a:r>
          </a:p>
          <a:p>
            <a:pPr>
              <a:buClr>
                <a:srgbClr val="FF0000"/>
              </a:buClr>
            </a:pPr>
            <a:r>
              <a:rPr lang="en-US" sz="2000" i="1" dirty="0"/>
              <a:t>By default, </a:t>
            </a:r>
            <a:r>
              <a:rPr lang="en-US" sz="2000" dirty="0"/>
              <a:t>multiple assignments to a variable are </a:t>
            </a:r>
            <a:r>
              <a:rPr lang="en-US" sz="2000" dirty="0">
                <a:solidFill>
                  <a:srgbClr val="FF0000"/>
                </a:solidFill>
              </a:rPr>
              <a:t>not</a:t>
            </a:r>
            <a:r>
              <a:rPr lang="en-US" sz="2000" dirty="0"/>
              <a:t> allowed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Explicit labelling as mutable (changeable) is required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1676400" y="1137082"/>
            <a:ext cx="3962400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et n = 2; n = n + 5;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4F4F5B-FEC5-F3CB-03F2-756A52A3D78C}"/>
              </a:ext>
            </a:extLst>
          </p:cNvPr>
          <p:cNvSpPr txBox="1"/>
          <p:nvPr/>
        </p:nvSpPr>
        <p:spPr>
          <a:xfrm>
            <a:off x="419100" y="3040112"/>
            <a:ext cx="6477000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et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 = 2; n = n + 5;</a:t>
            </a:r>
          </a:p>
        </p:txBody>
      </p:sp>
    </p:spTree>
    <p:extLst>
      <p:ext uri="{BB962C8B-B14F-4D97-AF65-F5344CB8AC3E}">
        <p14:creationId xmlns:p14="http://schemas.microsoft.com/office/powerpoint/2010/main" val="2768353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Ex 2 </a:t>
            </a:r>
          </a:p>
          <a:p>
            <a:pPr>
              <a:buClr>
                <a:srgbClr val="FF0000"/>
              </a:buClr>
              <a:buFont typeface="Symbol" panose="05050102010706020507" pitchFamily="18" charset="2"/>
              <a:buChar char="®"/>
            </a:pPr>
            <a:r>
              <a:rPr lang="en-US" sz="2000" dirty="0"/>
              <a:t>Compiler error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Rust does </a:t>
            </a:r>
            <a:r>
              <a:rPr lang="en-US" sz="2000" dirty="0">
                <a:solidFill>
                  <a:srgbClr val="FF0000"/>
                </a:solidFill>
              </a:rPr>
              <a:t>not</a:t>
            </a:r>
            <a:r>
              <a:rPr lang="en-US" sz="2000" dirty="0"/>
              <a:t> allow </a:t>
            </a:r>
            <a:r>
              <a:rPr lang="en-US" sz="2000" dirty="0">
                <a:solidFill>
                  <a:srgbClr val="FF0000"/>
                </a:solidFill>
              </a:rPr>
              <a:t>mixed-mode arithmetic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All components of an expression must be float or all integer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In this case, several ‘fixes’ will work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Curiously, Rust does not encourage parentheses to</a:t>
            </a:r>
            <a:br>
              <a:rPr lang="en-US" sz="2000" dirty="0"/>
            </a:br>
            <a:r>
              <a:rPr lang="en-US" sz="2000" dirty="0"/>
              <a:t>avoid the need to remember the precedence rules!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OK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Hackers are expected to remember trivia</a:t>
            </a:r>
          </a:p>
          <a:p>
            <a:pPr>
              <a:buClr>
                <a:srgbClr val="FF0000"/>
              </a:buClr>
            </a:pPr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47A5E3-7AF7-28CC-BB5B-C6EE4ED7F5D9}"/>
              </a:ext>
            </a:extLst>
          </p:cNvPr>
          <p:cNvSpPr txBox="1"/>
          <p:nvPr/>
        </p:nvSpPr>
        <p:spPr>
          <a:xfrm>
            <a:off x="491231" y="3368878"/>
            <a:ext cx="7772400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et m = 10.0; 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x:f64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1.0; let 10 = x * m;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2167C0-30EB-A223-8EE0-1F537D7E0A1B}"/>
              </a:ext>
            </a:extLst>
          </p:cNvPr>
          <p:cNvSpPr txBox="1"/>
          <p:nvPr/>
        </p:nvSpPr>
        <p:spPr>
          <a:xfrm>
            <a:off x="478654" y="3924300"/>
            <a:ext cx="6205664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et m = 10; 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x:f64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x * (m as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86E5D3-1866-359C-F674-707BBAD4CB2A}"/>
              </a:ext>
            </a:extLst>
          </p:cNvPr>
          <p:cNvSpPr txBox="1"/>
          <p:nvPr/>
        </p:nvSpPr>
        <p:spPr>
          <a:xfrm>
            <a:off x="1491277" y="1518177"/>
            <a:ext cx="7043123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et m = 10; 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x:f64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1.0; let 10 = x * m;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E246613-A706-7FEF-AA80-9F4CE8E46492}"/>
              </a:ext>
            </a:extLst>
          </p:cNvPr>
          <p:cNvSpPr/>
          <p:nvPr/>
        </p:nvSpPr>
        <p:spPr>
          <a:xfrm>
            <a:off x="7239000" y="1518177"/>
            <a:ext cx="1143000" cy="40011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68DBF6-51ED-DAA6-FC41-771FFEBB8F00}"/>
              </a:ext>
            </a:extLst>
          </p:cNvPr>
          <p:cNvSpPr txBox="1"/>
          <p:nvPr/>
        </p:nvSpPr>
        <p:spPr>
          <a:xfrm>
            <a:off x="1371600" y="5114895"/>
            <a:ext cx="6205664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et m = 10; 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x:f64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x * m as </a:t>
            </a: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f64;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883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Ex 3 </a:t>
            </a:r>
          </a:p>
          <a:p>
            <a:pPr>
              <a:buClr>
                <a:srgbClr val="FF0000"/>
              </a:buClr>
              <a:buFont typeface="Symbol" panose="05050102010706020507" pitchFamily="18" charset="2"/>
              <a:buChar char="®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û"/>
            </a:pPr>
            <a:r>
              <a:rPr lang="en-US" sz="2000" dirty="0"/>
              <a:t>Ex 3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‘</a:t>
            </a:r>
            <a:r>
              <a:rPr lang="en-US" sz="2000" dirty="0">
                <a:solidFill>
                  <a:srgbClr val="FF0000"/>
                </a:solidFill>
              </a:rPr>
              <a:t>Magic numbers</a:t>
            </a:r>
            <a:r>
              <a:rPr lang="en-US" sz="2000" dirty="0"/>
              <a:t>’ are strongly discouraged!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</a:t>
            </a:r>
            <a:r>
              <a:rPr lang="en-US" sz="2000" dirty="0"/>
              <a:t> literals should be given names!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Note that 10 appears twice here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In a larger program,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other ‘10’ s might be scattered throughout 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i="1" dirty="0"/>
              <a:t>and</a:t>
            </a:r>
            <a:r>
              <a:rPr lang="en-US" sz="2000" dirty="0"/>
              <a:t> forgotten when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US" sz="2000" dirty="0"/>
              <a:t>needs to be updated to 25</a:t>
            </a:r>
          </a:p>
          <a:p>
            <a:pPr>
              <a:buClr>
                <a:srgbClr val="FF0000"/>
              </a:buClr>
              <a:buFont typeface="Symbol" panose="05050102010706020507" pitchFamily="18" charset="2"/>
              <a:buChar char="\"/>
            </a:pPr>
            <a:r>
              <a:rPr lang="en-US" sz="2000" dirty="0"/>
              <a:t>Single declaration of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dirty="0"/>
              <a:t> allows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Efficient (only one change needed!)</a:t>
            </a:r>
          </a:p>
          <a:p>
            <a:pPr lvl="1">
              <a:buClr>
                <a:srgbClr val="FF0000"/>
              </a:buClr>
              <a:buFont typeface="Symbol" panose="05050102010706020507" pitchFamily="18" charset="2"/>
              <a:buChar char="®"/>
            </a:pPr>
            <a:r>
              <a:rPr lang="en-US" sz="2000" dirty="0"/>
              <a:t>(hopefully) error free changes!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Remember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FF0000"/>
                </a:solidFill>
              </a:rPr>
              <a:t>Good code is maintainable code!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/>
              <a:t>	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86E5D3-1866-359C-F674-707BBAD4CB2A}"/>
              </a:ext>
            </a:extLst>
          </p:cNvPr>
          <p:cNvSpPr txBox="1"/>
          <p:nvPr/>
        </p:nvSpPr>
        <p:spPr>
          <a:xfrm>
            <a:off x="1387136" y="1379676"/>
            <a:ext cx="7043123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 N:usize = 10;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xx:[i32;N] = [0;N];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0E79E9-47A4-5A15-7590-31D80B6523F2}"/>
              </a:ext>
            </a:extLst>
          </p:cNvPr>
          <p:cNvSpPr txBox="1"/>
          <p:nvPr/>
        </p:nvSpPr>
        <p:spPr>
          <a:xfrm>
            <a:off x="1524000" y="2248038"/>
            <a:ext cx="7043123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xx:[i32;</a:t>
            </a:r>
            <a:r>
              <a:rPr lang="pt-BR" alt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[0;</a:t>
            </a:r>
            <a:r>
              <a:rPr lang="pt-BR" alt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107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Ex 4 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Ex 5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FD340B-2CFC-2B65-CAB8-FFDB1EE25FF5}"/>
              </a:ext>
            </a:extLst>
          </p:cNvPr>
          <p:cNvSpPr txBox="1"/>
          <p:nvPr/>
        </p:nvSpPr>
        <p:spPr>
          <a:xfrm>
            <a:off x="1539537" y="1532076"/>
            <a:ext cx="5394664" cy="193899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 M:usize = 10;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mut xf:[f64;M] = [0.0;M];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j in 0..M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xf[j] = rand::random();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C6D3C7-B8A8-2AD5-235A-578324EE8CB9}"/>
              </a:ext>
            </a:extLst>
          </p:cNvPr>
          <p:cNvSpPr txBox="1"/>
          <p:nvPr/>
        </p:nvSpPr>
        <p:spPr>
          <a:xfrm>
            <a:off x="1447800" y="3789123"/>
            <a:ext cx="5318463" cy="1015663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mut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sum:f64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0.0;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j in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0..M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sum +=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xf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[j]; }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mean = sum/(M as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140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Ex 6 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Better solution should have added 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let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dq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1.0/(M as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/>
              <a:t>       and then replaced 0.25, 0.5, … with</a:t>
            </a:r>
            <a:br>
              <a:rPr lang="en-US" sz="2000" dirty="0"/>
            </a:br>
            <a:r>
              <a:rPr lang="en-US" sz="2000" dirty="0"/>
              <a:t>            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dq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/ ((k) as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 </a:t>
            </a:r>
            <a:r>
              <a:rPr lang="en-US" sz="2000" dirty="0"/>
              <a:t>in a for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 in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0..N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loop</a:t>
            </a:r>
          </a:p>
          <a:p>
            <a:pPr>
              <a:buClr>
                <a:srgbClr val="FF0000"/>
              </a:buClr>
              <a:buFont typeface="Symbol" panose="05050102010706020507" pitchFamily="18" charset="2"/>
              <a:buChar char="®"/>
            </a:pPr>
            <a:r>
              <a:rPr lang="en-US" sz="2000" dirty="0"/>
              <a:t>Block that will work with any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FD340B-2CFC-2B65-CAB8-FFDB1EE25FF5}"/>
              </a:ext>
            </a:extLst>
          </p:cNvPr>
          <p:cNvSpPr txBox="1"/>
          <p:nvPr/>
        </p:nvSpPr>
        <p:spPr>
          <a:xfrm>
            <a:off x="1526960" y="1477476"/>
            <a:ext cx="6613863" cy="255454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 N:usize = 4;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mut q:[i32;N] = [0;N];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j in 0..M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xf[j] &lt; 0.25 { q[0] += 1;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 if xf[j] &lt; 0.5 { q[1] += 1;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 if xf[j] &lt; 0.75 { q[2] += 1;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 { q[3] += 1; }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3243504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Ex 7 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Two errors</a:t>
            </a:r>
          </a:p>
          <a:p>
            <a:pPr lvl="1">
              <a:buClr>
                <a:srgbClr val="FF0000"/>
              </a:buClr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x10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is invalid outside the block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1/m</a:t>
            </a:r>
            <a:r>
              <a:rPr lang="en-US" sz="2000" dirty="0"/>
              <a:t> – mixed mode </a:t>
            </a:r>
            <a:r>
              <a:rPr lang="en-US" sz="2000" dirty="0">
                <a:sym typeface="Symbol" panose="05050102010706020507" pitchFamily="18" charset="2"/>
              </a:rPr>
              <a:t></a:t>
            </a:r>
            <a:r>
              <a:rPr lang="en-US" sz="2000" dirty="0"/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1.0/m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Ex 8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000" dirty="0"/>
              <a:t> initialized as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20.0</a:t>
            </a:r>
          </a:p>
          <a:p>
            <a:pPr lvl="1">
              <a:buClr>
                <a:srgbClr val="FF0000"/>
              </a:buClr>
              <a:buFont typeface="Symbol" panose="05050102010706020507" pitchFamily="18" charset="2"/>
              <a:buChar char="\"/>
            </a:pPr>
            <a:r>
              <a:rPr lang="en-US" sz="2000" dirty="0"/>
              <a:t>Type defaulted to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f64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rgbClr val="FF0000"/>
              </a:buClr>
              <a:buFont typeface="Symbol" panose="05050102010706020507" pitchFamily="18" charset="2"/>
              <a:buChar char="®"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x/m</a:t>
            </a:r>
            <a:r>
              <a:rPr lang="en-US" sz="2000" dirty="0"/>
              <a:t> not mixed mode now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But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1/m</a:t>
            </a:r>
            <a:r>
              <a:rPr lang="en-US" sz="2000" dirty="0"/>
              <a:t> was </a:t>
            </a:r>
            <a:r>
              <a:rPr lang="en-US" sz="2000" dirty="0">
                <a:sym typeface="Wingdings" panose="05000000000000000000" pitchFamily="2" charset="2"/>
              </a:rPr>
              <a:t></a:t>
            </a: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FD340B-2CFC-2B65-CAB8-FFDB1EE25FF5}"/>
              </a:ext>
            </a:extLst>
          </p:cNvPr>
          <p:cNvSpPr txBox="1"/>
          <p:nvPr/>
        </p:nvSpPr>
        <p:spPr>
          <a:xfrm>
            <a:off x="1526960" y="1477476"/>
            <a:ext cx="7007440" cy="6796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let m = 20.0; let </a:t>
            </a: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x:f64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1.0; { let </a:t>
            </a: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x10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 = x/m; }</a:t>
            </a:r>
            <a:b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println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!(“{}% is {}”, 1/m, </a:t>
            </a: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x10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);</a:t>
            </a: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053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Ex 9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Or anything nicer  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FD340B-2CFC-2B65-CAB8-FFDB1EE25FF5}"/>
              </a:ext>
            </a:extLst>
          </p:cNvPr>
          <p:cNvSpPr txBox="1"/>
          <p:nvPr/>
        </p:nvSpPr>
        <p:spPr>
          <a:xfrm>
            <a:off x="1524000" y="1584092"/>
            <a:ext cx="3959440" cy="1580113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println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!("{}", </a:t>
            </a: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f32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::MIN );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println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!("{}", </a:t>
            </a: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f32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::MAX );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println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!("{}", </a:t>
            </a: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f64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::MIN );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println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!("{}", </a:t>
            </a: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f64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::MAX );</a:t>
            </a: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E40599-A804-2790-A08D-99EC3ECA2F83}"/>
              </a:ext>
            </a:extLst>
          </p:cNvPr>
          <p:cNvSpPr txBox="1"/>
          <p:nvPr/>
        </p:nvSpPr>
        <p:spPr>
          <a:xfrm>
            <a:off x="990600" y="3886200"/>
            <a:ext cx="6096000" cy="78220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println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!("{} – {}", </a:t>
            </a: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f32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::MIN, </a:t>
            </a: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f32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::MAX );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println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!("{} – {}", </a:t>
            </a: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f64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::MIN, </a:t>
            </a:r>
            <a:r>
              <a:rPr lang="en-US" sz="18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f64</a:t>
            </a:r>
            <a:r>
              <a:rPr lang="en-US" sz="18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Calibri" panose="020F0502020204030204" pitchFamily="34" charset="0"/>
              </a:rPr>
              <a:t>::MAX );</a:t>
            </a: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215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14368</TotalTime>
  <Words>1943</Words>
  <Application>Microsoft Office PowerPoint</Application>
  <PresentationFormat>On-screen Show (4:3)</PresentationFormat>
  <Paragraphs>608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RUST Lab Fragments</vt:lpstr>
      <vt:lpstr>LAB ‘Experiment’ NOTES</vt:lpstr>
      <vt:lpstr>Slices</vt:lpstr>
      <vt:lpstr>Fragments</vt:lpstr>
      <vt:lpstr>Fragments</vt:lpstr>
      <vt:lpstr>Fragments</vt:lpstr>
      <vt:lpstr>Fragments</vt:lpstr>
      <vt:lpstr>Fragments</vt:lpstr>
      <vt:lpstr>Fragments</vt:lpstr>
      <vt:lpstr>Fragments</vt:lpstr>
      <vt:lpstr>Fragments</vt:lpstr>
      <vt:lpstr>Fragments</vt:lpstr>
      <vt:lpstr>Fragments</vt:lpstr>
      <vt:lpstr>Fragments</vt:lpstr>
      <vt:lpstr>Fragments</vt:lpstr>
      <vt:lpstr>Fragments</vt:lpstr>
      <vt:lpstr>Fragments</vt:lpstr>
      <vt:lpstr>Fragments</vt:lpstr>
      <vt:lpstr>Fragments</vt:lpstr>
      <vt:lpstr>Fragments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John Morris</cp:lastModifiedBy>
  <cp:revision>198</cp:revision>
  <cp:lastPrinted>2019-04-26T14:10:42Z</cp:lastPrinted>
  <dcterms:created xsi:type="dcterms:W3CDTF">2010-05-26T12:32:20Z</dcterms:created>
  <dcterms:modified xsi:type="dcterms:W3CDTF">2022-09-22T04:32:54Z</dcterms:modified>
</cp:coreProperties>
</file>