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5" r:id="rId3"/>
    <p:sldId id="334" r:id="rId4"/>
    <p:sldId id="417" r:id="rId5"/>
    <p:sldId id="365" r:id="rId6"/>
    <p:sldId id="366" r:id="rId7"/>
    <p:sldId id="418" r:id="rId8"/>
    <p:sldId id="425" r:id="rId9"/>
    <p:sldId id="426" r:id="rId10"/>
    <p:sldId id="427" r:id="rId11"/>
    <p:sldId id="437" r:id="rId12"/>
    <p:sldId id="388" r:id="rId13"/>
    <p:sldId id="419" r:id="rId14"/>
    <p:sldId id="420" r:id="rId15"/>
    <p:sldId id="421" r:id="rId16"/>
    <p:sldId id="428" r:id="rId17"/>
    <p:sldId id="422" r:id="rId18"/>
    <p:sldId id="423" r:id="rId19"/>
    <p:sldId id="424" r:id="rId20"/>
    <p:sldId id="429" r:id="rId21"/>
    <p:sldId id="431" r:id="rId22"/>
    <p:sldId id="432" r:id="rId23"/>
    <p:sldId id="433" r:id="rId24"/>
    <p:sldId id="434" r:id="rId25"/>
    <p:sldId id="435" r:id="rId26"/>
    <p:sldId id="436" r:id="rId27"/>
    <p:sldId id="430" r:id="rId28"/>
    <p:sldId id="438" r:id="rId29"/>
    <p:sldId id="440" r:id="rId30"/>
    <p:sldId id="439" r:id="rId31"/>
    <p:sldId id="441" r:id="rId32"/>
    <p:sldId id="442" r:id="rId33"/>
    <p:sldId id="443" r:id="rId34"/>
    <p:sldId id="444" r:id="rId35"/>
    <p:sldId id="445" r:id="rId36"/>
    <p:sldId id="446" r:id="rId37"/>
    <p:sldId id="447" r:id="rId38"/>
    <p:sldId id="448" r:id="rId39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" autoAdjust="0"/>
    <p:restoredTop sz="94629" autoAdjust="0"/>
  </p:normalViewPr>
  <p:slideViewPr>
    <p:cSldViewPr>
      <p:cViewPr varScale="1">
        <p:scale>
          <a:sx n="87" d="100"/>
          <a:sy n="87" d="100"/>
        </p:scale>
        <p:origin x="20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512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18-Aug-22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18-Aug-22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18-Aug-22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</a:rPr>
              <a:t>RUST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Control flow</a:t>
            </a:r>
            <a:endParaRPr lang="en-NZ" sz="32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School of Industrial Education and Technology,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20" y="0"/>
            <a:ext cx="8229600" cy="810057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mut </a:t>
            </a: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English .. Variable = something can be varied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??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Be careful, in Rust ‘variables’ can be also constant and,</a:t>
            </a:r>
            <a:br>
              <a:rPr lang="en-US" sz="2000" dirty="0"/>
            </a:br>
            <a:r>
              <a:rPr lang="en-US" sz="2000" dirty="0"/>
              <a:t>by default, </a:t>
            </a:r>
            <a:r>
              <a:rPr lang="en-US" sz="2000" dirty="0">
                <a:solidFill>
                  <a:srgbClr val="FF0000"/>
                </a:solidFill>
              </a:rPr>
              <a:t>immutable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FF0000"/>
                </a:solidFill>
              </a:rPr>
              <a:t>not able </a:t>
            </a:r>
            <a:r>
              <a:rPr lang="en-US" sz="2000" dirty="0"/>
              <a:t>to be changed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Why???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History of high level language use teaches us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Accidental changing of variable values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Significant source of program errors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Rust attempts to reduce this error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By default, a ‘variable’ is immutable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You must explicitly declare that you will allow it to change</a:t>
            </a:r>
          </a:p>
          <a:p>
            <a:pPr>
              <a:buClr>
                <a:srgbClr val="FF0000"/>
              </a:buClr>
            </a:pP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263EB-EBB6-4AE6-6D21-9692F73452C0}"/>
              </a:ext>
            </a:extLst>
          </p:cNvPr>
          <p:cNvSpPr txBox="1"/>
          <p:nvPr/>
        </p:nvSpPr>
        <p:spPr>
          <a:xfrm>
            <a:off x="1463457" y="5867400"/>
            <a:ext cx="3108543" cy="707886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n = m;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m&gt;10 then n = 5;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041BC0C-D70A-A462-0CAB-1322281C36F1}"/>
              </a:ext>
            </a:extLst>
          </p:cNvPr>
          <p:cNvSpPr/>
          <p:nvPr/>
        </p:nvSpPr>
        <p:spPr>
          <a:xfrm>
            <a:off x="2057400" y="5867400"/>
            <a:ext cx="579329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635A1-8645-1B42-5D98-205022A89194}"/>
              </a:ext>
            </a:extLst>
          </p:cNvPr>
          <p:cNvSpPr txBox="1"/>
          <p:nvPr/>
        </p:nvSpPr>
        <p:spPr>
          <a:xfrm>
            <a:off x="5059471" y="5378474"/>
            <a:ext cx="380585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keyword</a:t>
            </a:r>
          </a:p>
          <a:p>
            <a:r>
              <a:rPr lang="en-US" sz="2000" dirty="0">
                <a:sym typeface="Wingdings" panose="05000000000000000000" pitchFamily="2" charset="2"/>
              </a:rPr>
              <a:t>Allows a variable to be changed</a:t>
            </a:r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FC5D07-3CB1-6EF7-A407-ED57AD301522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2636729" y="5793973"/>
            <a:ext cx="2422742" cy="1496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DFF30AF-B0C0-6E22-98CF-CB82E4A3CA61}"/>
              </a:ext>
            </a:extLst>
          </p:cNvPr>
          <p:cNvSpPr txBox="1"/>
          <p:nvPr/>
        </p:nvSpPr>
        <p:spPr>
          <a:xfrm>
            <a:off x="741996" y="1955483"/>
            <a:ext cx="7944804" cy="341632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Rust attempts to avoid some poor coding practices </a:t>
            </a:r>
            <a:br>
              <a:rPr lang="en-US" sz="2400" b="1" dirty="0"/>
            </a:br>
            <a:r>
              <a:rPr lang="en-US" sz="2400" b="1" dirty="0"/>
              <a:t>that are known (from a long history!!) to cause errors</a:t>
            </a:r>
          </a:p>
          <a:p>
            <a:endParaRPr lang="en-US" sz="2400" b="1" dirty="0"/>
          </a:p>
          <a:p>
            <a:r>
              <a:rPr lang="en-US" sz="2400" b="1" dirty="0"/>
              <a:t>Aim - to detect ‘unsafe’ code,</a:t>
            </a:r>
            <a:br>
              <a:rPr lang="en-US" sz="2400" b="1" dirty="0"/>
            </a:br>
            <a:r>
              <a:rPr lang="en-US" sz="2400" b="1" dirty="0"/>
              <a:t>before it comes back to bite you!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</p:txBody>
      </p:sp>
      <p:pic>
        <p:nvPicPr>
          <p:cNvPr id="6" name="Picture 5" descr="A picture containing green, indoor, snake, arranged&#10;&#10;Description automatically generated">
            <a:extLst>
              <a:ext uri="{FF2B5EF4-FFF2-40B4-BE49-F238E27FC236}">
                <a16:creationId xmlns:a16="http://schemas.microsoft.com/office/drawing/2014/main" id="{0E5A7B30-F10B-6E0A-1E0A-9B402463E3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352800"/>
            <a:ext cx="1787651" cy="175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20" y="0"/>
            <a:ext cx="8229600" cy="810057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language specialists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dirty="0"/>
              <a:t>maybe just aids to remembering </a:t>
            </a:r>
            <a:r>
              <a:rPr lang="en-US" sz="2000"/>
              <a:t>English words </a:t>
            </a:r>
            <a:r>
              <a:rPr lang="en-US" sz="200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Rust’s </a:t>
            </a: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is derived from the Latin </a:t>
            </a:r>
            <a:r>
              <a:rPr lang="en-US" sz="2400" dirty="0" err="1">
                <a:solidFill>
                  <a:srgbClr val="3FC1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mutare</a:t>
            </a:r>
            <a:r>
              <a:rPr lang="en-US" sz="2400" dirty="0">
                <a:solidFill>
                  <a:srgbClr val="3FC1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0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change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Its most common appearance in English in 2022 is </a:t>
            </a:r>
            <a:br>
              <a:rPr lang="en-US" sz="2000" dirty="0"/>
            </a:br>
            <a:r>
              <a:rPr lang="en-US" sz="2000" dirty="0"/>
              <a:t>in </a:t>
            </a:r>
            <a:r>
              <a:rPr lang="en-US" sz="2400" dirty="0">
                <a:solidFill>
                  <a:srgbClr val="3FC1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mutation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In endless news articles discussing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mutations</a:t>
            </a:r>
            <a:r>
              <a:rPr lang="en-US" sz="2000" dirty="0"/>
              <a:t>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r>
              <a:rPr lang="en-US" sz="2000" dirty="0"/>
              <a:t> changes) in the COVID-19 virus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also in</a:t>
            </a:r>
            <a:br>
              <a:rPr lang="en-US" sz="2000" dirty="0"/>
            </a:br>
            <a:r>
              <a:rPr lang="en-US" sz="2000" dirty="0"/>
              <a:t>commute, commutation, mutable, …</a:t>
            </a:r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0" indent="0">
              <a:buClr>
                <a:srgbClr val="FF0000"/>
              </a:buClr>
              <a:buNone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2400" dirty="0"/>
              <a:t> </a:t>
            </a:r>
            <a:r>
              <a:rPr lang="en-US" sz="2000" dirty="0"/>
              <a:t>differs from 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mute</a:t>
            </a:r>
            <a:r>
              <a:rPr lang="en-US" sz="2400" dirty="0"/>
              <a:t> </a:t>
            </a:r>
            <a:r>
              <a:rPr lang="en-US" sz="2000" dirty="0"/>
              <a:t>derived from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silence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mute = unable to speak</a:t>
            </a:r>
          </a:p>
          <a:p>
            <a:pPr>
              <a:buClr>
                <a:srgbClr val="FF0000"/>
              </a:buClr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23467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948" y="127883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Repeat blocks of instructions 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Several variants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loop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for</a:t>
            </a:r>
            <a:br>
              <a:rPr lang="en-US" sz="2000" dirty="0"/>
            </a:b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189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Simplest loop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Continues until ….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</a:rPr>
              <a:t>break</a:t>
            </a:r>
            <a:r>
              <a:rPr lang="en-US" sz="2000" dirty="0"/>
              <a:t> can be added anywhere in the loop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Usually after some test with an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/>
              <a:t> ..</a:t>
            </a:r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r>
              <a:rPr lang="en-US" sz="2000" dirty="0"/>
              <a:t>Simple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</a:p>
          <a:p>
            <a:pPr lvl="2">
              <a:buClr>
                <a:srgbClr val="FF0000"/>
              </a:buClr>
            </a:pP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8AD41-A92E-3278-CF26-454B9BA9E79F}"/>
              </a:ext>
            </a:extLst>
          </p:cNvPr>
          <p:cNvSpPr txBox="1"/>
          <p:nvPr/>
        </p:nvSpPr>
        <p:spPr>
          <a:xfrm>
            <a:off x="914400" y="2590800"/>
            <a:ext cx="4647426" cy="2554545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loop_max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i64 = 1000;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let n = ……;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…. // some code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n 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loop_max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break;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….. // some more code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437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Simplest loop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Simple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endParaRPr lang="en-US" sz="2000" dirty="0">
              <a:solidFill>
                <a:srgbClr val="FF0000"/>
              </a:solidFill>
            </a:endParaRPr>
          </a:p>
          <a:p>
            <a:pPr lvl="1">
              <a:buClr>
                <a:srgbClr val="FF0000"/>
              </a:buClr>
            </a:pPr>
            <a:r>
              <a:rPr lang="en-US" sz="2000" dirty="0"/>
              <a:t>Many new programmers generate </a:t>
            </a:r>
            <a:r>
              <a:rPr lang="en-US" sz="2000" dirty="0">
                <a:solidFill>
                  <a:srgbClr val="FF0000"/>
                </a:solidFill>
              </a:rPr>
              <a:t>infinite loops</a:t>
            </a:r>
          </a:p>
          <a:p>
            <a:pPr marL="914400" lvl="2" indent="0">
              <a:buClr>
                <a:srgbClr val="FF0000"/>
              </a:buClr>
              <a:buNone/>
            </a:pPr>
            <a:r>
              <a:rPr lang="en-US" sz="2000" dirty="0"/>
              <a:t>Program sits there showing a boring black screen</a:t>
            </a:r>
            <a:br>
              <a:rPr lang="en-US" sz="2000" dirty="0"/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Outputs continuous stream of junk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Caused by error in the termination code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&lt;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condtion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{ break; }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condtion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dirty="0"/>
              <a:t>always evaluates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dirty="0"/>
              <a:t> is never reached!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Check the termination condition carefully!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8AD41-A92E-3278-CF26-454B9BA9E79F}"/>
              </a:ext>
            </a:extLst>
          </p:cNvPr>
          <p:cNvSpPr txBox="1"/>
          <p:nvPr/>
        </p:nvSpPr>
        <p:spPr>
          <a:xfrm>
            <a:off x="2743200" y="5553748"/>
            <a:ext cx="5257800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Everybody generates infinite loops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haven’t generated one,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haven’t written many programs yet 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039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28796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Break exits from the loop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Sometimes, your calculation has almost succeeded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You need to add more code the finish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Jump directly to the end of this loop,</a:t>
            </a:r>
            <a:br>
              <a:rPr lang="en-US" sz="2000" dirty="0"/>
            </a:br>
            <a:r>
              <a:rPr lang="en-US" sz="2000" dirty="0"/>
              <a:t>but continue with another iteration of the loop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400" dirty="0"/>
              <a:t>Loop will continue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Maybe forever!!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C05E13-BD34-9F73-F8A8-9A928942D252}"/>
              </a:ext>
            </a:extLst>
          </p:cNvPr>
          <p:cNvSpPr txBox="1"/>
          <p:nvPr/>
        </p:nvSpPr>
        <p:spPr>
          <a:xfrm>
            <a:off x="628650" y="3277240"/>
            <a:ext cx="572464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target: f64 = 95.0;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let yield:f64 = ……;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…. // some code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yield &gt; target { continue;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….. // some code to improve yield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39330-AB53-327A-CA22-AB37D548E470}"/>
              </a:ext>
            </a:extLst>
          </p:cNvPr>
          <p:cNvSpPr txBox="1"/>
          <p:nvPr/>
        </p:nvSpPr>
        <p:spPr>
          <a:xfrm>
            <a:off x="4543544" y="5019645"/>
            <a:ext cx="3419356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code will be skipped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jumps to here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7D699B-87B6-EF54-8506-2A9C41EFA1B1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876300" y="5373588"/>
            <a:ext cx="3667244" cy="4616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72894B3-068F-CF35-BDDF-79A7E488CA67}"/>
              </a:ext>
            </a:extLst>
          </p:cNvPr>
          <p:cNvSpPr txBox="1"/>
          <p:nvPr/>
        </p:nvSpPr>
        <p:spPr>
          <a:xfrm>
            <a:off x="3529072" y="6237423"/>
            <a:ext cx="3709928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needed somewhere!!</a:t>
            </a:r>
          </a:p>
        </p:txBody>
      </p:sp>
    </p:spTree>
    <p:extLst>
      <p:ext uri="{BB962C8B-B14F-4D97-AF65-F5344CB8AC3E}">
        <p14:creationId xmlns:p14="http://schemas.microsoft.com/office/powerpoint/2010/main" val="279715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‘statements’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52153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Normally </a:t>
            </a:r>
            <a:br>
              <a:rPr lang="en-US" sz="2000" dirty="0"/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US" sz="2000" dirty="0"/>
              <a:t> continues</a:t>
            </a:r>
            <a:br>
              <a:rPr lang="en-US" sz="2000" dirty="0"/>
            </a:br>
            <a:r>
              <a:rPr lang="en-US" sz="2000" dirty="0"/>
              <a:t>until a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dirty="0"/>
              <a:t> is found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However, borrowing some ideas from functional programming</a:t>
            </a:r>
            <a:br>
              <a:rPr lang="en-US" sz="2000" dirty="0"/>
            </a:br>
            <a:r>
              <a:rPr lang="en-US" sz="2000" dirty="0"/>
              <a:t>languages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Many ‘statements’ return values</a:t>
            </a:r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r>
              <a:rPr lang="en-US" sz="2000" dirty="0"/>
              <a:t>This can be viewed as ‘powerful’ or</a:t>
            </a:r>
            <a:br>
              <a:rPr lang="en-US" sz="2000" dirty="0"/>
            </a:br>
            <a:r>
              <a:rPr lang="en-US" sz="2000" dirty="0"/>
              <a:t>confusing (because the statement is now long and complex!)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This can generate infinite loops too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Adding iteration count may be wise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C05E13-BD34-9F73-F8A8-9A928942D252}"/>
              </a:ext>
            </a:extLst>
          </p:cNvPr>
          <p:cNvSpPr txBox="1"/>
          <p:nvPr/>
        </p:nvSpPr>
        <p:spPr>
          <a:xfrm>
            <a:off x="1017180" y="3572724"/>
            <a:ext cx="7109639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loop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res : i64 = …………… // some calculation here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iter_cnt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max_trials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break res; // return res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894B3-068F-CF35-BDDF-79A7E488CA67}"/>
              </a:ext>
            </a:extLst>
          </p:cNvPr>
          <p:cNvSpPr txBox="1"/>
          <p:nvPr/>
        </p:nvSpPr>
        <p:spPr>
          <a:xfrm>
            <a:off x="5269736" y="4861719"/>
            <a:ext cx="3264664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 break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loop ends and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 a 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9C67D5-C3D5-B95F-06CA-D95D672BDB48}"/>
              </a:ext>
            </a:extLst>
          </p:cNvPr>
          <p:cNvSpPr txBox="1"/>
          <p:nvPr/>
        </p:nvSpPr>
        <p:spPr>
          <a:xfrm>
            <a:off x="4114800" y="1141779"/>
            <a:ext cx="225580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F7D144D-FF75-5D5F-AE63-FC0DFDC6C269}"/>
              </a:ext>
            </a:extLst>
          </p:cNvPr>
          <p:cNvSpPr/>
          <p:nvPr/>
        </p:nvSpPr>
        <p:spPr>
          <a:xfrm>
            <a:off x="1770044" y="4535815"/>
            <a:ext cx="1752600" cy="32590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C3A3535-ACD2-89FF-E11A-97706422E79A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3522644" y="4861719"/>
            <a:ext cx="1747092" cy="50783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56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52153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&lt;condition&gt; { …. }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Loop will continue until condition is true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r>
              <a:rPr lang="en-US" sz="2400" dirty="0"/>
              <a:t>This can generate infinite loops too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Adding iteration count may be wise 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C05E13-BD34-9F73-F8A8-9A928942D252}"/>
              </a:ext>
            </a:extLst>
          </p:cNvPr>
          <p:cNvSpPr txBox="1"/>
          <p:nvPr/>
        </p:nvSpPr>
        <p:spPr>
          <a:xfrm>
            <a:off x="1098589" y="1930832"/>
            <a:ext cx="4801314" cy="317009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target: f64 = 95.0;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yield: f64 = 0.0;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max_trials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i64 = 1000;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yield &lt; target {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yield = ………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…. // some code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iter_cnt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max_trials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break; // Give up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894B3-068F-CF35-BDDF-79A7E488CA67}"/>
              </a:ext>
            </a:extLst>
          </p:cNvPr>
          <p:cNvSpPr txBox="1"/>
          <p:nvPr/>
        </p:nvSpPr>
        <p:spPr>
          <a:xfrm>
            <a:off x="4114800" y="4419600"/>
            <a:ext cx="4548128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be added</a:t>
            </a:r>
          </a:p>
        </p:txBody>
      </p:sp>
    </p:spTree>
    <p:extLst>
      <p:ext uri="{BB962C8B-B14F-4D97-AF65-F5344CB8AC3E}">
        <p14:creationId xmlns:p14="http://schemas.microsoft.com/office/powerpoint/2010/main" val="33076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2153"/>
            <a:ext cx="8229600" cy="792162"/>
          </a:xfrm>
        </p:spPr>
        <p:txBody>
          <a:bodyPr>
            <a:normAutofit/>
          </a:bodyPr>
          <a:lstStyle/>
          <a:p>
            <a:pPr marL="52388" lvl="1" indent="-52388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let 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4315"/>
            <a:ext cx="8229600" cy="552153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Variant of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J"/>
            </a:pPr>
            <a:r>
              <a:rPr lang="en-US" sz="2000" dirty="0"/>
              <a:t>Better understood when we know how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000" dirty="0"/>
              <a:t> works</a:t>
            </a:r>
          </a:p>
          <a:p>
            <a:pPr>
              <a:buClr>
                <a:srgbClr val="FF0000"/>
              </a:buClr>
            </a:pPr>
            <a:endParaRPr lang="en-US" sz="2000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 lvl="1">
              <a:buClr>
                <a:srgbClr val="FF0000"/>
              </a:buClr>
            </a:pPr>
            <a:endParaRPr lang="en-US" sz="20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>
              <a:buClr>
                <a:srgbClr val="FF0000"/>
              </a:buClr>
            </a:pPr>
            <a:endParaRPr lang="en-US" sz="2400" dirty="0"/>
          </a:p>
          <a:p>
            <a:pPr marL="457200" lvl="1" indent="0">
              <a:buClr>
                <a:srgbClr val="FF0000"/>
              </a:buCl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8823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syntax</a:t>
            </a:r>
          </a:p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&lt;pattern&gt;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&lt;expression&gt;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dirty="0"/>
              <a:t>Simplest example</a:t>
            </a:r>
          </a:p>
          <a:p>
            <a:pPr marL="0" indent="0" algn="ctr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n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 1 .. 100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sz="2400" dirty="0"/>
              <a:t>There are many variations on 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&lt;pattern&gt; </a:t>
            </a:r>
          </a:p>
          <a:p>
            <a:pPr marL="0" indent="0">
              <a:buNone/>
            </a:pPr>
            <a:r>
              <a:rPr lang="en-US" sz="2400" dirty="0"/>
              <a:t>and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&lt;expression&gt;</a:t>
            </a:r>
          </a:p>
          <a:p>
            <a:r>
              <a:rPr lang="en-US" sz="2400" dirty="0"/>
              <a:t>Rust’s inventors didn’t like to make life too easy</a:t>
            </a:r>
          </a:p>
          <a:p>
            <a:pPr algn="r"/>
            <a:r>
              <a:rPr lang="en-US" sz="2400"/>
              <a:t>More coming later …..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306-4BA3-44B6-9E39-A9C8B2FCD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2BCD0-6422-4012-9542-FECBFF415F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93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Formal syntax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&lt;pattern&gt;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&lt;expression&gt;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sz="2000" dirty="0"/>
              <a:t>Simplest example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n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 1 .. 100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Rust warning!!</a:t>
            </a:r>
          </a:p>
          <a:p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Notation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defines a range</a:t>
            </a:r>
          </a:p>
          <a:p>
            <a:r>
              <a:rPr lang="en-US" altLang="en-US" sz="2000" dirty="0"/>
              <a:t>Range is defined as from </a:t>
            </a:r>
            <a:r>
              <a:rPr lang="en-US" altLang="en-US" sz="2000" dirty="0">
                <a:solidFill>
                  <a:srgbClr val="0070C0"/>
                </a:solidFill>
              </a:rPr>
              <a:t>a</a:t>
            </a:r>
            <a:r>
              <a:rPr lang="en-US" altLang="en-US" sz="2000" dirty="0"/>
              <a:t> (inclusive) to b (exclusive)</a:t>
            </a:r>
          </a:p>
          <a:p>
            <a:r>
              <a:rPr lang="en-US" sz="2000" dirty="0"/>
              <a:t>For mathematicians, read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</a:t>
            </a:r>
            <a:r>
              <a:rPr lang="en-US" altLang="en-US" sz="2000" dirty="0"/>
              <a:t>represents a closed interval (</a:t>
            </a:r>
            <a:r>
              <a:rPr lang="en-US" altLang="en-US" sz="2000" dirty="0">
                <a:solidFill>
                  <a:srgbClr val="FF0000"/>
                </a:solidFill>
              </a:rPr>
              <a:t>including</a:t>
            </a:r>
            <a:r>
              <a:rPr lang="en-US" altLang="en-US" sz="2000" dirty="0"/>
              <a:t>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0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 dirty="0"/>
              <a:t>represents an open interval (</a:t>
            </a:r>
            <a:r>
              <a:rPr lang="en-US" altLang="en-US" sz="2000" dirty="0">
                <a:solidFill>
                  <a:srgbClr val="FF0000"/>
                </a:solidFill>
              </a:rPr>
              <a:t>excluding</a:t>
            </a:r>
            <a:r>
              <a:rPr lang="en-US" altLang="en-US" sz="2000" dirty="0"/>
              <a:t> the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000" dirty="0"/>
              <a:t>)</a:t>
            </a:r>
          </a:p>
          <a:p>
            <a:r>
              <a:rPr lang="en-US" sz="2000" dirty="0"/>
              <a:t>If you want 100 iterations, write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n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 1 .. 101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pPr>
              <a:buFont typeface="Symbol" panose="05050102010706020507" pitchFamily="18" charset="2"/>
              <a:buChar char=" 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n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 0 .. 100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88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n = 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n = 100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</p:spTree>
    <p:extLst>
      <p:ext uri="{BB962C8B-B14F-4D97-AF65-F5344CB8AC3E}">
        <p14:creationId xmlns:p14="http://schemas.microsoft.com/office/powerpoint/2010/main" val="104479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1..{}",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Loops 1..100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EF4695-0E1A-E74B-A734-BAC94BA916BE}"/>
              </a:ext>
            </a:extLst>
          </p:cNvPr>
          <p:cNvSpPr/>
          <p:nvPr/>
        </p:nvSpPr>
        <p:spPr>
          <a:xfrm>
            <a:off x="2209800" y="3373771"/>
            <a:ext cx="762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B85E4-0E2D-B1FD-E9E2-9188F815043F}"/>
              </a:ext>
            </a:extLst>
          </p:cNvPr>
          <p:cNvSpPr txBox="1"/>
          <p:nvPr/>
        </p:nvSpPr>
        <p:spPr>
          <a:xfrm>
            <a:off x="3956045" y="2859656"/>
            <a:ext cx="4880178" cy="17543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1..n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Implying</a:t>
            </a:r>
          </a:p>
          <a:p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starts at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inclusive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end)</a:t>
            </a:r>
          </a:p>
          <a:p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ends at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exclusive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end)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or </a:t>
            </a:r>
            <a:r>
              <a:rPr lang="en-US" sz="2000" b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30508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1..{}",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Loops 1..100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EF4695-0E1A-E74B-A734-BAC94BA916BE}"/>
              </a:ext>
            </a:extLst>
          </p:cNvPr>
          <p:cNvSpPr/>
          <p:nvPr/>
        </p:nvSpPr>
        <p:spPr>
          <a:xfrm>
            <a:off x="1371600" y="3376790"/>
            <a:ext cx="381000" cy="35701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B85E4-0E2D-B1FD-E9E2-9188F815043F}"/>
              </a:ext>
            </a:extLst>
          </p:cNvPr>
          <p:cNvSpPr txBox="1"/>
          <p:nvPr/>
        </p:nvSpPr>
        <p:spPr>
          <a:xfrm>
            <a:off x="3956045" y="2971800"/>
            <a:ext cx="4880178" cy="1446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defined here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Compiler determines the type of m</a:t>
            </a:r>
            <a:b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examining the range</a:t>
            </a:r>
          </a:p>
          <a:p>
            <a:r>
              <a:rPr lang="en-US" sz="24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4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define </a:t>
            </a:r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</a:t>
            </a:r>
            <a:r>
              <a:rPr lang="en-US" sz="24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needed</a:t>
            </a:r>
            <a:endParaRPr lang="en-US" sz="2000" b="1" dirty="0">
              <a:solidFill>
                <a:srgbClr val="0F37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0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1..{}",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Loops 1..100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EF4695-0E1A-E74B-A734-BAC94BA916BE}"/>
              </a:ext>
            </a:extLst>
          </p:cNvPr>
          <p:cNvSpPr/>
          <p:nvPr/>
        </p:nvSpPr>
        <p:spPr>
          <a:xfrm>
            <a:off x="2971800" y="3385766"/>
            <a:ext cx="381000" cy="35701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B85E4-0E2D-B1FD-E9E2-9188F815043F}"/>
              </a:ext>
            </a:extLst>
          </p:cNvPr>
          <p:cNvSpPr txBox="1"/>
          <p:nvPr/>
        </p:nvSpPr>
        <p:spPr>
          <a:xfrm>
            <a:off x="4114800" y="3438525"/>
            <a:ext cx="4460876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sz="24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block</a:t>
            </a:r>
          </a:p>
          <a:p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these braces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does not exist outside this block</a:t>
            </a:r>
            <a:endParaRPr lang="en-US" sz="2000" b="1" dirty="0">
              <a:solidFill>
                <a:srgbClr val="0F37E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303FDCC-BD94-1EBE-1935-EA21C8FB4AF1}"/>
              </a:ext>
            </a:extLst>
          </p:cNvPr>
          <p:cNvSpPr/>
          <p:nvPr/>
        </p:nvSpPr>
        <p:spPr>
          <a:xfrm>
            <a:off x="1219200" y="4291190"/>
            <a:ext cx="381000" cy="35701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5806D4-9D17-4ABE-FCD4-4A2EA486C37F}"/>
              </a:ext>
            </a:extLst>
          </p:cNvPr>
          <p:cNvCxnSpPr>
            <a:cxnSpLocks/>
            <a:endCxn id="6" idx="3"/>
          </p:cNvCxnSpPr>
          <p:nvPr/>
        </p:nvCxnSpPr>
        <p:spPr>
          <a:xfrm flipH="1" flipV="1">
            <a:off x="3352800" y="3564271"/>
            <a:ext cx="762000" cy="4717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DC25F0-7605-A9B6-4887-C05E6E830F00}"/>
              </a:ext>
            </a:extLst>
          </p:cNvPr>
          <p:cNvCxnSpPr>
            <a:cxnSpLocks/>
          </p:cNvCxnSpPr>
          <p:nvPr/>
        </p:nvCxnSpPr>
        <p:spPr>
          <a:xfrm flipH="1">
            <a:off x="1609725" y="4291190"/>
            <a:ext cx="2505075" cy="17850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9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1..{}",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Loops 1..100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EF4695-0E1A-E74B-A734-BAC94BA916BE}"/>
              </a:ext>
            </a:extLst>
          </p:cNvPr>
          <p:cNvSpPr/>
          <p:nvPr/>
        </p:nvSpPr>
        <p:spPr>
          <a:xfrm>
            <a:off x="838200" y="3066480"/>
            <a:ext cx="3127177" cy="372045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B85E4-0E2D-B1FD-E9E2-9188F815043F}"/>
              </a:ext>
            </a:extLst>
          </p:cNvPr>
          <p:cNvSpPr txBox="1"/>
          <p:nvPr/>
        </p:nvSpPr>
        <p:spPr>
          <a:xfrm>
            <a:off x="4225924" y="2613732"/>
            <a:ext cx="4460876" cy="169277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complete the example,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print the last value held by </a:t>
            </a:r>
            <a:r>
              <a:rPr lang="en-US" sz="24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It was necessary to define a variable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that would exist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the block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303FDCC-BD94-1EBE-1935-EA21C8FB4AF1}"/>
              </a:ext>
            </a:extLst>
          </p:cNvPr>
          <p:cNvSpPr/>
          <p:nvPr/>
        </p:nvSpPr>
        <p:spPr>
          <a:xfrm>
            <a:off x="7010400" y="4626351"/>
            <a:ext cx="1295400" cy="35701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5806D4-9D17-4ABE-FCD4-4A2EA486C37F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965377" y="3252503"/>
            <a:ext cx="26054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F4CD65-44F6-F8C1-D39D-25150D0C86B4}"/>
              </a:ext>
            </a:extLst>
          </p:cNvPr>
          <p:cNvCxnSpPr>
            <a:cxnSpLocks/>
          </p:cNvCxnSpPr>
          <p:nvPr/>
        </p:nvCxnSpPr>
        <p:spPr>
          <a:xfrm>
            <a:off x="7397553" y="4306503"/>
            <a:ext cx="0" cy="31480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19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n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a..b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40362"/>
          </a:xfrm>
        </p:spPr>
        <p:txBody>
          <a:bodyPr/>
          <a:lstStyle/>
          <a:p>
            <a:r>
              <a:rPr lang="en-US" sz="2000" dirty="0"/>
              <a:t>To convince yourself (or remember the rule), </a:t>
            </a:r>
            <a:br>
              <a:rPr lang="en-US" sz="2000" dirty="0"/>
            </a:br>
            <a:r>
              <a:rPr lang="en-US" sz="2000" dirty="0"/>
              <a:t>try this simple </a:t>
            </a:r>
            <a:r>
              <a:rPr lang="en-US" sz="2000" dirty="0" err="1"/>
              <a:t>progam</a:t>
            </a:r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Output will be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9E053-361D-D7E4-0ACD-B61E778D317A}"/>
              </a:ext>
            </a:extLst>
          </p:cNvPr>
          <p:cNvSpPr txBox="1"/>
          <p:nvPr/>
        </p:nvSpPr>
        <p:spPr>
          <a:xfrm>
            <a:off x="187702" y="1825334"/>
            <a:ext cx="8648521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const n : i64 = 100;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!("Loops 1..{}", n);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m in 1..n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cnt+1;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}   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 {} count {} final m {}", n,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F7FF1F-6EA1-DE72-9971-032191D48268}"/>
              </a:ext>
            </a:extLst>
          </p:cNvPr>
          <p:cNvSpPr txBox="1"/>
          <p:nvPr/>
        </p:nvSpPr>
        <p:spPr>
          <a:xfrm>
            <a:off x="609600" y="5740010"/>
            <a:ext cx="4031873" cy="70788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Loops 1..100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100 count 99 final m 99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EF4695-0E1A-E74B-A734-BAC94BA916BE}"/>
              </a:ext>
            </a:extLst>
          </p:cNvPr>
          <p:cNvSpPr/>
          <p:nvPr/>
        </p:nvSpPr>
        <p:spPr>
          <a:xfrm>
            <a:off x="838200" y="3066480"/>
            <a:ext cx="3127177" cy="372045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B85E4-0E2D-B1FD-E9E2-9188F815043F}"/>
              </a:ext>
            </a:extLst>
          </p:cNvPr>
          <p:cNvSpPr txBox="1"/>
          <p:nvPr/>
        </p:nvSpPr>
        <p:spPr>
          <a:xfrm>
            <a:off x="4225923" y="2838366"/>
            <a:ext cx="4610299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(region in which it exists) of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final_m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is from this point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of the block in which it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was defined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303FDCC-BD94-1EBE-1935-EA21C8FB4AF1}"/>
              </a:ext>
            </a:extLst>
          </p:cNvPr>
          <p:cNvSpPr/>
          <p:nvPr/>
        </p:nvSpPr>
        <p:spPr>
          <a:xfrm>
            <a:off x="0" y="4946199"/>
            <a:ext cx="533400" cy="357010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15806D4-9D17-4ABE-FCD4-4A2EA486C37F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965377" y="3252503"/>
            <a:ext cx="26054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F4CD65-44F6-F8C1-D39D-25150D0C86B4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533400" y="4161805"/>
            <a:ext cx="4267200" cy="96289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syntax</a:t>
            </a:r>
          </a:p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&lt;pattern&gt;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&lt;expression&gt;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dirty="0"/>
              <a:t>Simplest example</a:t>
            </a:r>
          </a:p>
          <a:p>
            <a:pPr marL="0" indent="0" algn="ctr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n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 1 .. 100</a:t>
            </a:r>
            <a:r>
              <a:rPr 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r>
              <a:rPr lang="en-US" sz="2400" dirty="0"/>
              <a:t>There are many variations on 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&lt;pattern&gt; </a:t>
            </a:r>
          </a:p>
          <a:p>
            <a:pPr marL="0" indent="0">
              <a:buNone/>
            </a:pPr>
            <a:r>
              <a:rPr lang="en-US" sz="2400" dirty="0"/>
              <a:t>and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&lt;expression&gt;</a:t>
            </a:r>
          </a:p>
          <a:p>
            <a:r>
              <a:rPr lang="en-US" sz="2400" dirty="0"/>
              <a:t>Rust’s inventors didn’t like to make life too easy</a:t>
            </a:r>
          </a:p>
          <a:p>
            <a:pPr algn="r"/>
            <a:r>
              <a:rPr lang="en-US" sz="2400"/>
              <a:t>More coming later …..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89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write long</a:t>
            </a:r>
          </a:p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&lt;condition&gt;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 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&lt;cond1&gt;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{if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&lt;cond2&gt;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{…} } }</a:t>
            </a:r>
          </a:p>
          <a:p>
            <a:pPr>
              <a:buFont typeface="Arial" panose="020B0604020202020204" pitchFamily="34" charset="0"/>
              <a:buChar char="+"/>
            </a:pPr>
            <a:r>
              <a:rPr lang="en-US" dirty="0"/>
              <a:t>else {} branches if you need</a:t>
            </a:r>
          </a:p>
          <a:p>
            <a:r>
              <a:rPr lang="en-US" dirty="0"/>
              <a:t>However, </a:t>
            </a:r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statements are simpler</a:t>
            </a:r>
          </a:p>
          <a:p>
            <a:pPr lvl="1"/>
            <a:r>
              <a:rPr lang="en-US" dirty="0"/>
              <a:t>Equivalent of 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250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allows you to match an expression with several possibilities</a:t>
            </a:r>
          </a:p>
          <a:p>
            <a:r>
              <a:rPr lang="en-US" sz="2400" dirty="0"/>
              <a:t>Simple example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number of patterns match number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/>
              <a:t>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dirty="0"/>
              <a:t>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2|3|…|11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</a:t>
            </a:r>
            <a:r>
              <a:rPr lang="en-US" sz="2000" dirty="0"/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13..=19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228600" y="2514600"/>
            <a:ext cx="7571303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number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 single value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!("One!"),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several values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| 3 | 5 | 7 | 11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!(“Prime"),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an inclusive range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13..=19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!(“Teen"),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Handle the rest of cases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!(“Larger"),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8DF4936-8AD7-BCDB-B53F-BBCCD78F1E25}"/>
              </a:ext>
            </a:extLst>
          </p:cNvPr>
          <p:cNvSpPr/>
          <p:nvPr/>
        </p:nvSpPr>
        <p:spPr>
          <a:xfrm>
            <a:off x="1447800" y="3124200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0584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Rust is a procedural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Control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What is being executed now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 "/>
            </a:pPr>
            <a:r>
              <a:rPr lang="en-US" sz="2000" dirty="0"/>
              <a:t>passes from one statement to the next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whereas in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Functional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FF0000"/>
                </a:solidFill>
              </a:rPr>
              <a:t>data flow </a:t>
            </a:r>
            <a:r>
              <a:rPr lang="en-US" sz="2000" dirty="0"/>
              <a:t>languages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Execution is based on the availability of data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Parallel languages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where multiple processors execute </a:t>
            </a:r>
            <a:br>
              <a:rPr lang="en-US" sz="2000" dirty="0"/>
            </a:br>
            <a:r>
              <a:rPr lang="en-US" sz="2000" dirty="0"/>
              <a:t>multiple </a:t>
            </a:r>
            <a:r>
              <a:rPr lang="en-US" sz="2000" dirty="0">
                <a:solidFill>
                  <a:srgbClr val="FF0000"/>
                </a:solidFill>
              </a:rPr>
              <a:t>threads of control </a:t>
            </a:r>
            <a:r>
              <a:rPr lang="en-US" sz="2000" dirty="0"/>
              <a:t>at the same time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Generally essentially procedural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Several architectures are possible ..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MIMD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SIMD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/>
              <a:t> your GPU)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Dataflow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Parallel programming is a challenge .. maybe next year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allows you to match an expression with several possibilities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304800" y="2514600"/>
            <a:ext cx="7571303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number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 single value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!("One!"),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several values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| 3 | 5 | 7 | 11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!(“Prime"),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an inclusive range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13..=19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!(“Teen"),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Handle the rest of cases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!(“Larger"),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5916C-D1FA-82BB-E7F9-D35438D8B721}"/>
              </a:ext>
            </a:extLst>
          </p:cNvPr>
          <p:cNvSpPr txBox="1"/>
          <p:nvPr/>
        </p:nvSpPr>
        <p:spPr>
          <a:xfrm>
            <a:off x="4225924" y="2613732"/>
            <a:ext cx="2174876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Single value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1447800" y="3124200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1497375" y="3729804"/>
            <a:ext cx="28956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F2E30A-58F3-E088-D147-EBD9ACDC1606}"/>
              </a:ext>
            </a:extLst>
          </p:cNvPr>
          <p:cNvSpPr txBox="1"/>
          <p:nvPr/>
        </p:nvSpPr>
        <p:spPr>
          <a:xfrm>
            <a:off x="4690876" y="3517715"/>
            <a:ext cx="3355988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List of values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Separated by |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implying or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1497375" y="4339404"/>
            <a:ext cx="1322025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3866261" y="4390759"/>
            <a:ext cx="1162939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378E45-506D-370E-BF88-A370FC28C2B8}"/>
              </a:ext>
            </a:extLst>
          </p:cNvPr>
          <p:cNvSpPr txBox="1"/>
          <p:nvPr/>
        </p:nvSpPr>
        <p:spPr>
          <a:xfrm>
            <a:off x="3357356" y="5036360"/>
            <a:ext cx="4689508" cy="163121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Default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Come here if no previous 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Essentially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Compiler will check that all possible values are covered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1425767" y="4982654"/>
            <a:ext cx="479234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2513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allows you to match an expression with several possibilities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304800" y="2514600"/>
            <a:ext cx="7571303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number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 single value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!("One!"),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several values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| 3 | 5 | 7 | 11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!(“Prime"),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an inclusive range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13..=19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!(“Teen"),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Handle the rest of cases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!(“Larger"),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5916C-D1FA-82BB-E7F9-D35438D8B721}"/>
              </a:ext>
            </a:extLst>
          </p:cNvPr>
          <p:cNvSpPr txBox="1"/>
          <p:nvPr/>
        </p:nvSpPr>
        <p:spPr>
          <a:xfrm>
            <a:off x="3124201" y="2613732"/>
            <a:ext cx="4751902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Every possible match followed by =&gt;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1860015" y="3136715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4343400" y="3782188"/>
            <a:ext cx="457200" cy="32861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F2E30A-58F3-E088-D147-EBD9ACDC1606}"/>
              </a:ext>
            </a:extLst>
          </p:cNvPr>
          <p:cNvSpPr txBox="1"/>
          <p:nvPr/>
        </p:nvSpPr>
        <p:spPr>
          <a:xfrm>
            <a:off x="4040875" y="3136443"/>
            <a:ext cx="37338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break (as in C) needed!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2743199" y="4339404"/>
            <a:ext cx="457201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3866261" y="4390759"/>
            <a:ext cx="1162939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1810898" y="4953000"/>
            <a:ext cx="479234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9527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allows you to match an expression with several possibilities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304800" y="2514600"/>
            <a:ext cx="7571303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number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 single value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!("One!"),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several values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| 3 | 5 | 7 | 11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!(“Prime"),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an inclusive range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13..=19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!(“Teen"),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Handle the rest of cases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!(“Larger"),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1860015" y="3136715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4343400" y="3782188"/>
            <a:ext cx="457200" cy="32861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2743199" y="4339404"/>
            <a:ext cx="457201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3237122" y="2872892"/>
            <a:ext cx="5602077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Note the syntax .. =19 implies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19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Making a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range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1810898" y="4953000"/>
            <a:ext cx="479234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D8D861-6189-59AD-A943-9B126358DF25}"/>
              </a:ext>
            </a:extLst>
          </p:cNvPr>
          <p:cNvSpPr txBox="1"/>
          <p:nvPr/>
        </p:nvSpPr>
        <p:spPr>
          <a:xfrm>
            <a:off x="85380" y="4743863"/>
            <a:ext cx="8830020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Warning – Rust is dynamic (read as unstable!)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Trying to make the open range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13..19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as in a for loop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Compiler error!!!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Message is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error[E0658]: exclusive range pattern syntax is experimental</a:t>
            </a:r>
          </a:p>
        </p:txBody>
      </p:sp>
    </p:spTree>
    <p:extLst>
      <p:ext uri="{BB962C8B-B14F-4D97-AF65-F5344CB8AC3E}">
        <p14:creationId xmlns:p14="http://schemas.microsoft.com/office/powerpoint/2010/main" val="355427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allows you to match an expression with several possibilities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304800" y="2514600"/>
            <a:ext cx="7571303" cy="3477875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 number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 single value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!("One!"),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several values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 | 3 | 5 | 7 | 11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!(“Prime"),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Match an inclusive range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13..=19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!(“Teen"),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Handle the rest of cases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 =&gt;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!(“Larger"),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1860015" y="3136715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4343400" y="3782188"/>
            <a:ext cx="457200" cy="32861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2743199" y="4339404"/>
            <a:ext cx="457201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3237122" y="2872892"/>
            <a:ext cx="5602077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Note the syntax .. =19 implies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19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Making a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range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1810898" y="4953000"/>
            <a:ext cx="479234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D8D861-6189-59AD-A943-9B126358DF25}"/>
              </a:ext>
            </a:extLst>
          </p:cNvPr>
          <p:cNvSpPr txBox="1"/>
          <p:nvPr/>
        </p:nvSpPr>
        <p:spPr>
          <a:xfrm>
            <a:off x="85380" y="4743863"/>
            <a:ext cx="8830020" cy="193899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Warning –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Rust is dynamic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(read as unstable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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Trying to make the open range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13..19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as in a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loop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Compiler error!!!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Message is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error[E0658]: exclusive range pattern syntax is experimental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0FD7A-DA7B-2606-C623-785EA3A406C0}"/>
              </a:ext>
            </a:extLst>
          </p:cNvPr>
          <p:cNvSpPr txBox="1"/>
          <p:nvPr/>
        </p:nvSpPr>
        <p:spPr>
          <a:xfrm>
            <a:off x="475561" y="3323677"/>
            <a:ext cx="5602077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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Maybe … in 6 weeks …</a:t>
            </a:r>
          </a:p>
          <a:p>
            <a:pPr marL="342900" indent="-342900">
              <a:buFont typeface="Wingdings" panose="05000000000000000000" pitchFamily="2" charset="2"/>
              <a:buChar char="J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change or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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it may not???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42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expression can be a function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228600" y="2145739"/>
            <a:ext cx="7725192" cy="317009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mod10( x:i64 ) -&gt; i64 { let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 % 10;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m in 1..101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print!("{}",m);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	match mod10(m)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0 =&gt; print!("\n"),        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_ =&gt; print!(" 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		}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9659038" y="4061901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9976690" y="4405743"/>
            <a:ext cx="457200" cy="32861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2971800" y="3369605"/>
            <a:ext cx="130795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4596788" y="2984661"/>
            <a:ext cx="3262831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Expression is a function returning an i64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199222" y="2149645"/>
            <a:ext cx="7420778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26938-5CBC-0B8F-6139-D20BA901E1C9}"/>
              </a:ext>
            </a:extLst>
          </p:cNvPr>
          <p:cNvSpPr txBox="1"/>
          <p:nvPr/>
        </p:nvSpPr>
        <p:spPr>
          <a:xfrm>
            <a:off x="3353105" y="4478706"/>
            <a:ext cx="4976372" cy="2246769"/>
          </a:xfrm>
          <a:prstGeom prst="rect">
            <a:avLst/>
          </a:prstGeom>
          <a:solidFill>
            <a:schemeClr val="bg1"/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1 2 3 4 5 6 7 8 9 10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11 12 13 14 15 16 17 18 19 20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21 22 23 24 25 26 27 28 29 30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31 32 33 34 35 36 37 38 39 40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41 42 43 44 45 46 47 48 49 50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51 52 53 54 55 56 57 58 59 60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61 62 63 64 65 66 67 68 69 70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71 72 73 74 75 76 77 78 79 80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81 82 83 84 85 86 87 88 89 90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91 92 93 94 95 96 97 98 99 100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D589B1B-E210-CEF6-CFD9-419DC474D7C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741394" y="2754232"/>
            <a:ext cx="420796" cy="3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37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561" y="1166018"/>
            <a:ext cx="8229600" cy="4525963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400" dirty="0"/>
              <a:t> expression can be a function</a:t>
            </a:r>
          </a:p>
          <a:p>
            <a:r>
              <a:rPr lang="en-US" sz="2400" dirty="0"/>
              <a:t>Simple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304800" y="2145739"/>
            <a:ext cx="7648992" cy="317009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mod10( x:i64 ) -&gt; i64 { let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 % 10;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m in 1..101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	print!("{}",m);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		match mod10(m)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		0 =&gt; print!("\n"),        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_ =&gt; print!(" "),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		}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235DC6-F64B-5CCD-C518-42B4FC34D2A0}"/>
              </a:ext>
            </a:extLst>
          </p:cNvPr>
          <p:cNvSpPr/>
          <p:nvPr/>
        </p:nvSpPr>
        <p:spPr>
          <a:xfrm>
            <a:off x="9659038" y="4061901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2BA25FB-E748-C07B-51D7-6FAE8DA91D4A}"/>
              </a:ext>
            </a:extLst>
          </p:cNvPr>
          <p:cNvSpPr/>
          <p:nvPr/>
        </p:nvSpPr>
        <p:spPr>
          <a:xfrm>
            <a:off x="9976690" y="4405743"/>
            <a:ext cx="457200" cy="328616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8F7AA97-895A-DE30-BE83-75ADEEA28C0D}"/>
              </a:ext>
            </a:extLst>
          </p:cNvPr>
          <p:cNvSpPr/>
          <p:nvPr/>
        </p:nvSpPr>
        <p:spPr>
          <a:xfrm>
            <a:off x="3048000" y="3369605"/>
            <a:ext cx="130795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4594034" y="2514600"/>
            <a:ext cx="3262831" cy="1015663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Return from a function –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Last expression in the block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A07884F-F0FF-6F9D-197B-62CAF3B796F2}"/>
              </a:ext>
            </a:extLst>
          </p:cNvPr>
          <p:cNvSpPr/>
          <p:nvPr/>
        </p:nvSpPr>
        <p:spPr>
          <a:xfrm>
            <a:off x="6934200" y="2149645"/>
            <a:ext cx="685800" cy="364955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26938-5CBC-0B8F-6139-D20BA901E1C9}"/>
              </a:ext>
            </a:extLst>
          </p:cNvPr>
          <p:cNvSpPr txBox="1"/>
          <p:nvPr/>
        </p:nvSpPr>
        <p:spPr>
          <a:xfrm>
            <a:off x="3353105" y="4478706"/>
            <a:ext cx="4976372" cy="2246769"/>
          </a:xfrm>
          <a:prstGeom prst="rect">
            <a:avLst/>
          </a:prstGeom>
          <a:solidFill>
            <a:schemeClr val="bg1"/>
          </a:solidFill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1 2 3 4 5 6 7 8 9 10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11 12 13 14 15 16 17 18 19 20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21 22 23 24 25 26 27 28 29 30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31 32 33 34 35 36 37 38 39 40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41 42 43 44 45 46 47 48 49 50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51 52 53 54 55 56 57 58 59 60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61 62 63 64 65 66 67 68 69 70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71 72 73 74 75 76 77 78 79 80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81 82 83 84 85 86 87 88 89 90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91 92 93 94 95 96 97 98 99 100</a:t>
            </a:r>
          </a:p>
        </p:txBody>
      </p:sp>
    </p:spTree>
    <p:extLst>
      <p:ext uri="{BB962C8B-B14F-4D97-AF65-F5344CB8AC3E}">
        <p14:creationId xmlns:p14="http://schemas.microsoft.com/office/powerpoint/2010/main" val="15946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50" y="1015841"/>
            <a:ext cx="8229600" cy="5232559"/>
          </a:xfrm>
        </p:spPr>
        <p:txBody>
          <a:bodyPr/>
          <a:lstStyle/>
          <a:p>
            <a:r>
              <a:rPr lang="en-US" sz="2400" dirty="0"/>
              <a:t>Matching strings</a:t>
            </a:r>
          </a:p>
          <a:p>
            <a:pPr lvl="1"/>
            <a:r>
              <a:rPr lang="en-US" sz="2000" dirty="0"/>
              <a:t>Possible .. But</a:t>
            </a:r>
          </a:p>
          <a:p>
            <a:pPr lvl="1"/>
            <a:r>
              <a:rPr lang="en-US" sz="2000" dirty="0"/>
              <a:t>Strict rules on the permissible expressions</a:t>
            </a:r>
          </a:p>
          <a:p>
            <a:pPr lvl="1"/>
            <a:r>
              <a:rPr lang="en-US" sz="2000" dirty="0"/>
              <a:t>Do not include String’s directly</a:t>
            </a:r>
          </a:p>
          <a:p>
            <a:pPr lvl="2"/>
            <a:r>
              <a:rPr lang="en-US" sz="2000" dirty="0"/>
              <a:t>We need to understand more about </a:t>
            </a:r>
            <a:br>
              <a:rPr lang="en-US" sz="2000" dirty="0"/>
            </a:br>
            <a:r>
              <a:rPr lang="en-US" sz="2000" dirty="0"/>
              <a:t>what a Rust String is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slice</a:t>
            </a:r>
            <a:r>
              <a:rPr lang="en-US" sz="2000" dirty="0"/>
              <a:t> out of the string must be extracted first</a:t>
            </a:r>
          </a:p>
          <a:p>
            <a:pPr lvl="2"/>
            <a:r>
              <a:rPr lang="en-US" sz="2000" dirty="0"/>
              <a:t>This is OK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457200" y="4038600"/>
            <a:ext cx="7648992" cy="1631216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s = String::from("foo");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s.as_str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"foo" =&gt; 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!("Yes"); },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_ =&gt; {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!("No"); }   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3567781" y="5558998"/>
            <a:ext cx="2008437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Deferred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40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203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50" y="1015841"/>
            <a:ext cx="8229600" cy="5232559"/>
          </a:xfrm>
        </p:spPr>
        <p:txBody>
          <a:bodyPr/>
          <a:lstStyle/>
          <a:p>
            <a:r>
              <a:rPr lang="en-US" sz="2400" dirty="0"/>
              <a:t>Matching strings</a:t>
            </a:r>
          </a:p>
          <a:p>
            <a:pPr lvl="1"/>
            <a:r>
              <a:rPr lang="en-US" sz="2000" dirty="0"/>
              <a:t>Advance notes ..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try by yourself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457200" y="1856258"/>
            <a:ext cx="8229600" cy="3662541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!("Enter difficultly mode: “);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difficulty = String::new();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io::stdin() 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(&amp;mut difficulty) .expect("Invalid input, aborting");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difficulty.as_str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"Easy" =&gt; {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num_guesses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10;},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"Medium" =&gt; {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num_guesses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7;},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"Hard" =&gt; {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num_guesses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3;},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_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!("Pls enter a valid mode!");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continue;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E53053-174B-24F4-5B36-C80BD125806B}"/>
              </a:ext>
            </a:extLst>
          </p:cNvPr>
          <p:cNvSpPr txBox="1"/>
          <p:nvPr/>
        </p:nvSpPr>
        <p:spPr>
          <a:xfrm>
            <a:off x="4813150" y="2976211"/>
            <a:ext cx="36576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Slice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taken from the string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A42D6E5-8687-9F0D-3095-FDB3684F7A4D}"/>
              </a:ext>
            </a:extLst>
          </p:cNvPr>
          <p:cNvSpPr/>
          <p:nvPr/>
        </p:nvSpPr>
        <p:spPr>
          <a:xfrm>
            <a:off x="1371600" y="2952810"/>
            <a:ext cx="3048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E0BEE41-DE09-4DD4-FF0B-438CA849F7A1}"/>
              </a:ext>
            </a:extLst>
          </p:cNvPr>
          <p:cNvSpPr/>
          <p:nvPr/>
        </p:nvSpPr>
        <p:spPr>
          <a:xfrm>
            <a:off x="1676400" y="2201209"/>
            <a:ext cx="43434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67512B-EC25-685E-342F-9A4FB8770AF3}"/>
              </a:ext>
            </a:extLst>
          </p:cNvPr>
          <p:cNvSpPr txBox="1"/>
          <p:nvPr/>
        </p:nvSpPr>
        <p:spPr>
          <a:xfrm>
            <a:off x="6096000" y="2152285"/>
            <a:ext cx="31242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Declare an empty string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5E8DE8-AA2A-52B3-1A54-C6A62023224F}"/>
              </a:ext>
            </a:extLst>
          </p:cNvPr>
          <p:cNvSpPr txBox="1"/>
          <p:nvPr/>
        </p:nvSpPr>
        <p:spPr>
          <a:xfrm>
            <a:off x="5486400" y="3586790"/>
            <a:ext cx="365760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Now you can match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6731C7-1095-71EF-581C-9BF38E3F41FF}"/>
              </a:ext>
            </a:extLst>
          </p:cNvPr>
          <p:cNvSpPr txBox="1"/>
          <p:nvPr/>
        </p:nvSpPr>
        <p:spPr>
          <a:xfrm>
            <a:off x="2449720" y="4621852"/>
            <a:ext cx="6453130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There was an enclosing loop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Jumps to end of enclosing block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stays in the loop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50CAEAA-907A-9F46-915B-4BE763FB4FB8}"/>
              </a:ext>
            </a:extLst>
          </p:cNvPr>
          <p:cNvSpPr/>
          <p:nvPr/>
        </p:nvSpPr>
        <p:spPr>
          <a:xfrm>
            <a:off x="673250" y="4586906"/>
            <a:ext cx="1536550" cy="28989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0239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792-54E6-2EC0-0F8F-69FBA259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203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A443D-A4DF-BDC4-C21D-5220C3D1F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50" y="1015841"/>
            <a:ext cx="8229600" cy="5232559"/>
          </a:xfrm>
        </p:spPr>
        <p:txBody>
          <a:bodyPr/>
          <a:lstStyle/>
          <a:p>
            <a:r>
              <a:rPr lang="en-US" sz="2400" dirty="0"/>
              <a:t>Matching strings</a:t>
            </a:r>
          </a:p>
          <a:p>
            <a:pPr lvl="1"/>
            <a:r>
              <a:rPr lang="en-US" sz="2000" dirty="0"/>
              <a:t>Advance notes ..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you can try by yourself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54B2A8-820F-5926-F9DA-9B38A0E17A19}"/>
              </a:ext>
            </a:extLst>
          </p:cNvPr>
          <p:cNvSpPr txBox="1"/>
          <p:nvPr/>
        </p:nvSpPr>
        <p:spPr>
          <a:xfrm>
            <a:off x="990600" y="1851494"/>
            <a:ext cx="8229600" cy="4216539"/>
          </a:xfrm>
          <a:prstGeom prst="rect">
            <a:avLst/>
          </a:prstGeom>
          <a:noFill/>
          <a:ln w="57150"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 !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done_setup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!("Enter difficultly mode you wish to play):");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let mut difficulty = String::new();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io::stdin() 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read_line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(&amp;mut difficulty) .expect("Invalid input, aborting");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match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difficulty.as_str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"Easy" =&gt; {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num_guesses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10;},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"Medium" =&gt; {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num_guesses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7;},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"Hard" =&gt; {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num_guesses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= 3;},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_ =&gt; {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!(“Enter a valid mode!");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continue;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},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/>
              </a:rPr>
              <a:t>	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!("You are playing in {} mode, you have {} tries!", 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	difficulty,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num_guesses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latin typeface="Arial Unicode MS"/>
              </a:rPr>
              <a:t>	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done_setup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true;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6731C7-1095-71EF-581C-9BF38E3F41FF}"/>
              </a:ext>
            </a:extLst>
          </p:cNvPr>
          <p:cNvSpPr txBox="1"/>
          <p:nvPr/>
        </p:nvSpPr>
        <p:spPr>
          <a:xfrm>
            <a:off x="1990809" y="5513809"/>
            <a:ext cx="6453130" cy="132343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There was an </a:t>
            </a:r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enclosing loop</a:t>
            </a:r>
          </a:p>
          <a:p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Jumps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end of enclosing block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stays in the loop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50CAEAA-907A-9F46-915B-4BE763FB4FB8}"/>
              </a:ext>
            </a:extLst>
          </p:cNvPr>
          <p:cNvSpPr/>
          <p:nvPr/>
        </p:nvSpPr>
        <p:spPr>
          <a:xfrm>
            <a:off x="914399" y="5257800"/>
            <a:ext cx="440267" cy="289894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3BAFBDD-1F76-D01D-F8B3-517C556DA825}"/>
              </a:ext>
            </a:extLst>
          </p:cNvPr>
          <p:cNvSpPr/>
          <p:nvPr/>
        </p:nvSpPr>
        <p:spPr>
          <a:xfrm>
            <a:off x="3733800" y="1876735"/>
            <a:ext cx="381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34F636A-C709-5E9F-37F8-84396699097C}"/>
              </a:ext>
            </a:extLst>
          </p:cNvPr>
          <p:cNvCxnSpPr>
            <a:cxnSpLocks/>
          </p:cNvCxnSpPr>
          <p:nvPr/>
        </p:nvCxnSpPr>
        <p:spPr>
          <a:xfrm>
            <a:off x="4114800" y="2102513"/>
            <a:ext cx="4114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49F6935-B3FE-4B98-2B43-AA534B0D943C}"/>
              </a:ext>
            </a:extLst>
          </p:cNvPr>
          <p:cNvCxnSpPr>
            <a:cxnSpLocks/>
          </p:cNvCxnSpPr>
          <p:nvPr/>
        </p:nvCxnSpPr>
        <p:spPr>
          <a:xfrm>
            <a:off x="1447800" y="5367857"/>
            <a:ext cx="67818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572BEEF-3D6B-BB98-FD0D-FBC8CF8F3575}"/>
              </a:ext>
            </a:extLst>
          </p:cNvPr>
          <p:cNvCxnSpPr>
            <a:cxnSpLocks/>
          </p:cNvCxnSpPr>
          <p:nvPr/>
        </p:nvCxnSpPr>
        <p:spPr>
          <a:xfrm>
            <a:off x="8229600" y="2102513"/>
            <a:ext cx="0" cy="3265344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3E9369D-8912-A481-630E-8B6432164837}"/>
              </a:ext>
            </a:extLst>
          </p:cNvPr>
          <p:cNvSpPr txBox="1"/>
          <p:nvPr/>
        </p:nvSpPr>
        <p:spPr>
          <a:xfrm>
            <a:off x="7486875" y="3498356"/>
            <a:ext cx="1612750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Outer loop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914973-7F3B-34D4-9C3C-482E0BE3BEB1}"/>
              </a:ext>
            </a:extLst>
          </p:cNvPr>
          <p:cNvCxnSpPr>
            <a:cxnSpLocks/>
          </p:cNvCxnSpPr>
          <p:nvPr/>
        </p:nvCxnSpPr>
        <p:spPr>
          <a:xfrm flipV="1">
            <a:off x="1447800" y="4053686"/>
            <a:ext cx="1828800" cy="1204114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29B1C7E-B51F-6533-7FF0-4BAC5740052B}"/>
              </a:ext>
            </a:extLst>
          </p:cNvPr>
          <p:cNvSpPr txBox="1"/>
          <p:nvPr/>
        </p:nvSpPr>
        <p:spPr>
          <a:xfrm>
            <a:off x="3338690" y="4186796"/>
            <a:ext cx="3905023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Continue in the loop,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but skip remainder of it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2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Rust is a procedural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Control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What is being executed now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 "/>
            </a:pPr>
            <a:r>
              <a:rPr lang="en-US" sz="2000" dirty="0"/>
              <a:t>passes from one statement to the next</a:t>
            </a:r>
          </a:p>
          <a:p>
            <a:pPr>
              <a:buClr>
                <a:srgbClr val="FF0000"/>
              </a:buClr>
              <a:buFont typeface="Symbol" panose="05050102010706020507" pitchFamily="18" charset="2"/>
              <a:buChar char=" 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whereas in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Functional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FF0000"/>
                </a:solidFill>
              </a:rPr>
              <a:t>data flow </a:t>
            </a:r>
            <a:r>
              <a:rPr lang="en-US" sz="2000" dirty="0"/>
              <a:t>languages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Execution is based on the availability of data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Parallel languages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where multiple processors execute </a:t>
            </a:r>
            <a:br>
              <a:rPr lang="en-US" sz="2000" dirty="0"/>
            </a:br>
            <a:r>
              <a:rPr lang="en-US" sz="2000" dirty="0"/>
              <a:t>multiple </a:t>
            </a:r>
            <a:r>
              <a:rPr lang="en-US" sz="2000" dirty="0">
                <a:solidFill>
                  <a:srgbClr val="FF0000"/>
                </a:solidFill>
              </a:rPr>
              <a:t>threads of control </a:t>
            </a:r>
            <a:r>
              <a:rPr lang="en-US" sz="2000" dirty="0"/>
              <a:t>at the same time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Generally essentially procedural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Several architectures are possible ..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MIMD 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SIMD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/>
              <a:t> your GPU)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Dataflow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Parallel programming is a challenge .. maybe next year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endParaRPr lang="en-US" sz="20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B5EE4-C29A-323C-4534-E214890DEE99}"/>
              </a:ext>
            </a:extLst>
          </p:cNvPr>
          <p:cNvSpPr txBox="1"/>
          <p:nvPr/>
        </p:nvSpPr>
        <p:spPr>
          <a:xfrm>
            <a:off x="3581400" y="3470223"/>
            <a:ext cx="4080108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Rust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Borrowed some concepts</a:t>
            </a:r>
            <a:br>
              <a:rPr lang="en-US" sz="2000" b="1" dirty="0"/>
            </a:br>
            <a:r>
              <a:rPr lang="en-US" sz="2000" b="1" dirty="0"/>
              <a:t>from functional 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Ability to pass data from one function directly to the next</a:t>
            </a:r>
          </a:p>
        </p:txBody>
      </p:sp>
    </p:spTree>
    <p:extLst>
      <p:ext uri="{BB962C8B-B14F-4D97-AF65-F5344CB8AC3E}">
        <p14:creationId xmlns:p14="http://schemas.microsoft.com/office/powerpoint/2010/main" val="209721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Control flow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HLLs provide several statements which alter the control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000" dirty="0"/>
              <a:t> determine which statement is executed next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… else …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 …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in 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Function call and return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break, jump, exit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sz="2400" dirty="0"/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2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786"/>
            <a:ext cx="8229600" cy="1143000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… else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Simplest control flow statement</a:t>
            </a:r>
          </a:p>
          <a:p>
            <a:pPr marL="914400" indent="-52388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&lt;condition&gt; {</a:t>
            </a:r>
          </a:p>
          <a:p>
            <a:pPr marL="914400" indent="-52388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 // if branch</a:t>
            </a:r>
            <a:b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914400" indent="-52388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914400" indent="-52388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… // else branch</a:t>
            </a:r>
          </a:p>
          <a:p>
            <a:pPr marL="914400" indent="-52388">
              <a:buClr>
                <a:srgbClr val="FF0000"/>
              </a:buClr>
              <a:buNone/>
            </a:pPr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&lt;condition&gt; </a:t>
            </a:r>
            <a:r>
              <a:rPr lang="en-US" sz="2000" dirty="0">
                <a:solidFill>
                  <a:srgbClr val="00B050"/>
                </a:solidFill>
              </a:rPr>
              <a:t>- </a:t>
            </a:r>
            <a:r>
              <a:rPr lang="en-US" sz="2000" dirty="0"/>
              <a:t>an expression evaluating to true or false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a </a:t>
            </a:r>
            <a:r>
              <a:rPr lang="en-US" sz="2000" dirty="0" err="1"/>
              <a:t>boolean</a:t>
            </a:r>
            <a:endParaRPr lang="en-US" sz="2000" dirty="0"/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ok = false;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 = n &lt; 100;  // test for n not too large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ok { // continue 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 // something went wrong 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4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786"/>
            <a:ext cx="8229600" cy="1143000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… else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&lt;condition&gt; </a:t>
            </a:r>
            <a:r>
              <a:rPr lang="en-US" sz="2000" dirty="0">
                <a:solidFill>
                  <a:srgbClr val="00B050"/>
                </a:solidFill>
              </a:rPr>
              <a:t>- </a:t>
            </a:r>
            <a:r>
              <a:rPr lang="en-US" sz="2000" dirty="0"/>
              <a:t>an expression evaluating to true or false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0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/>
              <a:t>an expression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n &lt; 100 { // continue 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 // something went wrong 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Expression can be arbitrarily complex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((n &lt; 100) &amp;&amp; (m &lt; 200)) || (q &lt; 0) { 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// continue 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 // something went wrong </a:t>
            </a:r>
          </a:p>
          <a:p>
            <a:pPr marL="1198563" lvl="1" indent="-58738">
              <a:buClr>
                <a:srgbClr val="FF0000"/>
              </a:buClr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3B098F-DDBF-E081-0FD7-D64F3A61ECA0}"/>
              </a:ext>
            </a:extLst>
          </p:cNvPr>
          <p:cNvSpPr txBox="1"/>
          <p:nvPr/>
        </p:nvSpPr>
        <p:spPr>
          <a:xfrm>
            <a:off x="3505200" y="4960785"/>
            <a:ext cx="5825634" cy="70788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Don’t forget the parentheses!</a:t>
            </a:r>
            <a:br>
              <a:rPr lang="en-US" sz="2000" b="1" dirty="0"/>
            </a:br>
            <a:r>
              <a:rPr lang="en-US" sz="2000" dirty="0">
                <a:sym typeface="Wingdings" panose="05000000000000000000" pitchFamily="2" charset="2"/>
              </a:rPr>
              <a:t> </a:t>
            </a:r>
            <a:r>
              <a:rPr lang="en-US" sz="2000" b="1" dirty="0"/>
              <a:t>Required in a course for software engineers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8118676-F54B-26AC-4429-B433E44DA0E2}"/>
              </a:ext>
            </a:extLst>
          </p:cNvPr>
          <p:cNvSpPr/>
          <p:nvPr/>
        </p:nvSpPr>
        <p:spPr>
          <a:xfrm>
            <a:off x="2133600" y="3440243"/>
            <a:ext cx="5334000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247EBE3-1969-A9A5-BD9E-2C1074ED49F7}"/>
              </a:ext>
            </a:extLst>
          </p:cNvPr>
          <p:cNvCxnSpPr/>
          <p:nvPr/>
        </p:nvCxnSpPr>
        <p:spPr>
          <a:xfrm flipV="1">
            <a:off x="4953000" y="3821243"/>
            <a:ext cx="0" cy="11395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06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786"/>
            <a:ext cx="8229600" cy="1143000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.. if 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‘if’ </a:t>
            </a:r>
            <a:r>
              <a:rPr lang="en-US" sz="2000" dirty="0">
                <a:solidFill>
                  <a:srgbClr val="0F37E1"/>
                </a:solidFill>
              </a:rPr>
              <a:t>can be used to form expressions</a:t>
            </a:r>
          </a:p>
          <a:p>
            <a:pPr>
              <a:buClr>
                <a:srgbClr val="FF0000"/>
              </a:buClr>
            </a:pPr>
            <a:endParaRPr lang="en-US" sz="2000" dirty="0">
              <a:solidFill>
                <a:srgbClr val="0F37E1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000" dirty="0">
              <a:solidFill>
                <a:srgbClr val="0F37E1"/>
              </a:solidFill>
            </a:endParaRPr>
          </a:p>
          <a:p>
            <a:pPr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</a:rPr>
              <a:t>Convenient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F37E1"/>
                </a:solidFill>
              </a:rPr>
              <a:t>In Rust, compiler will reject this</a:t>
            </a:r>
          </a:p>
          <a:p>
            <a:pPr>
              <a:buClr>
                <a:srgbClr val="FF0000"/>
              </a:buClr>
            </a:pPr>
            <a:endParaRPr lang="en-US" sz="2000" dirty="0">
              <a:solidFill>
                <a:srgbClr val="0F37E1"/>
              </a:solidFill>
            </a:endParaRPr>
          </a:p>
          <a:p>
            <a:pPr marL="457200" lvl="1" indent="0">
              <a:buClr>
                <a:schemeClr val="tx1"/>
              </a:buClr>
              <a:buNone/>
            </a:pPr>
            <a:r>
              <a:rPr lang="en-US" sz="2000" dirty="0">
                <a:solidFill>
                  <a:srgbClr val="00B050"/>
                </a:solidFill>
              </a:rPr>
              <a:t> 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en-US" sz="2000" dirty="0">
              <a:solidFill>
                <a:srgbClr val="00B05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sz="2000" dirty="0"/>
              <a:t>By default, variables are not </a:t>
            </a:r>
            <a:r>
              <a:rPr lang="en-US" sz="2000" dirty="0">
                <a:solidFill>
                  <a:srgbClr val="FF0000"/>
                </a:solidFill>
              </a:rPr>
              <a:t>mutable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sz="2000" dirty="0"/>
              <a:t>they cannot be changed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This code needs to be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371CE-7007-FF48-6F6C-2FBD4F2CBDDC}"/>
              </a:ext>
            </a:extLst>
          </p:cNvPr>
          <p:cNvSpPr txBox="1"/>
          <p:nvPr/>
        </p:nvSpPr>
        <p:spPr>
          <a:xfrm>
            <a:off x="1178410" y="1636096"/>
            <a:ext cx="5109091" cy="400110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n = if m &gt; 10 then m else 5;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49DE91-51EC-7F10-EAE2-8438254E2018}"/>
              </a:ext>
            </a:extLst>
          </p:cNvPr>
          <p:cNvSpPr txBox="1"/>
          <p:nvPr/>
        </p:nvSpPr>
        <p:spPr>
          <a:xfrm>
            <a:off x="1950928" y="2922857"/>
            <a:ext cx="3108543" cy="707886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n = m;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m&gt;10 then n = 5;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263EB-EBB6-4AE6-6D21-9692F73452C0}"/>
              </a:ext>
            </a:extLst>
          </p:cNvPr>
          <p:cNvSpPr txBox="1"/>
          <p:nvPr/>
        </p:nvSpPr>
        <p:spPr>
          <a:xfrm>
            <a:off x="1752600" y="5159514"/>
            <a:ext cx="3108543" cy="707886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n = m;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m&gt;10 then n = 5;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041BC0C-D70A-A462-0CAB-1322281C36F1}"/>
              </a:ext>
            </a:extLst>
          </p:cNvPr>
          <p:cNvSpPr/>
          <p:nvPr/>
        </p:nvSpPr>
        <p:spPr>
          <a:xfrm>
            <a:off x="2392471" y="5159514"/>
            <a:ext cx="579329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635A1-8645-1B42-5D98-205022A89194}"/>
              </a:ext>
            </a:extLst>
          </p:cNvPr>
          <p:cNvSpPr txBox="1"/>
          <p:nvPr/>
        </p:nvSpPr>
        <p:spPr>
          <a:xfrm>
            <a:off x="5059471" y="5378474"/>
            <a:ext cx="4071949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</a:t>
            </a:r>
            <a:r>
              <a:rPr lang="en-US" sz="2000" b="1" dirty="0"/>
              <a:t>keyword</a:t>
            </a:r>
          </a:p>
          <a:p>
            <a:r>
              <a:rPr lang="en-US" sz="2000" b="1" dirty="0">
                <a:sym typeface="Wingdings" panose="05000000000000000000" pitchFamily="2" charset="2"/>
              </a:rPr>
              <a:t>Allows a variable to be changed</a:t>
            </a:r>
            <a:endParaRPr lang="en-US" sz="2000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FC5D07-3CB1-6EF7-A407-ED57AD301522}"/>
              </a:ext>
            </a:extLst>
          </p:cNvPr>
          <p:cNvCxnSpPr>
            <a:stCxn id="11" idx="1"/>
          </p:cNvCxnSpPr>
          <p:nvPr/>
        </p:nvCxnSpPr>
        <p:spPr>
          <a:xfrm flipH="1" flipV="1">
            <a:off x="3048000" y="5513457"/>
            <a:ext cx="2011471" cy="2805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64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20" y="0"/>
            <a:ext cx="8229600" cy="810057"/>
          </a:xfrm>
        </p:spPr>
        <p:txBody>
          <a:bodyPr>
            <a:normAutofit/>
          </a:bodyPr>
          <a:lstStyle/>
          <a:p>
            <a:pPr lvl="1" algn="l">
              <a:buClr>
                <a:srgbClr val="FF0000"/>
              </a:buClr>
            </a:pP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36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mut </a:t>
            </a:r>
            <a:r>
              <a:rPr lang="en-US" sz="36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1761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English .. Variable = something can be varied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??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Be careful, in Rust 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‘variables’ can be also constant and,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by default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immutable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FF0000"/>
                </a:solidFill>
              </a:rPr>
              <a:t>not able </a:t>
            </a:r>
            <a:r>
              <a:rPr lang="en-US" sz="2000" dirty="0"/>
              <a:t>to be changed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Why???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History of high level language use teaches us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Accidental changing of variable values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→"/>
            </a:pPr>
            <a:r>
              <a:rPr lang="en-US" sz="2000" dirty="0"/>
              <a:t>Significant source of program errors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Rust attempts to reduce this error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By default, a ‘variable’ is immutable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You must explicitly declare </a:t>
            </a:r>
            <a:br>
              <a:rPr lang="en-US" sz="2000" dirty="0"/>
            </a:br>
            <a:r>
              <a:rPr lang="en-US" sz="2000" dirty="0"/>
              <a:t>that you will allow it to change</a:t>
            </a:r>
          </a:p>
          <a:p>
            <a:pPr>
              <a:buClr>
                <a:srgbClr val="FF0000"/>
              </a:buClr>
            </a:pP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263EB-EBB6-4AE6-6D21-9692F73452C0}"/>
              </a:ext>
            </a:extLst>
          </p:cNvPr>
          <p:cNvSpPr txBox="1"/>
          <p:nvPr/>
        </p:nvSpPr>
        <p:spPr>
          <a:xfrm>
            <a:off x="1463457" y="5867400"/>
            <a:ext cx="3108543" cy="707886"/>
          </a:xfrm>
          <a:prstGeom prst="rect">
            <a:avLst/>
          </a:prstGeom>
          <a:noFill/>
          <a:ln w="38100">
            <a:solidFill>
              <a:srgbClr val="0F37E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mut n = m;</a:t>
            </a:r>
            <a:b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m&gt;10 then n = 5;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041BC0C-D70A-A462-0CAB-1322281C36F1}"/>
              </a:ext>
            </a:extLst>
          </p:cNvPr>
          <p:cNvSpPr/>
          <p:nvPr/>
        </p:nvSpPr>
        <p:spPr>
          <a:xfrm>
            <a:off x="2057400" y="5867400"/>
            <a:ext cx="579329" cy="38100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635A1-8645-1B42-5D98-205022A89194}"/>
              </a:ext>
            </a:extLst>
          </p:cNvPr>
          <p:cNvSpPr txBox="1"/>
          <p:nvPr/>
        </p:nvSpPr>
        <p:spPr>
          <a:xfrm>
            <a:off x="5059471" y="5378474"/>
            <a:ext cx="3805850" cy="83099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keyword</a:t>
            </a:r>
          </a:p>
          <a:p>
            <a:r>
              <a:rPr lang="en-US" sz="2000" dirty="0">
                <a:sym typeface="Wingdings" panose="05000000000000000000" pitchFamily="2" charset="2"/>
              </a:rPr>
              <a:t>Allows a variable to be changed</a:t>
            </a:r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FC5D07-3CB1-6EF7-A407-ED57AD301522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2636729" y="5793973"/>
            <a:ext cx="2422742" cy="1496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24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11128</TotalTime>
  <Words>3781</Words>
  <Application>Microsoft Office PowerPoint</Application>
  <PresentationFormat>On-screen Show (4:3)</PresentationFormat>
  <Paragraphs>681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 Unicode MS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RUST Control flow</vt:lpstr>
      <vt:lpstr>CONTROL FLOW</vt:lpstr>
      <vt:lpstr>Rust is a procedural language</vt:lpstr>
      <vt:lpstr>Rust is a procedural language</vt:lpstr>
      <vt:lpstr>Control flow statements</vt:lpstr>
      <vt:lpstr>if … else …</vt:lpstr>
      <vt:lpstr>if … else …</vt:lpstr>
      <vt:lpstr>let .. if ..</vt:lpstr>
      <vt:lpstr>Why mut variables?</vt:lpstr>
      <vt:lpstr>Why mut variables?</vt:lpstr>
      <vt:lpstr>For language specialists</vt:lpstr>
      <vt:lpstr>Loops</vt:lpstr>
      <vt:lpstr>loop</vt:lpstr>
      <vt:lpstr>loop</vt:lpstr>
      <vt:lpstr>loop</vt:lpstr>
      <vt:lpstr>‘statements’ return values</vt:lpstr>
      <vt:lpstr>while</vt:lpstr>
      <vt:lpstr>while let ..</vt:lpstr>
      <vt:lpstr>For loops</vt:lpstr>
      <vt:lpstr>For loops</vt:lpstr>
      <vt:lpstr>for n in a..b loops</vt:lpstr>
      <vt:lpstr>for n in a..b loops</vt:lpstr>
      <vt:lpstr>for n in a..b loops</vt:lpstr>
      <vt:lpstr>for n in a..b loops</vt:lpstr>
      <vt:lpstr>for n in a..b loops</vt:lpstr>
      <vt:lpstr>for n in a..b loops</vt:lpstr>
      <vt:lpstr>For loops</vt:lpstr>
      <vt:lpstr>match statement</vt:lpstr>
      <vt:lpstr>match statement</vt:lpstr>
      <vt:lpstr>match statement</vt:lpstr>
      <vt:lpstr>match statement</vt:lpstr>
      <vt:lpstr>match statement</vt:lpstr>
      <vt:lpstr>match statement</vt:lpstr>
      <vt:lpstr>match statement</vt:lpstr>
      <vt:lpstr>match statement</vt:lpstr>
      <vt:lpstr>match statement</vt:lpstr>
      <vt:lpstr>match statement</vt:lpstr>
      <vt:lpstr>match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168</cp:revision>
  <cp:lastPrinted>2019-04-26T14:10:42Z</cp:lastPrinted>
  <dcterms:created xsi:type="dcterms:W3CDTF">2010-05-26T12:32:20Z</dcterms:created>
  <dcterms:modified xsi:type="dcterms:W3CDTF">2022-08-18T04:18:05Z</dcterms:modified>
</cp:coreProperties>
</file>