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1"/>
  </p:notesMasterIdLst>
  <p:handoutMasterIdLst>
    <p:handoutMasterId r:id="rId52"/>
  </p:handoutMasterIdLst>
  <p:sldIdLst>
    <p:sldId id="256" r:id="rId2"/>
    <p:sldId id="325" r:id="rId3"/>
    <p:sldId id="334" r:id="rId4"/>
    <p:sldId id="417" r:id="rId5"/>
    <p:sldId id="449" r:id="rId6"/>
    <p:sldId id="456" r:id="rId7"/>
    <p:sldId id="460" r:id="rId8"/>
    <p:sldId id="457" r:id="rId9"/>
    <p:sldId id="458" r:id="rId10"/>
    <p:sldId id="459" r:id="rId11"/>
    <p:sldId id="450" r:id="rId12"/>
    <p:sldId id="455" r:id="rId13"/>
    <p:sldId id="452" r:id="rId14"/>
    <p:sldId id="461" r:id="rId15"/>
    <p:sldId id="454" r:id="rId16"/>
    <p:sldId id="453" r:id="rId17"/>
    <p:sldId id="462" r:id="rId18"/>
    <p:sldId id="463" r:id="rId19"/>
    <p:sldId id="464" r:id="rId20"/>
    <p:sldId id="465" r:id="rId21"/>
    <p:sldId id="467" r:id="rId22"/>
    <p:sldId id="468" r:id="rId23"/>
    <p:sldId id="469" r:id="rId24"/>
    <p:sldId id="470" r:id="rId25"/>
    <p:sldId id="471" r:id="rId26"/>
    <p:sldId id="472" r:id="rId27"/>
    <p:sldId id="473" r:id="rId28"/>
    <p:sldId id="474" r:id="rId29"/>
    <p:sldId id="475" r:id="rId30"/>
    <p:sldId id="476" r:id="rId31"/>
    <p:sldId id="477" r:id="rId32"/>
    <p:sldId id="478" r:id="rId33"/>
    <p:sldId id="479" r:id="rId34"/>
    <p:sldId id="480" r:id="rId35"/>
    <p:sldId id="481" r:id="rId36"/>
    <p:sldId id="365" r:id="rId37"/>
    <p:sldId id="482" r:id="rId38"/>
    <p:sldId id="483" r:id="rId39"/>
    <p:sldId id="484" r:id="rId40"/>
    <p:sldId id="485" r:id="rId41"/>
    <p:sldId id="487" r:id="rId42"/>
    <p:sldId id="489" r:id="rId43"/>
    <p:sldId id="490" r:id="rId44"/>
    <p:sldId id="491" r:id="rId45"/>
    <p:sldId id="492" r:id="rId46"/>
    <p:sldId id="493" r:id="rId47"/>
    <p:sldId id="494" r:id="rId48"/>
    <p:sldId id="488" r:id="rId49"/>
    <p:sldId id="486" r:id="rId50"/>
  </p:sldIdLst>
  <p:sldSz cx="9144000" cy="6858000" type="screen4x3"/>
  <p:notesSz cx="10021888" cy="68881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F37E1"/>
    <a:srgbClr val="3FC161"/>
    <a:srgbClr val="0FDB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522" autoAdjust="0"/>
    <p:restoredTop sz="94629" autoAdjust="0"/>
  </p:normalViewPr>
  <p:slideViewPr>
    <p:cSldViewPr>
      <p:cViewPr varScale="1">
        <p:scale>
          <a:sx n="81" d="100"/>
          <a:sy n="81" d="100"/>
        </p:scale>
        <p:origin x="1884" y="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4182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-1704"/>
    </p:cViewPr>
  </p:sorterViewPr>
  <p:notesViewPr>
    <p:cSldViewPr>
      <p:cViewPr varScale="1">
        <p:scale>
          <a:sx n="85" d="100"/>
          <a:sy n="85" d="100"/>
        </p:scale>
        <p:origin x="1344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3DE75F5-E422-46AF-AF6B-961C9C6AE33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1"/>
            <a:ext cx="4342818" cy="345604"/>
          </a:xfrm>
          <a:prstGeom prst="rect">
            <a:avLst/>
          </a:prstGeom>
        </p:spPr>
        <p:txBody>
          <a:bodyPr vert="horz" lIns="96625" tIns="48312" rIns="96625" bIns="48312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8D3654D-6D72-4B64-96A5-77E1E6490FB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676751" y="1"/>
            <a:ext cx="4342818" cy="345604"/>
          </a:xfrm>
          <a:prstGeom prst="rect">
            <a:avLst/>
          </a:prstGeom>
        </p:spPr>
        <p:txBody>
          <a:bodyPr vert="horz" lIns="96625" tIns="48312" rIns="96625" bIns="48312" rtlCol="0"/>
          <a:lstStyle>
            <a:lvl1pPr algn="r">
              <a:defRPr sz="1300"/>
            </a:lvl1pPr>
          </a:lstStyle>
          <a:p>
            <a:fld id="{32E07596-B026-4A3B-918A-B954111AFDE5}" type="datetimeFigureOut">
              <a:rPr lang="en-US" smtClean="0"/>
              <a:t>25-Aug-22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C25AE4F-1266-44DF-8F57-E731507C79C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6542560"/>
            <a:ext cx="4342818" cy="345603"/>
          </a:xfrm>
          <a:prstGeom prst="rect">
            <a:avLst/>
          </a:prstGeom>
        </p:spPr>
        <p:txBody>
          <a:bodyPr vert="horz" lIns="96625" tIns="48312" rIns="96625" bIns="48312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8DF0A72-74B2-447A-87C3-A5A0ED17EB9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676751" y="6542560"/>
            <a:ext cx="4342818" cy="345603"/>
          </a:xfrm>
          <a:prstGeom prst="rect">
            <a:avLst/>
          </a:prstGeom>
        </p:spPr>
        <p:txBody>
          <a:bodyPr vert="horz" lIns="96625" tIns="48312" rIns="96625" bIns="48312" rtlCol="0" anchor="b"/>
          <a:lstStyle>
            <a:lvl1pPr algn="r">
              <a:defRPr sz="1300"/>
            </a:lvl1pPr>
          </a:lstStyle>
          <a:p>
            <a:fld id="{ECB3E3D3-B86C-4028-A4F5-7331FC507E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63475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42818" cy="345604"/>
          </a:xfrm>
          <a:prstGeom prst="rect">
            <a:avLst/>
          </a:prstGeom>
        </p:spPr>
        <p:txBody>
          <a:bodyPr vert="horz" lIns="96625" tIns="48312" rIns="96625" bIns="48312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76751" y="1"/>
            <a:ext cx="4342818" cy="345604"/>
          </a:xfrm>
          <a:prstGeom prst="rect">
            <a:avLst/>
          </a:prstGeom>
        </p:spPr>
        <p:txBody>
          <a:bodyPr vert="horz" lIns="96625" tIns="48312" rIns="96625" bIns="48312" rtlCol="0"/>
          <a:lstStyle>
            <a:lvl1pPr algn="r">
              <a:defRPr sz="1300"/>
            </a:lvl1pPr>
          </a:lstStyle>
          <a:p>
            <a:fld id="{674C5FA9-CA25-4187-A6DE-EBA02029F1EC}" type="datetimeFigureOut">
              <a:rPr lang="en-US" smtClean="0"/>
              <a:t>25-Aug-22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460750" y="860425"/>
            <a:ext cx="3100388" cy="23256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25" tIns="48312" rIns="96625" bIns="4831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002189" y="3314928"/>
            <a:ext cx="8017510" cy="2712215"/>
          </a:xfrm>
          <a:prstGeom prst="rect">
            <a:avLst/>
          </a:prstGeom>
        </p:spPr>
        <p:txBody>
          <a:bodyPr vert="horz" lIns="96625" tIns="48312" rIns="96625" bIns="48312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42560"/>
            <a:ext cx="4342818" cy="345603"/>
          </a:xfrm>
          <a:prstGeom prst="rect">
            <a:avLst/>
          </a:prstGeom>
        </p:spPr>
        <p:txBody>
          <a:bodyPr vert="horz" lIns="96625" tIns="48312" rIns="96625" bIns="48312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76751" y="6542560"/>
            <a:ext cx="4342818" cy="345603"/>
          </a:xfrm>
          <a:prstGeom prst="rect">
            <a:avLst/>
          </a:prstGeom>
        </p:spPr>
        <p:txBody>
          <a:bodyPr vert="horz" lIns="96625" tIns="48312" rIns="96625" bIns="48312" rtlCol="0" anchor="b"/>
          <a:lstStyle>
            <a:lvl1pPr algn="r">
              <a:defRPr sz="1300"/>
            </a:lvl1pPr>
          </a:lstStyle>
          <a:p>
            <a:fld id="{4BA97ADC-78D5-4456-9350-9B0129E5A9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9769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F207A6-744D-401C-B253-C4CD6095C65C}" type="datetimeFigureOut">
              <a:rPr lang="en-US"/>
              <a:pPr>
                <a:defRPr/>
              </a:pPr>
              <a:t>25-Aug-22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09FE72-565D-40AE-B1BC-8EFD1982CE46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87CABF-8A97-4F70-AD85-AFD2D9089468}" type="datetimeFigureOut">
              <a:rPr lang="en-US"/>
              <a:pPr>
                <a:defRPr/>
              </a:pPr>
              <a:t>25-Aug-22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22FC37-C6E8-4F82-934D-8FF3C0D93DB2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CFDEE3-C95B-4979-BFAF-3D9D9220D0D5}" type="datetimeFigureOut">
              <a:rPr lang="en-US"/>
              <a:pPr>
                <a:defRPr/>
              </a:pPr>
              <a:t>25-Aug-22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5C0A03-0646-4A3D-AD9A-F357CD0D8204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36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 b="1">
                <a:latin typeface="Arial" pitchFamily="34" charset="0"/>
                <a:cs typeface="Arial" pitchFamily="34" charset="0"/>
              </a:defRPr>
            </a:lvl1pPr>
            <a:lvl2pPr>
              <a:defRPr sz="2400" b="1">
                <a:latin typeface="Arial" pitchFamily="34" charset="0"/>
                <a:cs typeface="Arial" pitchFamily="34" charset="0"/>
              </a:defRPr>
            </a:lvl2pPr>
            <a:lvl3pPr>
              <a:defRPr b="1">
                <a:latin typeface="Arial" pitchFamily="34" charset="0"/>
                <a:cs typeface="Arial" pitchFamily="34" charset="0"/>
              </a:defRPr>
            </a:lvl3pPr>
            <a:lvl4pPr>
              <a:defRPr b="1">
                <a:latin typeface="Arial" pitchFamily="34" charset="0"/>
                <a:cs typeface="Arial" pitchFamily="34" charset="0"/>
              </a:defRPr>
            </a:lvl4pPr>
            <a:lvl5pPr>
              <a:defRPr b="1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NZ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0FB730-D0A6-472E-8823-D42D72000B19}" type="datetimeFigureOut">
              <a:rPr lang="en-US"/>
              <a:pPr>
                <a:defRPr/>
              </a:pPr>
              <a:t>25-Aug-22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83FF8D-FC60-45EA-8A14-38D6AE2D8666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0D7480-94ED-4A1D-AFC5-71A8CE201735}" type="datetimeFigureOut">
              <a:rPr lang="en-US"/>
              <a:pPr>
                <a:defRPr/>
              </a:pPr>
              <a:t>25-Aug-22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3DFA3F-6A58-40D9-94FB-E0A791E9BE21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E33038-128A-43A5-99F8-C22FA0537EF2}" type="datetimeFigureOut">
              <a:rPr lang="en-US"/>
              <a:pPr>
                <a:defRPr/>
              </a:pPr>
              <a:t>25-Aug-22</a:t>
            </a:fld>
            <a:endParaRPr lang="en-NZ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DB59D5-607B-4444-A894-5AAE2FD79D7B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B8EEAE-E8C0-4674-9341-CE769679FCA8}" type="datetimeFigureOut">
              <a:rPr lang="en-US"/>
              <a:pPr>
                <a:defRPr/>
              </a:pPr>
              <a:t>25-Aug-22</a:t>
            </a:fld>
            <a:endParaRPr lang="en-NZ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7AD953-AFC7-437E-B809-B4AC074356F4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C9D1C1-11AE-4208-8229-11CBBF035F7D}" type="datetimeFigureOut">
              <a:rPr lang="en-US"/>
              <a:pPr>
                <a:defRPr/>
              </a:pPr>
              <a:t>25-Aug-22</a:t>
            </a:fld>
            <a:endParaRPr lang="en-NZ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433C65-CABE-4104-9EBD-B084A11B1320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B66E91-6045-41B3-9498-04BBF61CDC51}" type="datetimeFigureOut">
              <a:rPr lang="en-US"/>
              <a:pPr>
                <a:defRPr/>
              </a:pPr>
              <a:t>25-Aug-22</a:t>
            </a:fld>
            <a:endParaRPr lang="en-NZ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D376F5-1D8A-4723-9C57-9A240F7125BE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4926E8-93BC-418C-B17A-5DEE94FFF3DD}" type="datetimeFigureOut">
              <a:rPr lang="en-US"/>
              <a:pPr>
                <a:defRPr/>
              </a:pPr>
              <a:t>25-Aug-22</a:t>
            </a:fld>
            <a:endParaRPr lang="en-NZ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D6C3ED-A6D2-428B-8ECC-77A97BAB1DA5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NZ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E4E9D7-2207-4CFE-B044-A70EDDFAC0BA}" type="datetimeFigureOut">
              <a:rPr lang="en-US"/>
              <a:pPr>
                <a:defRPr/>
              </a:pPr>
              <a:t>25-Aug-22</a:t>
            </a:fld>
            <a:endParaRPr lang="en-NZ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DC7A7-136E-4AD3-ACE8-B3821726E168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7A105C0-4489-47E9-B676-573DD349EF6C}" type="datetimeFigureOut">
              <a:rPr lang="en-US"/>
              <a:pPr>
                <a:defRPr/>
              </a:pPr>
              <a:t>25-Aug-22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2E62E79-ADC9-4D2E-8811-C7491DEF4CDC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9" descr="Sunset_ChannelIsland640x48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637" y="0"/>
            <a:ext cx="912336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itle 1"/>
          <p:cNvSpPr>
            <a:spLocks noGrp="1"/>
          </p:cNvSpPr>
          <p:nvPr>
            <p:ph type="ctrTitle"/>
          </p:nvPr>
        </p:nvSpPr>
        <p:spPr>
          <a:xfrm>
            <a:off x="533400" y="304800"/>
            <a:ext cx="7772400" cy="1470025"/>
          </a:xfrm>
          <a:ln>
            <a:solidFill>
              <a:schemeClr val="accent1"/>
            </a:solidFill>
          </a:ln>
        </p:spPr>
        <p:txBody>
          <a:bodyPr/>
          <a:lstStyle/>
          <a:p>
            <a:pPr algn="l" eaLnBrk="1" hangingPunct="1"/>
            <a:r>
              <a:rPr lang="en-US" dirty="0">
                <a:solidFill>
                  <a:schemeClr val="bg1"/>
                </a:solidFill>
              </a:rPr>
              <a:t>RUST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Enumerated types</a:t>
            </a:r>
            <a:endParaRPr lang="en-NZ" sz="3200" i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657600"/>
            <a:ext cx="8077200" cy="2337620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b="1" dirty="0">
                <a:solidFill>
                  <a:schemeClr val="bg1"/>
                </a:solidFill>
              </a:rPr>
              <a:t>John Morris</a:t>
            </a: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b="1" dirty="0">
                <a:solidFill>
                  <a:schemeClr val="bg1"/>
                </a:solidFill>
              </a:rPr>
              <a:t>School of Industrial Education and Technology, KMITL</a:t>
            </a: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000" i="1" dirty="0">
                <a:solidFill>
                  <a:schemeClr val="bg1"/>
                </a:solidFill>
              </a:rPr>
              <a:t>previously</a:t>
            </a:r>
          </a:p>
          <a:p>
            <a:pPr algn="l" eaLnBrk="1" fontAlgn="auto" hangingPunct="1">
              <a:spcBef>
                <a:spcPts val="12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Engineering, </a:t>
            </a:r>
            <a:r>
              <a:rPr lang="en-US" sz="2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Mahasarakham</a:t>
            </a:r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University</a:t>
            </a:r>
          </a:p>
          <a:p>
            <a:pPr algn="l" eaLnBrk="1" fontAlgn="auto" hangingPunct="1">
              <a:spcBef>
                <a:spcPts val="12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Electrical and Computer Engineering, The University of Auckland</a:t>
            </a:r>
            <a:endParaRPr lang="en-NZ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53" name="Subtitle 2"/>
          <p:cNvSpPr txBox="1">
            <a:spLocks/>
          </p:cNvSpPr>
          <p:nvPr/>
        </p:nvSpPr>
        <p:spPr bwMode="auto">
          <a:xfrm>
            <a:off x="3162557" y="6007510"/>
            <a:ext cx="5943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Font typeface="Arial" charset="0"/>
              <a:buNone/>
            </a:pPr>
            <a:r>
              <a:rPr lang="en-US" sz="2000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Iolanthe II  </a:t>
            </a:r>
            <a:r>
              <a:rPr lang="en-US" sz="2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leaves the Hauraki Gulf under full sail –</a:t>
            </a:r>
          </a:p>
          <a:p>
            <a:pPr>
              <a:spcBef>
                <a:spcPct val="20000"/>
              </a:spcBef>
              <a:buFont typeface="Arial" charset="0"/>
              <a:buNone/>
            </a:pPr>
            <a:r>
              <a:rPr lang="en-US" sz="2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Auckland-Tauranga Race, 2007</a:t>
            </a:r>
            <a:endParaRPr lang="en-NZ" sz="2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1749E8-2209-348E-4943-9E389F71E07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                                          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… back to enumerated types</a:t>
            </a:r>
          </a:p>
        </p:txBody>
      </p:sp>
    </p:spTree>
    <p:extLst>
      <p:ext uri="{BB962C8B-B14F-4D97-AF65-F5344CB8AC3E}">
        <p14:creationId xmlns:p14="http://schemas.microsoft.com/office/powerpoint/2010/main" val="29988892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D220C7-1D30-4ECC-8A1C-21895AF31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17195" cy="944562"/>
          </a:xfrm>
        </p:spPr>
        <p:txBody>
          <a:bodyPr/>
          <a:lstStyle/>
          <a:p>
            <a:r>
              <a:rPr lang="en-US" dirty="0"/>
              <a:t>Enumerated types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279CFF-146F-4081-B7E9-0CF120C8BF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143000"/>
            <a:ext cx="8293395" cy="5562600"/>
          </a:xfrm>
        </p:spPr>
        <p:txBody>
          <a:bodyPr/>
          <a:lstStyle/>
          <a:p>
            <a:pPr>
              <a:buClr>
                <a:srgbClr val="FF0000"/>
              </a:buClr>
            </a:pPr>
            <a:r>
              <a:rPr lang="en-US" sz="2400" dirty="0"/>
              <a:t>Compiler assigns some actual values </a:t>
            </a:r>
          </a:p>
          <a:p>
            <a:pPr lvl="1">
              <a:buClr>
                <a:srgbClr val="FF0000"/>
              </a:buClr>
              <a:buFont typeface="Arial" panose="020B0604020202020204" pitchFamily="34" charset="0"/>
              <a:buChar char="+"/>
            </a:pPr>
            <a:r>
              <a:rPr lang="en-US" sz="2000" dirty="0"/>
              <a:t>When we change the labels</a:t>
            </a:r>
          </a:p>
          <a:p>
            <a:pPr marL="457200" lvl="1" indent="0">
              <a:buClr>
                <a:srgbClr val="FF0000"/>
              </a:buClr>
              <a:buNone/>
            </a:pPr>
            <a:endParaRPr lang="en-US" sz="2000" dirty="0"/>
          </a:p>
          <a:p>
            <a:pPr lvl="1">
              <a:buClr>
                <a:schemeClr val="tx1"/>
              </a:buClr>
              <a:buFont typeface="Wingdings" panose="05000000000000000000" pitchFamily="2" charset="2"/>
              <a:buChar char="J"/>
            </a:pPr>
            <a:r>
              <a:rPr lang="en-US" sz="2000" dirty="0"/>
              <a:t>Minor changes to code needed</a:t>
            </a:r>
          </a:p>
          <a:p>
            <a:pPr lvl="1">
              <a:buClr>
                <a:srgbClr val="FF0000"/>
              </a:buClr>
            </a:pPr>
            <a:endParaRPr lang="en-US" sz="2000" dirty="0"/>
          </a:p>
          <a:p>
            <a:pPr lvl="1">
              <a:buClr>
                <a:srgbClr val="FF0000"/>
              </a:buClr>
            </a:pPr>
            <a:endParaRPr lang="en-US" sz="2000" dirty="0"/>
          </a:p>
          <a:p>
            <a:pPr lvl="1">
              <a:buClr>
                <a:srgbClr val="FF0000"/>
              </a:buClr>
            </a:pPr>
            <a:endParaRPr lang="en-US" sz="2000" dirty="0"/>
          </a:p>
          <a:p>
            <a:pPr lvl="1">
              <a:buClr>
                <a:srgbClr val="FF0000"/>
              </a:buClr>
            </a:pPr>
            <a:endParaRPr lang="en-US" sz="2000" dirty="0"/>
          </a:p>
          <a:p>
            <a:pPr lvl="1">
              <a:buClr>
                <a:srgbClr val="FF0000"/>
              </a:buClr>
            </a:pPr>
            <a:endParaRPr lang="en-US" sz="2000" dirty="0"/>
          </a:p>
          <a:p>
            <a:pPr lvl="1"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endParaRPr lang="en-US" sz="2000" dirty="0"/>
          </a:p>
          <a:p>
            <a:pPr marL="457200" lvl="1" indent="0">
              <a:buClr>
                <a:schemeClr val="tx1"/>
              </a:buClr>
              <a:buNone/>
            </a:pPr>
            <a:endParaRPr lang="en-US" sz="2000" dirty="0">
              <a:solidFill>
                <a:srgbClr val="00B050"/>
              </a:solidFill>
            </a:endParaRPr>
          </a:p>
          <a:p>
            <a:pPr lvl="1">
              <a:buClr>
                <a:schemeClr val="tx1"/>
              </a:buClr>
              <a:buFont typeface="Wingdings" panose="05000000000000000000" pitchFamily="2" charset="2"/>
              <a:buChar char="§"/>
            </a:pPr>
            <a:endParaRPr lang="en-US" sz="2000" dirty="0">
              <a:solidFill>
                <a:srgbClr val="00B050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435DF23-33E1-FA83-2DDB-183B96A4A9B5}"/>
              </a:ext>
            </a:extLst>
          </p:cNvPr>
          <p:cNvSpPr txBox="1"/>
          <p:nvPr/>
        </p:nvSpPr>
        <p:spPr>
          <a:xfrm>
            <a:off x="263487" y="2819400"/>
            <a:ext cx="6494085" cy="3477875"/>
          </a:xfrm>
          <a:prstGeom prst="rect">
            <a:avLst/>
          </a:prstGeom>
          <a:noFill/>
          <a:ln w="57150">
            <a:solidFill>
              <a:srgbClr val="0F37E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grade = Grade::Good;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match grade {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Good =&gt; { .. // Fix the problem }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Aminus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=&gt; { … }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OK =&gt; { … // Some work needed }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Average =&gt; { … // Just acceptable }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Weak =&gt; { … // Good }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Bad =&gt; { … // High standard }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Fail =&gt; { … }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_ =&gt;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println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!(“Illegal code"); 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4A7BCA7-4192-A957-8F11-433F8587F4D1}"/>
              </a:ext>
            </a:extLst>
          </p:cNvPr>
          <p:cNvSpPr txBox="1"/>
          <p:nvPr/>
        </p:nvSpPr>
        <p:spPr>
          <a:xfrm>
            <a:off x="152400" y="1965853"/>
            <a:ext cx="7543800" cy="338554"/>
          </a:xfrm>
          <a:prstGeom prst="rect">
            <a:avLst/>
          </a:prstGeom>
          <a:noFill/>
          <a:ln w="57150">
            <a:solidFill>
              <a:srgbClr val="0F37E1"/>
            </a:solidFill>
          </a:ln>
        </p:spPr>
        <p:txBody>
          <a:bodyPr wrap="square" rtlCol="0">
            <a:spAutoFit/>
          </a:bodyPr>
          <a:lstStyle/>
          <a:p>
            <a:pPr marL="109538" lvl="1">
              <a:buClr>
                <a:srgbClr val="FF0000"/>
              </a:buClr>
            </a:pP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enum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Grade {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Good,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Aminus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OK, Average, Weak, Bad, Fail 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864BFCA1-4918-5596-9249-816A7829C7BD}"/>
              </a:ext>
            </a:extLst>
          </p:cNvPr>
          <p:cNvSpPr/>
          <p:nvPr/>
        </p:nvSpPr>
        <p:spPr>
          <a:xfrm>
            <a:off x="914400" y="3752513"/>
            <a:ext cx="3200400" cy="381000"/>
          </a:xfrm>
          <a:prstGeom prst="roundRect">
            <a:avLst/>
          </a:prstGeom>
          <a:noFill/>
          <a:ln w="5715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C29CEF64-7DF3-0B0E-EEE8-175E61C938F8}"/>
              </a:ext>
            </a:extLst>
          </p:cNvPr>
          <p:cNvSpPr/>
          <p:nvPr/>
        </p:nvSpPr>
        <p:spPr>
          <a:xfrm>
            <a:off x="887776" y="5238413"/>
            <a:ext cx="3200400" cy="381000"/>
          </a:xfrm>
          <a:prstGeom prst="roundRect">
            <a:avLst/>
          </a:prstGeom>
          <a:noFill/>
          <a:ln w="5715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8473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D220C7-1D30-4ECC-8A1C-21895AF31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17195" cy="944562"/>
          </a:xfrm>
        </p:spPr>
        <p:txBody>
          <a:bodyPr/>
          <a:lstStyle/>
          <a:p>
            <a:r>
              <a:rPr lang="en-US" dirty="0"/>
              <a:t>Enumerated types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279CFF-146F-4081-B7E9-0CF120C8BF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143000"/>
            <a:ext cx="8293395" cy="5562600"/>
          </a:xfrm>
        </p:spPr>
        <p:txBody>
          <a:bodyPr/>
          <a:lstStyle/>
          <a:p>
            <a:pPr>
              <a:buClr>
                <a:srgbClr val="FF0000"/>
              </a:buClr>
            </a:pPr>
            <a:r>
              <a:rPr lang="en-US" sz="2400" dirty="0"/>
              <a:t>Compiler assigns some actual values </a:t>
            </a:r>
          </a:p>
          <a:p>
            <a:pPr lvl="1">
              <a:buClr>
                <a:srgbClr val="FF0000"/>
              </a:buClr>
            </a:pPr>
            <a:r>
              <a:rPr lang="en-US" sz="2000" dirty="0"/>
              <a:t>More readable code</a:t>
            </a:r>
          </a:p>
          <a:p>
            <a:pPr lvl="1">
              <a:buClr>
                <a:srgbClr val="FF0000"/>
              </a:buClr>
            </a:pPr>
            <a:r>
              <a:rPr lang="en-US" sz="2000" dirty="0"/>
              <a:t>Also when we change the labels</a:t>
            </a:r>
          </a:p>
          <a:p>
            <a:pPr marL="457200" lvl="1" indent="0">
              <a:buClr>
                <a:srgbClr val="FF0000"/>
              </a:buClr>
              <a:buNone/>
            </a:pPr>
            <a:endParaRPr lang="en-US" sz="2000" dirty="0"/>
          </a:p>
          <a:p>
            <a:pPr lvl="1">
              <a:buClr>
                <a:schemeClr val="tx1"/>
              </a:buClr>
              <a:buFont typeface="Wingdings" panose="05000000000000000000" pitchFamily="2" charset="2"/>
              <a:buChar char="J"/>
            </a:pPr>
            <a:r>
              <a:rPr lang="en-US" sz="2000" dirty="0"/>
              <a:t>Minor changes to code needed</a:t>
            </a:r>
          </a:p>
          <a:p>
            <a:pPr lvl="1">
              <a:buClr>
                <a:srgbClr val="FF0000"/>
              </a:buClr>
            </a:pPr>
            <a:endParaRPr lang="en-US" sz="2000" dirty="0"/>
          </a:p>
          <a:p>
            <a:pPr lvl="1">
              <a:buClr>
                <a:srgbClr val="FF0000"/>
              </a:buClr>
            </a:pPr>
            <a:endParaRPr lang="en-US" sz="2000" dirty="0"/>
          </a:p>
          <a:p>
            <a:pPr lvl="1">
              <a:buClr>
                <a:srgbClr val="FF0000"/>
              </a:buClr>
            </a:pPr>
            <a:endParaRPr lang="en-US" sz="2000" dirty="0"/>
          </a:p>
          <a:p>
            <a:pPr lvl="1">
              <a:buClr>
                <a:srgbClr val="FF0000"/>
              </a:buClr>
            </a:pPr>
            <a:endParaRPr lang="en-US" sz="2000" dirty="0"/>
          </a:p>
          <a:p>
            <a:pPr lvl="1">
              <a:buClr>
                <a:srgbClr val="FF0000"/>
              </a:buClr>
            </a:pPr>
            <a:endParaRPr lang="en-US" sz="2000" dirty="0"/>
          </a:p>
          <a:p>
            <a:pPr lvl="1"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endParaRPr lang="en-US" sz="2000" dirty="0"/>
          </a:p>
          <a:p>
            <a:pPr marL="457200" lvl="1" indent="0">
              <a:buClr>
                <a:schemeClr val="tx1"/>
              </a:buClr>
              <a:buNone/>
            </a:pPr>
            <a:endParaRPr lang="en-US" sz="2000" dirty="0">
              <a:solidFill>
                <a:srgbClr val="00B050"/>
              </a:solidFill>
            </a:endParaRPr>
          </a:p>
          <a:p>
            <a:pPr lvl="1">
              <a:buClr>
                <a:schemeClr val="tx1"/>
              </a:buClr>
              <a:buFont typeface="Wingdings" panose="05000000000000000000" pitchFamily="2" charset="2"/>
              <a:buChar char="§"/>
            </a:pPr>
            <a:endParaRPr lang="en-US" sz="2000" dirty="0">
              <a:solidFill>
                <a:srgbClr val="00B050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435DF23-33E1-FA83-2DDB-183B96A4A9B5}"/>
              </a:ext>
            </a:extLst>
          </p:cNvPr>
          <p:cNvSpPr txBox="1"/>
          <p:nvPr/>
        </p:nvSpPr>
        <p:spPr>
          <a:xfrm>
            <a:off x="263487" y="3105487"/>
            <a:ext cx="6494085" cy="3477875"/>
          </a:xfrm>
          <a:prstGeom prst="rect">
            <a:avLst/>
          </a:prstGeom>
          <a:noFill/>
          <a:ln w="57150">
            <a:solidFill>
              <a:srgbClr val="0F37E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grade = Grade::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assignGrade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(…);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match grade {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Good =&gt; { .. // Fix the problem }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Aminus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=&gt; { … }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OK =&gt; { … // Some work needed }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Average =&gt; { … // Just acceptable }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Weak =&gt; { … // Good }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Bad =&gt; { … // High standard }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Fail =&gt; { … }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_ =&gt;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println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!(“Illegal code"); 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4A7BCA7-4192-A957-8F11-433F8587F4D1}"/>
              </a:ext>
            </a:extLst>
          </p:cNvPr>
          <p:cNvSpPr txBox="1"/>
          <p:nvPr/>
        </p:nvSpPr>
        <p:spPr>
          <a:xfrm>
            <a:off x="228600" y="2362200"/>
            <a:ext cx="7543800" cy="338554"/>
          </a:xfrm>
          <a:prstGeom prst="rect">
            <a:avLst/>
          </a:prstGeom>
          <a:noFill/>
          <a:ln w="57150">
            <a:solidFill>
              <a:srgbClr val="0F37E1"/>
            </a:solidFill>
          </a:ln>
        </p:spPr>
        <p:txBody>
          <a:bodyPr wrap="square" rtlCol="0">
            <a:spAutoFit/>
          </a:bodyPr>
          <a:lstStyle/>
          <a:p>
            <a:pPr marL="109538" lvl="1">
              <a:buClr>
                <a:srgbClr val="FF0000"/>
              </a:buClr>
            </a:pP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enum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Grade {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Good,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Aminus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OK, Average, Weak, Bad, Fail 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864BFCA1-4918-5596-9249-816A7829C7BD}"/>
              </a:ext>
            </a:extLst>
          </p:cNvPr>
          <p:cNvSpPr/>
          <p:nvPr/>
        </p:nvSpPr>
        <p:spPr>
          <a:xfrm>
            <a:off x="914400" y="4038600"/>
            <a:ext cx="3200400" cy="381000"/>
          </a:xfrm>
          <a:prstGeom prst="roundRect">
            <a:avLst/>
          </a:prstGeom>
          <a:noFill/>
          <a:ln w="5715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C29CEF64-7DF3-0B0E-EEE8-175E61C938F8}"/>
              </a:ext>
            </a:extLst>
          </p:cNvPr>
          <p:cNvSpPr/>
          <p:nvPr/>
        </p:nvSpPr>
        <p:spPr>
          <a:xfrm>
            <a:off x="887776" y="5524500"/>
            <a:ext cx="3200400" cy="381000"/>
          </a:xfrm>
          <a:prstGeom prst="roundRect">
            <a:avLst/>
          </a:prstGeom>
          <a:noFill/>
          <a:ln w="5715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9BB5EE4-C29A-323C-4534-E214890DEE99}"/>
              </a:ext>
            </a:extLst>
          </p:cNvPr>
          <p:cNvSpPr txBox="1"/>
          <p:nvPr/>
        </p:nvSpPr>
        <p:spPr>
          <a:xfrm>
            <a:off x="4869918" y="3757880"/>
            <a:ext cx="4080108" cy="1323439"/>
          </a:xfrm>
          <a:prstGeom prst="rect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/>
              <a:t>Compiler may set</a:t>
            </a:r>
            <a:br>
              <a:rPr lang="en-US" sz="2000" b="1" dirty="0"/>
            </a:br>
            <a:r>
              <a:rPr lang="en-US" sz="2000" b="1" dirty="0"/>
              <a:t>0, 1, 2, 3, 4, 5, 6, 7 values now </a:t>
            </a:r>
          </a:p>
          <a:p>
            <a:r>
              <a:rPr lang="en-US" sz="2000" b="1" dirty="0"/>
              <a:t>then</a:t>
            </a:r>
          </a:p>
          <a:p>
            <a:pPr marL="342900" indent="-342900">
              <a:buFont typeface="Wingdings" panose="05000000000000000000" pitchFamily="2" charset="2"/>
              <a:buChar char="J"/>
            </a:pPr>
            <a:r>
              <a:rPr lang="en-US" sz="2000" b="1" dirty="0"/>
              <a:t>Adjust code automatically </a:t>
            </a:r>
          </a:p>
        </p:txBody>
      </p:sp>
    </p:spTree>
    <p:extLst>
      <p:ext uri="{BB962C8B-B14F-4D97-AF65-F5344CB8AC3E}">
        <p14:creationId xmlns:p14="http://schemas.microsoft.com/office/powerpoint/2010/main" val="20180277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D220C7-1D30-4ECC-8A1C-21895AF31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17195" cy="944562"/>
          </a:xfrm>
        </p:spPr>
        <p:txBody>
          <a:bodyPr/>
          <a:lstStyle/>
          <a:p>
            <a:r>
              <a:rPr lang="en-US" dirty="0"/>
              <a:t>Enumerated types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279CFF-146F-4081-B7E9-0CF120C8BF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3405" y="1020762"/>
            <a:ext cx="8293395" cy="5562600"/>
          </a:xfrm>
        </p:spPr>
        <p:txBody>
          <a:bodyPr/>
          <a:lstStyle/>
          <a:p>
            <a:pPr>
              <a:buClr>
                <a:srgbClr val="FF0000"/>
              </a:buClr>
            </a:pPr>
            <a:r>
              <a:rPr lang="en-US" sz="2400" dirty="0"/>
              <a:t>Forcing value of an </a:t>
            </a:r>
            <a:r>
              <a:rPr lang="en-US" sz="2400" dirty="0" err="1"/>
              <a:t>enum</a:t>
            </a:r>
            <a:endParaRPr lang="en-US" sz="2400" dirty="0"/>
          </a:p>
          <a:p>
            <a:pPr lvl="1">
              <a:buClr>
                <a:srgbClr val="FF0000"/>
              </a:buClr>
            </a:pPr>
            <a:r>
              <a:rPr lang="en-US" sz="2000" dirty="0"/>
              <a:t>Sometimes, your data has specific values</a:t>
            </a:r>
          </a:p>
          <a:p>
            <a:pPr marL="457200" lvl="1" indent="0">
              <a:buClr>
                <a:srgbClr val="FF0000"/>
              </a:buClr>
              <a:buNone/>
            </a:pP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but</a:t>
            </a:r>
            <a:r>
              <a:rPr lang="en-US" sz="2000" dirty="0"/>
              <a:t> you want to label them </a:t>
            </a:r>
          </a:p>
          <a:p>
            <a:pPr lvl="1">
              <a:buClr>
                <a:srgbClr val="FF0000"/>
              </a:buClr>
              <a:buFont typeface="Arial" panose="020B0604020202020204" pitchFamily="34" charset="0"/>
              <a:buChar char="→"/>
            </a:pPr>
            <a:r>
              <a:rPr lang="en-US" sz="2000" dirty="0"/>
              <a:t>To make your code readable!</a:t>
            </a:r>
          </a:p>
          <a:p>
            <a:pPr marL="914400" lvl="2" indent="0">
              <a:buClr>
                <a:srgbClr val="FF0000"/>
              </a:buClr>
              <a:buNone/>
            </a:pP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e.g.</a:t>
            </a:r>
            <a:r>
              <a:rPr lang="en-US" sz="2000" dirty="0"/>
              <a:t> Communications protocols </a:t>
            </a:r>
          </a:p>
          <a:p>
            <a:pPr marL="914400" lvl="2" indent="0">
              <a:buClr>
                <a:srgbClr val="FF0000"/>
              </a:buClr>
              <a:buNone/>
            </a:pPr>
            <a:r>
              <a:rPr lang="en-US" sz="2000" dirty="0"/>
              <a:t>Your source sends you a message </a:t>
            </a:r>
          </a:p>
          <a:p>
            <a:pPr lvl="2">
              <a:buClr>
                <a:srgbClr val="FF0000"/>
              </a:buClr>
            </a:pPr>
            <a:r>
              <a:rPr lang="en-US" sz="2000" dirty="0"/>
              <a:t>Starting with a ‘header’ byte</a:t>
            </a:r>
          </a:p>
          <a:p>
            <a:pPr lvl="2">
              <a:buClr>
                <a:srgbClr val="FF0000"/>
              </a:buClr>
            </a:pPr>
            <a:r>
              <a:rPr lang="en-US" sz="2000" dirty="0"/>
              <a:t>Ending with an ‘end of message’ byte</a:t>
            </a:r>
          </a:p>
          <a:p>
            <a:pPr marL="914400" lvl="2" indent="0">
              <a:buClr>
                <a:srgbClr val="FF0000"/>
              </a:buClr>
              <a:buNone/>
            </a:pPr>
            <a:endParaRPr lang="en-US" sz="2000" dirty="0"/>
          </a:p>
          <a:p>
            <a:pPr marL="457200" lvl="1" indent="0">
              <a:buClr>
                <a:srgbClr val="FF0000"/>
              </a:buClr>
              <a:buNone/>
            </a:pPr>
            <a:endParaRPr lang="en-US" sz="2000" dirty="0"/>
          </a:p>
          <a:p>
            <a:pPr lvl="1">
              <a:buClr>
                <a:schemeClr val="tx1"/>
              </a:buClr>
              <a:buFont typeface="Wingdings" panose="05000000000000000000" pitchFamily="2" charset="2"/>
              <a:buChar char="J"/>
            </a:pPr>
            <a:endParaRPr lang="en-US" sz="2000" dirty="0"/>
          </a:p>
          <a:p>
            <a:pPr lvl="1">
              <a:buClr>
                <a:schemeClr val="tx1"/>
              </a:buClr>
              <a:buFont typeface="Wingdings" panose="05000000000000000000" pitchFamily="2" charset="2"/>
              <a:buChar char="J"/>
            </a:pPr>
            <a:endParaRPr lang="en-US" sz="2000" dirty="0"/>
          </a:p>
          <a:p>
            <a:pPr lvl="1">
              <a:buClr>
                <a:schemeClr val="tx1"/>
              </a:buClr>
              <a:buFont typeface="Wingdings" panose="05000000000000000000" pitchFamily="2" charset="2"/>
              <a:buChar char="J"/>
            </a:pPr>
            <a:r>
              <a:rPr lang="en-US" sz="2000" dirty="0"/>
              <a:t>So label special values </a:t>
            </a:r>
          </a:p>
          <a:p>
            <a:pPr lvl="1">
              <a:buClr>
                <a:schemeClr val="tx1"/>
              </a:buClr>
              <a:buFont typeface="Wingdings" panose="05000000000000000000" pitchFamily="2" charset="2"/>
              <a:buChar char="J"/>
            </a:pPr>
            <a:endParaRPr lang="en-US" sz="2000" dirty="0"/>
          </a:p>
          <a:p>
            <a:pPr lvl="1">
              <a:buClr>
                <a:schemeClr val="tx1"/>
              </a:buClr>
              <a:buFont typeface="Wingdings" panose="05000000000000000000" pitchFamily="2" charset="2"/>
              <a:buChar char="J"/>
            </a:pPr>
            <a:endParaRPr lang="en-US" sz="2000" dirty="0"/>
          </a:p>
          <a:p>
            <a:pPr lvl="1">
              <a:buClr>
                <a:schemeClr val="tx1"/>
              </a:buClr>
              <a:buFont typeface="Wingdings" panose="05000000000000000000" pitchFamily="2" charset="2"/>
              <a:buChar char="J"/>
            </a:pPr>
            <a:endParaRPr lang="en-US" sz="2000" dirty="0"/>
          </a:p>
          <a:p>
            <a:pPr lvl="1">
              <a:buClr>
                <a:schemeClr val="tx1"/>
              </a:buClr>
              <a:buFont typeface="Wingdings" panose="05000000000000000000" pitchFamily="2" charset="2"/>
              <a:buChar char="J"/>
            </a:pPr>
            <a:endParaRPr lang="en-US" sz="2000" dirty="0"/>
          </a:p>
          <a:p>
            <a:pPr>
              <a:buClr>
                <a:schemeClr val="tx1"/>
              </a:buClr>
            </a:pPr>
            <a:r>
              <a:rPr lang="en-US" sz="2000" dirty="0"/>
              <a:t>Function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setMsgType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(…) </a:t>
            </a:r>
            <a:r>
              <a:rPr lang="en-US" sz="2000" dirty="0"/>
              <a:t>reads start of message</a:t>
            </a:r>
          </a:p>
          <a:p>
            <a:pPr lvl="1">
              <a:buClr>
                <a:schemeClr val="tx1"/>
              </a:buClr>
            </a:pPr>
            <a:r>
              <a:rPr lang="en-US" sz="1600" dirty="0"/>
              <a:t>Returns (readable) message type</a:t>
            </a:r>
          </a:p>
          <a:p>
            <a:pPr lvl="1">
              <a:buClr>
                <a:srgbClr val="FF0000"/>
              </a:buClr>
            </a:pPr>
            <a:endParaRPr lang="en-US" sz="2000" dirty="0"/>
          </a:p>
          <a:p>
            <a:pPr lvl="1">
              <a:buClr>
                <a:srgbClr val="FF0000"/>
              </a:buClr>
            </a:pPr>
            <a:endParaRPr lang="en-US" sz="2000" dirty="0"/>
          </a:p>
          <a:p>
            <a:pPr lvl="1">
              <a:buClr>
                <a:srgbClr val="FF0000"/>
              </a:buClr>
            </a:pPr>
            <a:endParaRPr lang="en-US" sz="2000" dirty="0"/>
          </a:p>
          <a:p>
            <a:pPr lvl="1">
              <a:buClr>
                <a:srgbClr val="FF0000"/>
              </a:buClr>
            </a:pPr>
            <a:endParaRPr lang="en-US" sz="2000" dirty="0"/>
          </a:p>
          <a:p>
            <a:pPr lvl="1">
              <a:buClr>
                <a:srgbClr val="FF0000"/>
              </a:buClr>
            </a:pPr>
            <a:endParaRPr lang="en-US" sz="2000" dirty="0"/>
          </a:p>
          <a:p>
            <a:pPr lvl="1"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endParaRPr lang="en-US" sz="2000" dirty="0"/>
          </a:p>
          <a:p>
            <a:pPr marL="457200" lvl="1" indent="0">
              <a:buClr>
                <a:schemeClr val="tx1"/>
              </a:buClr>
              <a:buNone/>
            </a:pPr>
            <a:endParaRPr lang="en-US" sz="2000" dirty="0">
              <a:solidFill>
                <a:srgbClr val="00B050"/>
              </a:solidFill>
            </a:endParaRPr>
          </a:p>
          <a:p>
            <a:pPr lvl="1">
              <a:buClr>
                <a:schemeClr val="tx1"/>
              </a:buClr>
              <a:buFont typeface="Wingdings" panose="05000000000000000000" pitchFamily="2" charset="2"/>
              <a:buChar char="§"/>
            </a:pPr>
            <a:endParaRPr lang="en-US" sz="2000" dirty="0">
              <a:solidFill>
                <a:srgbClr val="00B050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4A7BCA7-4192-A957-8F11-433F8587F4D1}"/>
              </a:ext>
            </a:extLst>
          </p:cNvPr>
          <p:cNvSpPr txBox="1"/>
          <p:nvPr/>
        </p:nvSpPr>
        <p:spPr>
          <a:xfrm>
            <a:off x="508015" y="6030071"/>
            <a:ext cx="7543800" cy="338554"/>
          </a:xfrm>
          <a:prstGeom prst="rect">
            <a:avLst/>
          </a:prstGeom>
          <a:noFill/>
          <a:ln w="57150">
            <a:solidFill>
              <a:srgbClr val="0F37E1"/>
            </a:solidFill>
          </a:ln>
        </p:spPr>
        <p:txBody>
          <a:bodyPr wrap="square" rtlCol="0">
            <a:spAutoFit/>
          </a:bodyPr>
          <a:lstStyle/>
          <a:p>
            <a:pPr marL="109538" lvl="1">
              <a:buClr>
                <a:srgbClr val="FF0000"/>
              </a:buClr>
            </a:pP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enum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PacketCode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Head=1, EOM=255, Invalid=0, … 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93D91A0-C2E2-48A9-0418-D9F0B44F4045}"/>
              </a:ext>
            </a:extLst>
          </p:cNvPr>
          <p:cNvSpPr txBox="1"/>
          <p:nvPr/>
        </p:nvSpPr>
        <p:spPr>
          <a:xfrm>
            <a:off x="836133" y="4319840"/>
            <a:ext cx="748923" cy="369332"/>
          </a:xfrm>
          <a:prstGeom prst="rect">
            <a:avLst/>
          </a:prstGeom>
          <a:noFill/>
          <a:ln w="3175"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b="1" dirty="0"/>
              <a:t>Head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A6F9DA4-579C-1F39-0F84-05C1370A04BA}"/>
              </a:ext>
            </a:extLst>
          </p:cNvPr>
          <p:cNvSpPr txBox="1"/>
          <p:nvPr/>
        </p:nvSpPr>
        <p:spPr>
          <a:xfrm>
            <a:off x="2885331" y="4375856"/>
            <a:ext cx="1583323" cy="369332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Message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E0E198B-67D4-83D9-1F74-8BD6467B6F6A}"/>
              </a:ext>
            </a:extLst>
          </p:cNvPr>
          <p:cNvSpPr txBox="1"/>
          <p:nvPr/>
        </p:nvSpPr>
        <p:spPr>
          <a:xfrm>
            <a:off x="1432942" y="4920921"/>
            <a:ext cx="466794" cy="369332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b="1" dirty="0"/>
              <a:t>‘S’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14E3E84-2E41-6CB1-BA64-7DF8A478B2BB}"/>
              </a:ext>
            </a:extLst>
          </p:cNvPr>
          <p:cNvSpPr txBox="1"/>
          <p:nvPr/>
        </p:nvSpPr>
        <p:spPr>
          <a:xfrm>
            <a:off x="988249" y="4920921"/>
            <a:ext cx="444693" cy="369332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1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618DB45-FC9B-6A7F-75E1-6638E8EBF5D7}"/>
              </a:ext>
            </a:extLst>
          </p:cNvPr>
          <p:cNvSpPr txBox="1"/>
          <p:nvPr/>
        </p:nvSpPr>
        <p:spPr>
          <a:xfrm>
            <a:off x="1899736" y="4920921"/>
            <a:ext cx="466794" cy="369332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b="1" dirty="0"/>
              <a:t>‘A’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4A2ECD6-3C83-9CC4-45B2-7BE068DB917A}"/>
              </a:ext>
            </a:extLst>
          </p:cNvPr>
          <p:cNvSpPr txBox="1"/>
          <p:nvPr/>
        </p:nvSpPr>
        <p:spPr>
          <a:xfrm>
            <a:off x="5298210" y="4920921"/>
            <a:ext cx="552614" cy="369332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‘W’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75CCD78-2D3B-44A4-F2B2-F19495A9C4A3}"/>
              </a:ext>
            </a:extLst>
          </p:cNvPr>
          <p:cNvSpPr txBox="1"/>
          <p:nvPr/>
        </p:nvSpPr>
        <p:spPr>
          <a:xfrm>
            <a:off x="2366530" y="4920921"/>
            <a:ext cx="466794" cy="369332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‘P’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736087C-25EB-9340-9050-B4D988893165}"/>
              </a:ext>
            </a:extLst>
          </p:cNvPr>
          <p:cNvSpPr txBox="1"/>
          <p:nvPr/>
        </p:nvSpPr>
        <p:spPr>
          <a:xfrm>
            <a:off x="5850824" y="4920921"/>
            <a:ext cx="635017" cy="369332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255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CEC5405-BA0C-7C59-4364-F75C23903AFB}"/>
              </a:ext>
            </a:extLst>
          </p:cNvPr>
          <p:cNvSpPr txBox="1"/>
          <p:nvPr/>
        </p:nvSpPr>
        <p:spPr>
          <a:xfrm>
            <a:off x="5813108" y="4380967"/>
            <a:ext cx="710451" cy="369332"/>
          </a:xfrm>
          <a:prstGeom prst="rect">
            <a:avLst/>
          </a:prstGeom>
          <a:noFill/>
          <a:ln w="3175"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b="1" dirty="0"/>
              <a:t>EOM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1390420-947C-D00B-680A-4E53B0288E51}"/>
              </a:ext>
            </a:extLst>
          </p:cNvPr>
          <p:cNvSpPr txBox="1"/>
          <p:nvPr/>
        </p:nvSpPr>
        <p:spPr>
          <a:xfrm>
            <a:off x="3016461" y="4804025"/>
            <a:ext cx="1569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………………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C71E2C6-DDC4-BDA0-C06C-FA7E2947EA70}"/>
              </a:ext>
            </a:extLst>
          </p:cNvPr>
          <p:cNvSpPr txBox="1"/>
          <p:nvPr/>
        </p:nvSpPr>
        <p:spPr>
          <a:xfrm>
            <a:off x="4745596" y="4920921"/>
            <a:ext cx="552614" cy="369332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‘J’</a:t>
            </a: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24608951-AF7A-AE19-8596-5EF08B090582}"/>
              </a:ext>
            </a:extLst>
          </p:cNvPr>
          <p:cNvCxnSpPr>
            <a:cxnSpLocks/>
          </p:cNvCxnSpPr>
          <p:nvPr/>
        </p:nvCxnSpPr>
        <p:spPr>
          <a:xfrm flipV="1">
            <a:off x="4212288" y="4560522"/>
            <a:ext cx="1502712" cy="5111"/>
          </a:xfrm>
          <a:prstGeom prst="straightConnector1">
            <a:avLst/>
          </a:prstGeom>
          <a:ln w="5715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D5C459E3-237E-3961-D4DE-BFF9AA4E3079}"/>
              </a:ext>
            </a:extLst>
          </p:cNvPr>
          <p:cNvCxnSpPr>
            <a:cxnSpLocks/>
          </p:cNvCxnSpPr>
          <p:nvPr/>
        </p:nvCxnSpPr>
        <p:spPr>
          <a:xfrm flipH="1">
            <a:off x="1585056" y="4565633"/>
            <a:ext cx="1539144" cy="0"/>
          </a:xfrm>
          <a:prstGeom prst="straightConnector1">
            <a:avLst/>
          </a:prstGeom>
          <a:ln w="5715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36653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D220C7-1D30-4ECC-8A1C-21895AF31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17195" cy="944562"/>
          </a:xfrm>
        </p:spPr>
        <p:txBody>
          <a:bodyPr/>
          <a:lstStyle/>
          <a:p>
            <a:r>
              <a:rPr lang="en-US" dirty="0"/>
              <a:t>Enumerated types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279CFF-146F-4081-B7E9-0CF120C8BF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143000"/>
            <a:ext cx="8293395" cy="5562600"/>
          </a:xfrm>
        </p:spPr>
        <p:txBody>
          <a:bodyPr/>
          <a:lstStyle/>
          <a:p>
            <a:pPr>
              <a:buClr>
                <a:srgbClr val="FF0000"/>
              </a:buClr>
            </a:pPr>
            <a:r>
              <a:rPr lang="en-US" sz="2400" dirty="0"/>
              <a:t>Forcing value of an </a:t>
            </a:r>
            <a:r>
              <a:rPr lang="en-US" sz="2400" dirty="0" err="1"/>
              <a:t>enum</a:t>
            </a:r>
            <a:endParaRPr lang="en-US" sz="2400" dirty="0"/>
          </a:p>
          <a:p>
            <a:pPr lvl="1">
              <a:buClr>
                <a:srgbClr val="FF0000"/>
              </a:buClr>
            </a:pPr>
            <a:r>
              <a:rPr lang="en-US" sz="2000" dirty="0"/>
              <a:t>Sometimes, your data has specific values</a:t>
            </a:r>
          </a:p>
          <a:p>
            <a:pPr marL="457200" lvl="1" indent="0">
              <a:buClr>
                <a:srgbClr val="FF0000"/>
              </a:buClr>
              <a:buNone/>
            </a:pP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but</a:t>
            </a:r>
            <a:r>
              <a:rPr lang="en-US" sz="2000" dirty="0"/>
              <a:t> you want to label them </a:t>
            </a:r>
          </a:p>
          <a:p>
            <a:pPr lvl="1">
              <a:buClr>
                <a:srgbClr val="FF0000"/>
              </a:buClr>
              <a:buFont typeface="Arial" panose="020B0604020202020204" pitchFamily="34" charset="0"/>
              <a:buChar char="→"/>
            </a:pPr>
            <a:r>
              <a:rPr lang="en-US" sz="2000" dirty="0"/>
              <a:t>To make your code readable!</a:t>
            </a:r>
          </a:p>
          <a:p>
            <a:pPr marL="914400" lvl="2" indent="0">
              <a:buClr>
                <a:srgbClr val="FF0000"/>
              </a:buClr>
              <a:buNone/>
            </a:pP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e.g.</a:t>
            </a:r>
            <a:r>
              <a:rPr lang="en-US" sz="2000" dirty="0"/>
              <a:t> Communications protocols </a:t>
            </a:r>
          </a:p>
          <a:p>
            <a:pPr marL="457200" lvl="1" indent="0">
              <a:buClr>
                <a:srgbClr val="FF0000"/>
              </a:buClr>
              <a:buNone/>
            </a:pPr>
            <a:endParaRPr lang="en-US" sz="2000" dirty="0"/>
          </a:p>
          <a:p>
            <a:pPr lvl="1">
              <a:buClr>
                <a:schemeClr val="tx1"/>
              </a:buClr>
              <a:buFont typeface="Wingdings" panose="05000000000000000000" pitchFamily="2" charset="2"/>
              <a:buChar char="J"/>
            </a:pPr>
            <a:endParaRPr lang="en-US" sz="2000" dirty="0"/>
          </a:p>
          <a:p>
            <a:pPr lvl="1">
              <a:buClr>
                <a:schemeClr val="tx1"/>
              </a:buClr>
              <a:buFont typeface="Wingdings" panose="05000000000000000000" pitchFamily="2" charset="2"/>
              <a:buChar char="J"/>
            </a:pPr>
            <a:endParaRPr lang="en-US" sz="2000" dirty="0"/>
          </a:p>
          <a:p>
            <a:pPr lvl="1">
              <a:buClr>
                <a:schemeClr val="tx1"/>
              </a:buClr>
              <a:buFont typeface="Wingdings" panose="05000000000000000000" pitchFamily="2" charset="2"/>
              <a:buChar char="J"/>
            </a:pPr>
            <a:endParaRPr lang="en-US" sz="2000" dirty="0"/>
          </a:p>
          <a:p>
            <a:pPr lvl="1">
              <a:buClr>
                <a:schemeClr val="tx1"/>
              </a:buClr>
              <a:buFont typeface="Wingdings" panose="05000000000000000000" pitchFamily="2" charset="2"/>
              <a:buChar char="J"/>
            </a:pPr>
            <a:endParaRPr lang="en-US" sz="2000" dirty="0"/>
          </a:p>
          <a:p>
            <a:pPr lvl="1">
              <a:buClr>
                <a:schemeClr val="tx1"/>
              </a:buClr>
              <a:buFont typeface="Wingdings" panose="05000000000000000000" pitchFamily="2" charset="2"/>
              <a:buChar char="J"/>
            </a:pPr>
            <a:endParaRPr lang="en-US" sz="2000" dirty="0"/>
          </a:p>
          <a:p>
            <a:pPr lvl="1">
              <a:buClr>
                <a:schemeClr val="tx1"/>
              </a:buClr>
              <a:buFont typeface="Wingdings" panose="05000000000000000000" pitchFamily="2" charset="2"/>
              <a:buChar char="J"/>
            </a:pPr>
            <a:endParaRPr lang="en-US" sz="2000" dirty="0"/>
          </a:p>
          <a:p>
            <a:pPr lvl="1">
              <a:buClr>
                <a:schemeClr val="tx1"/>
              </a:buClr>
              <a:buFont typeface="Wingdings" panose="05000000000000000000" pitchFamily="2" charset="2"/>
              <a:buChar char="J"/>
            </a:pPr>
            <a:endParaRPr lang="en-US" sz="2000" dirty="0"/>
          </a:p>
          <a:p>
            <a:pPr>
              <a:buClr>
                <a:schemeClr val="tx1"/>
              </a:buClr>
            </a:pPr>
            <a:r>
              <a:rPr lang="en-US" sz="2000" dirty="0"/>
              <a:t>Function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setMsgType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(…) </a:t>
            </a:r>
            <a:r>
              <a:rPr lang="en-US" sz="2000" dirty="0"/>
              <a:t>reads start of message</a:t>
            </a:r>
          </a:p>
          <a:p>
            <a:pPr lvl="1">
              <a:buClr>
                <a:schemeClr val="tx1"/>
              </a:buClr>
            </a:pPr>
            <a:r>
              <a:rPr lang="en-US" sz="2000" dirty="0"/>
              <a:t>Returns (readable) message type</a:t>
            </a:r>
          </a:p>
          <a:p>
            <a:pPr lvl="1">
              <a:buClr>
                <a:srgbClr val="FF0000"/>
              </a:buClr>
            </a:pPr>
            <a:endParaRPr lang="en-US" sz="2000" dirty="0"/>
          </a:p>
          <a:p>
            <a:pPr lvl="1">
              <a:buClr>
                <a:srgbClr val="FF0000"/>
              </a:buClr>
            </a:pPr>
            <a:endParaRPr lang="en-US" sz="2000" dirty="0"/>
          </a:p>
          <a:p>
            <a:pPr lvl="1">
              <a:buClr>
                <a:srgbClr val="FF0000"/>
              </a:buClr>
            </a:pPr>
            <a:endParaRPr lang="en-US" sz="2000" dirty="0"/>
          </a:p>
          <a:p>
            <a:pPr lvl="1">
              <a:buClr>
                <a:srgbClr val="FF0000"/>
              </a:buClr>
            </a:pPr>
            <a:endParaRPr lang="en-US" sz="2000" dirty="0"/>
          </a:p>
          <a:p>
            <a:pPr lvl="1">
              <a:buClr>
                <a:srgbClr val="FF0000"/>
              </a:buClr>
            </a:pPr>
            <a:endParaRPr lang="en-US" sz="2000" dirty="0"/>
          </a:p>
          <a:p>
            <a:pPr lvl="1"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endParaRPr lang="en-US" sz="2000" dirty="0"/>
          </a:p>
          <a:p>
            <a:pPr marL="457200" lvl="1" indent="0">
              <a:buClr>
                <a:schemeClr val="tx1"/>
              </a:buClr>
              <a:buNone/>
            </a:pPr>
            <a:endParaRPr lang="en-US" sz="2000" dirty="0">
              <a:solidFill>
                <a:srgbClr val="00B050"/>
              </a:solidFill>
            </a:endParaRPr>
          </a:p>
          <a:p>
            <a:pPr lvl="1">
              <a:buClr>
                <a:schemeClr val="tx1"/>
              </a:buClr>
              <a:buFont typeface="Wingdings" panose="05000000000000000000" pitchFamily="2" charset="2"/>
              <a:buChar char="§"/>
            </a:pPr>
            <a:endParaRPr lang="en-US" sz="2000" dirty="0">
              <a:solidFill>
                <a:srgbClr val="00B050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435DF23-33E1-FA83-2DDB-183B96A4A9B5}"/>
              </a:ext>
            </a:extLst>
          </p:cNvPr>
          <p:cNvSpPr txBox="1"/>
          <p:nvPr/>
        </p:nvSpPr>
        <p:spPr>
          <a:xfrm>
            <a:off x="342900" y="3581400"/>
            <a:ext cx="7109639" cy="2246769"/>
          </a:xfrm>
          <a:prstGeom prst="rect">
            <a:avLst/>
          </a:prstGeom>
          <a:noFill/>
          <a:ln w="57150">
            <a:solidFill>
              <a:srgbClr val="0F37E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let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mtype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PacketCode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setMsgType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(…);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match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mtype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EOM =&gt; { … // End … Save full message }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Head =&gt; { … // Allocate string}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Invalid =&gt; { … // Error }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_ =&gt;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println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!(“Illegal type"); 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4A7BCA7-4192-A957-8F11-433F8587F4D1}"/>
              </a:ext>
            </a:extLst>
          </p:cNvPr>
          <p:cNvSpPr txBox="1"/>
          <p:nvPr/>
        </p:nvSpPr>
        <p:spPr>
          <a:xfrm>
            <a:off x="342900" y="3090446"/>
            <a:ext cx="7543800" cy="338554"/>
          </a:xfrm>
          <a:prstGeom prst="rect">
            <a:avLst/>
          </a:prstGeom>
          <a:noFill/>
          <a:ln w="57150">
            <a:solidFill>
              <a:srgbClr val="0F37E1"/>
            </a:solidFill>
          </a:ln>
        </p:spPr>
        <p:txBody>
          <a:bodyPr wrap="square" rtlCol="0">
            <a:spAutoFit/>
          </a:bodyPr>
          <a:lstStyle/>
          <a:p>
            <a:pPr marL="109538" lvl="1">
              <a:buClr>
                <a:srgbClr val="FF0000"/>
              </a:buClr>
            </a:pP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enum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PacketCode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Head=1, EOM=255, Invalid=0, … 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2829301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D220C7-1D30-4ECC-8A1C-21895AF31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17195" cy="944562"/>
          </a:xfrm>
        </p:spPr>
        <p:txBody>
          <a:bodyPr/>
          <a:lstStyle/>
          <a:p>
            <a:r>
              <a:rPr lang="en-US" dirty="0"/>
              <a:t>Enumerated types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279CFF-146F-4081-B7E9-0CF120C8BF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143000"/>
            <a:ext cx="8293395" cy="5562600"/>
          </a:xfrm>
        </p:spPr>
        <p:txBody>
          <a:bodyPr/>
          <a:lstStyle/>
          <a:p>
            <a:pPr>
              <a:buClr>
                <a:srgbClr val="FF0000"/>
              </a:buClr>
            </a:pPr>
            <a:r>
              <a:rPr lang="en-US" sz="2400" dirty="0"/>
              <a:t>Forcing value of an </a:t>
            </a:r>
            <a:r>
              <a:rPr lang="en-US" sz="2400" dirty="0" err="1"/>
              <a:t>enum</a:t>
            </a:r>
            <a:endParaRPr lang="en-US" sz="2400" dirty="0"/>
          </a:p>
          <a:p>
            <a:pPr lvl="1">
              <a:buClr>
                <a:srgbClr val="FF0000"/>
              </a:buClr>
            </a:pPr>
            <a:r>
              <a:rPr lang="en-US" sz="2000" dirty="0"/>
              <a:t>Sometimes, your data has specific values</a:t>
            </a:r>
          </a:p>
          <a:p>
            <a:pPr marL="457200" lvl="1" indent="0">
              <a:buClr>
                <a:srgbClr val="FF0000"/>
              </a:buClr>
              <a:buNone/>
            </a:pP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but</a:t>
            </a:r>
            <a:r>
              <a:rPr lang="en-US" sz="2000" dirty="0"/>
              <a:t> you want to label them </a:t>
            </a:r>
          </a:p>
          <a:p>
            <a:pPr lvl="1">
              <a:buClr>
                <a:srgbClr val="FF0000"/>
              </a:buClr>
              <a:buFont typeface="Arial" panose="020B0604020202020204" pitchFamily="34" charset="0"/>
              <a:buChar char="→"/>
            </a:pPr>
            <a:r>
              <a:rPr lang="en-US" sz="2000" dirty="0"/>
              <a:t>To make your code readable!</a:t>
            </a:r>
          </a:p>
          <a:p>
            <a:pPr marL="914400" lvl="2" indent="0">
              <a:buClr>
                <a:srgbClr val="FF0000"/>
              </a:buClr>
              <a:buNone/>
            </a:pP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e.g.</a:t>
            </a:r>
            <a:r>
              <a:rPr lang="en-US" sz="2000" dirty="0"/>
              <a:t> Communications protocols </a:t>
            </a:r>
          </a:p>
          <a:p>
            <a:pPr marL="457200" lvl="1" indent="0">
              <a:buClr>
                <a:srgbClr val="FF0000"/>
              </a:buClr>
              <a:buNone/>
            </a:pPr>
            <a:endParaRPr lang="en-US" sz="2000" dirty="0"/>
          </a:p>
          <a:p>
            <a:pPr lvl="1">
              <a:buClr>
                <a:schemeClr val="tx1"/>
              </a:buClr>
              <a:buFont typeface="Wingdings" panose="05000000000000000000" pitchFamily="2" charset="2"/>
              <a:buChar char="J"/>
            </a:pPr>
            <a:endParaRPr lang="en-US" sz="2000" dirty="0"/>
          </a:p>
          <a:p>
            <a:pPr lvl="1">
              <a:buClr>
                <a:schemeClr val="tx1"/>
              </a:buClr>
              <a:buFont typeface="Wingdings" panose="05000000000000000000" pitchFamily="2" charset="2"/>
              <a:buChar char="J"/>
            </a:pPr>
            <a:endParaRPr lang="en-US" sz="2000" dirty="0"/>
          </a:p>
          <a:p>
            <a:pPr lvl="1">
              <a:buClr>
                <a:schemeClr val="tx1"/>
              </a:buClr>
              <a:buFont typeface="Wingdings" panose="05000000000000000000" pitchFamily="2" charset="2"/>
              <a:buChar char="J"/>
            </a:pPr>
            <a:endParaRPr lang="en-US" sz="2000" dirty="0"/>
          </a:p>
          <a:p>
            <a:pPr lvl="1">
              <a:buClr>
                <a:schemeClr val="tx1"/>
              </a:buClr>
              <a:buFont typeface="Wingdings" panose="05000000000000000000" pitchFamily="2" charset="2"/>
              <a:buChar char="J"/>
            </a:pPr>
            <a:endParaRPr lang="en-US" sz="2000" dirty="0"/>
          </a:p>
          <a:p>
            <a:pPr lvl="1">
              <a:buClr>
                <a:schemeClr val="tx1"/>
              </a:buClr>
              <a:buFont typeface="Wingdings" panose="05000000000000000000" pitchFamily="2" charset="2"/>
              <a:buChar char="J"/>
            </a:pPr>
            <a:endParaRPr lang="en-US" sz="2000" dirty="0"/>
          </a:p>
          <a:p>
            <a:pPr lvl="1">
              <a:buClr>
                <a:schemeClr val="tx1"/>
              </a:buClr>
              <a:buFont typeface="Wingdings" panose="05000000000000000000" pitchFamily="2" charset="2"/>
              <a:buChar char="J"/>
            </a:pPr>
            <a:endParaRPr lang="en-US" sz="2000" dirty="0"/>
          </a:p>
          <a:p>
            <a:pPr lvl="1">
              <a:buClr>
                <a:schemeClr val="tx1"/>
              </a:buClr>
              <a:buFont typeface="Wingdings" panose="05000000000000000000" pitchFamily="2" charset="2"/>
              <a:buChar char="J"/>
            </a:pPr>
            <a:endParaRPr lang="en-US" sz="2000" dirty="0"/>
          </a:p>
          <a:p>
            <a:pPr>
              <a:buClr>
                <a:schemeClr val="tx1"/>
              </a:buClr>
            </a:pPr>
            <a:r>
              <a:rPr lang="en-US" sz="2000" dirty="0"/>
              <a:t>Function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setMsgType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(…) </a:t>
            </a:r>
            <a:r>
              <a:rPr lang="en-US" sz="2000" dirty="0"/>
              <a:t>reads start of message</a:t>
            </a:r>
          </a:p>
          <a:p>
            <a:pPr lvl="1">
              <a:buClr>
                <a:schemeClr val="tx1"/>
              </a:buClr>
            </a:pPr>
            <a:r>
              <a:rPr lang="en-US" sz="1600" dirty="0"/>
              <a:t>Returns (readable) message type</a:t>
            </a:r>
          </a:p>
          <a:p>
            <a:pPr lvl="1">
              <a:buClr>
                <a:srgbClr val="FF0000"/>
              </a:buClr>
            </a:pPr>
            <a:endParaRPr lang="en-US" sz="2000" dirty="0"/>
          </a:p>
          <a:p>
            <a:pPr lvl="1">
              <a:buClr>
                <a:srgbClr val="FF0000"/>
              </a:buClr>
            </a:pPr>
            <a:endParaRPr lang="en-US" sz="2000" dirty="0"/>
          </a:p>
          <a:p>
            <a:pPr lvl="1">
              <a:buClr>
                <a:srgbClr val="FF0000"/>
              </a:buClr>
            </a:pPr>
            <a:endParaRPr lang="en-US" sz="2000" dirty="0"/>
          </a:p>
          <a:p>
            <a:pPr lvl="1">
              <a:buClr>
                <a:srgbClr val="FF0000"/>
              </a:buClr>
            </a:pPr>
            <a:endParaRPr lang="en-US" sz="2000" dirty="0"/>
          </a:p>
          <a:p>
            <a:pPr lvl="1">
              <a:buClr>
                <a:srgbClr val="FF0000"/>
              </a:buClr>
            </a:pPr>
            <a:endParaRPr lang="en-US" sz="2000" dirty="0"/>
          </a:p>
          <a:p>
            <a:pPr lvl="1"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endParaRPr lang="en-US" sz="2000" dirty="0"/>
          </a:p>
          <a:p>
            <a:pPr marL="457200" lvl="1" indent="0">
              <a:buClr>
                <a:schemeClr val="tx1"/>
              </a:buClr>
              <a:buNone/>
            </a:pPr>
            <a:endParaRPr lang="en-US" sz="2000" dirty="0">
              <a:solidFill>
                <a:srgbClr val="00B050"/>
              </a:solidFill>
            </a:endParaRPr>
          </a:p>
          <a:p>
            <a:pPr lvl="1">
              <a:buClr>
                <a:schemeClr val="tx1"/>
              </a:buClr>
              <a:buFont typeface="Wingdings" panose="05000000000000000000" pitchFamily="2" charset="2"/>
              <a:buChar char="§"/>
            </a:pPr>
            <a:endParaRPr lang="en-US" sz="2000" dirty="0">
              <a:solidFill>
                <a:srgbClr val="00B050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435DF23-33E1-FA83-2DDB-183B96A4A9B5}"/>
              </a:ext>
            </a:extLst>
          </p:cNvPr>
          <p:cNvSpPr txBox="1"/>
          <p:nvPr/>
        </p:nvSpPr>
        <p:spPr>
          <a:xfrm>
            <a:off x="342900" y="3581400"/>
            <a:ext cx="6186309" cy="2246769"/>
          </a:xfrm>
          <a:prstGeom prst="rect">
            <a:avLst/>
          </a:prstGeom>
          <a:noFill/>
          <a:ln w="57150">
            <a:solidFill>
              <a:srgbClr val="0F37E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let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mtype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PacketCode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setMsgType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(…);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match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mtype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EOF =&gt; { … // Save full message }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Head =&gt; { … // Allocate string}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Invalid =&gt; { … // Error }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_ =&gt;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println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!(“Illegal type"); 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4A7BCA7-4192-A957-8F11-433F8587F4D1}"/>
              </a:ext>
            </a:extLst>
          </p:cNvPr>
          <p:cNvSpPr txBox="1"/>
          <p:nvPr/>
        </p:nvSpPr>
        <p:spPr>
          <a:xfrm>
            <a:off x="342900" y="3090446"/>
            <a:ext cx="7543800" cy="338554"/>
          </a:xfrm>
          <a:prstGeom prst="rect">
            <a:avLst/>
          </a:prstGeom>
          <a:noFill/>
          <a:ln w="57150">
            <a:solidFill>
              <a:srgbClr val="0F37E1"/>
            </a:solidFill>
          </a:ln>
        </p:spPr>
        <p:txBody>
          <a:bodyPr wrap="square" rtlCol="0">
            <a:spAutoFit/>
          </a:bodyPr>
          <a:lstStyle/>
          <a:p>
            <a:pPr marL="109538" lvl="1">
              <a:buClr>
                <a:srgbClr val="FF0000"/>
              </a:buClr>
            </a:pP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enum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PacketCode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Head=1, EOF=255, Invalid=0, … 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2199265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D220C7-1D30-4ECC-8A1C-21895AF31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17195" cy="944562"/>
          </a:xfrm>
        </p:spPr>
        <p:txBody>
          <a:bodyPr/>
          <a:lstStyle/>
          <a:p>
            <a:r>
              <a:rPr lang="en-US" dirty="0"/>
              <a:t>Enumerated types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279CFF-146F-4081-B7E9-0CF120C8BF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143000"/>
            <a:ext cx="8293395" cy="5562600"/>
          </a:xfrm>
        </p:spPr>
        <p:txBody>
          <a:bodyPr/>
          <a:lstStyle/>
          <a:p>
            <a:pPr>
              <a:buClr>
                <a:srgbClr val="FF0000"/>
              </a:buClr>
            </a:pPr>
            <a:r>
              <a:rPr lang="en-US" sz="2400" dirty="0"/>
              <a:t>Forcing value of an </a:t>
            </a:r>
            <a:r>
              <a:rPr lang="en-US" sz="2400" dirty="0" err="1"/>
              <a:t>enum</a:t>
            </a:r>
            <a:endParaRPr lang="en-US" sz="2400" dirty="0"/>
          </a:p>
          <a:p>
            <a:pPr lvl="1">
              <a:buClr>
                <a:srgbClr val="FF0000"/>
              </a:buClr>
            </a:pPr>
            <a:r>
              <a:rPr lang="en-US" sz="2000" dirty="0"/>
              <a:t>Sometimes, your data has specific values</a:t>
            </a:r>
          </a:p>
          <a:p>
            <a:pPr marL="457200" lvl="1" indent="0">
              <a:buClr>
                <a:srgbClr val="FF0000"/>
              </a:buClr>
              <a:buNone/>
            </a:pP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but</a:t>
            </a:r>
            <a:r>
              <a:rPr lang="en-US" sz="2000" dirty="0"/>
              <a:t> you want to label them </a:t>
            </a:r>
          </a:p>
          <a:p>
            <a:pPr lvl="1">
              <a:buClr>
                <a:srgbClr val="FF0000"/>
              </a:buClr>
              <a:buFont typeface="Arial" panose="020B0604020202020204" pitchFamily="34" charset="0"/>
              <a:buChar char="→"/>
            </a:pPr>
            <a:r>
              <a:rPr lang="en-US" sz="2000" dirty="0"/>
              <a:t>To make your code readable!</a:t>
            </a:r>
          </a:p>
          <a:p>
            <a:pPr marL="914400" lvl="2" indent="0">
              <a:buClr>
                <a:srgbClr val="FF0000"/>
              </a:buClr>
              <a:buNone/>
            </a:pP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e.g.</a:t>
            </a:r>
            <a:r>
              <a:rPr lang="en-US" sz="2000" dirty="0"/>
              <a:t> Communications protocols </a:t>
            </a:r>
          </a:p>
          <a:p>
            <a:pPr marL="457200" lvl="1" indent="0">
              <a:buClr>
                <a:srgbClr val="FF0000"/>
              </a:buClr>
              <a:buNone/>
            </a:pPr>
            <a:endParaRPr lang="en-US" sz="2000" dirty="0"/>
          </a:p>
          <a:p>
            <a:pPr lvl="1">
              <a:buClr>
                <a:schemeClr val="tx1"/>
              </a:buClr>
              <a:buFont typeface="Wingdings" panose="05000000000000000000" pitchFamily="2" charset="2"/>
              <a:buChar char="J"/>
            </a:pPr>
            <a:endParaRPr lang="en-US" sz="2000" dirty="0"/>
          </a:p>
          <a:p>
            <a:pPr lvl="1">
              <a:buClr>
                <a:schemeClr val="tx1"/>
              </a:buClr>
              <a:buFont typeface="Wingdings" panose="05000000000000000000" pitchFamily="2" charset="2"/>
              <a:buChar char="J"/>
            </a:pPr>
            <a:endParaRPr lang="en-US" sz="2000" dirty="0"/>
          </a:p>
          <a:p>
            <a:pPr lvl="1">
              <a:buClr>
                <a:schemeClr val="tx1"/>
              </a:buClr>
              <a:buFont typeface="Wingdings" panose="05000000000000000000" pitchFamily="2" charset="2"/>
              <a:buChar char="J"/>
            </a:pPr>
            <a:endParaRPr lang="en-US" sz="2000" dirty="0"/>
          </a:p>
          <a:p>
            <a:pPr lvl="1">
              <a:buClr>
                <a:schemeClr val="tx1"/>
              </a:buClr>
              <a:buFont typeface="Wingdings" panose="05000000000000000000" pitchFamily="2" charset="2"/>
              <a:buChar char="J"/>
            </a:pPr>
            <a:endParaRPr lang="en-US" sz="2000" dirty="0"/>
          </a:p>
          <a:p>
            <a:pPr lvl="1">
              <a:buClr>
                <a:schemeClr val="tx1"/>
              </a:buClr>
              <a:buFont typeface="Wingdings" panose="05000000000000000000" pitchFamily="2" charset="2"/>
              <a:buChar char="J"/>
            </a:pPr>
            <a:endParaRPr lang="en-US" sz="2000" dirty="0"/>
          </a:p>
          <a:p>
            <a:pPr lvl="1">
              <a:buClr>
                <a:schemeClr val="tx1"/>
              </a:buClr>
              <a:buFont typeface="Wingdings" panose="05000000000000000000" pitchFamily="2" charset="2"/>
              <a:buChar char="J"/>
            </a:pPr>
            <a:endParaRPr lang="en-US" sz="2000" dirty="0"/>
          </a:p>
          <a:p>
            <a:pPr lvl="1">
              <a:buClr>
                <a:schemeClr val="tx1"/>
              </a:buClr>
              <a:buFont typeface="Wingdings" panose="05000000000000000000" pitchFamily="2" charset="2"/>
              <a:buChar char="J"/>
            </a:pPr>
            <a:endParaRPr lang="en-US" sz="2000" dirty="0"/>
          </a:p>
          <a:p>
            <a:pPr>
              <a:buClr>
                <a:schemeClr val="tx1"/>
              </a:buClr>
            </a:pPr>
            <a:r>
              <a:rPr lang="en-US" sz="2000" dirty="0"/>
              <a:t>Function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setMsgType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(…) </a:t>
            </a:r>
            <a:r>
              <a:rPr lang="en-US" sz="2000" dirty="0"/>
              <a:t>reads start of message</a:t>
            </a:r>
          </a:p>
          <a:p>
            <a:pPr lvl="1">
              <a:buClr>
                <a:schemeClr val="tx1"/>
              </a:buClr>
            </a:pPr>
            <a:r>
              <a:rPr lang="en-US" sz="1600" dirty="0"/>
              <a:t>Returns (readable) message type</a:t>
            </a:r>
          </a:p>
          <a:p>
            <a:pPr lvl="1">
              <a:buClr>
                <a:srgbClr val="FF0000"/>
              </a:buClr>
            </a:pPr>
            <a:endParaRPr lang="en-US" sz="2000" dirty="0"/>
          </a:p>
          <a:p>
            <a:pPr lvl="1">
              <a:buClr>
                <a:srgbClr val="FF0000"/>
              </a:buClr>
            </a:pPr>
            <a:endParaRPr lang="en-US" sz="2000" dirty="0"/>
          </a:p>
          <a:p>
            <a:pPr lvl="1">
              <a:buClr>
                <a:srgbClr val="FF0000"/>
              </a:buClr>
            </a:pPr>
            <a:endParaRPr lang="en-US" sz="2000" dirty="0"/>
          </a:p>
          <a:p>
            <a:pPr lvl="1">
              <a:buClr>
                <a:srgbClr val="FF0000"/>
              </a:buClr>
            </a:pPr>
            <a:endParaRPr lang="en-US" sz="2000" dirty="0"/>
          </a:p>
          <a:p>
            <a:pPr lvl="1">
              <a:buClr>
                <a:srgbClr val="FF0000"/>
              </a:buClr>
            </a:pPr>
            <a:endParaRPr lang="en-US" sz="2000" dirty="0"/>
          </a:p>
          <a:p>
            <a:pPr lvl="1"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endParaRPr lang="en-US" sz="2000" dirty="0"/>
          </a:p>
          <a:p>
            <a:pPr marL="457200" lvl="1" indent="0">
              <a:buClr>
                <a:schemeClr val="tx1"/>
              </a:buClr>
              <a:buNone/>
            </a:pPr>
            <a:endParaRPr lang="en-US" sz="2000" dirty="0">
              <a:solidFill>
                <a:srgbClr val="00B050"/>
              </a:solidFill>
            </a:endParaRPr>
          </a:p>
          <a:p>
            <a:pPr lvl="1">
              <a:buClr>
                <a:schemeClr val="tx1"/>
              </a:buClr>
              <a:buFont typeface="Wingdings" panose="05000000000000000000" pitchFamily="2" charset="2"/>
              <a:buChar char="§"/>
            </a:pPr>
            <a:endParaRPr lang="en-US" sz="2000" dirty="0">
              <a:solidFill>
                <a:srgbClr val="00B050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435DF23-33E1-FA83-2DDB-183B96A4A9B5}"/>
              </a:ext>
            </a:extLst>
          </p:cNvPr>
          <p:cNvSpPr txBox="1"/>
          <p:nvPr/>
        </p:nvSpPr>
        <p:spPr>
          <a:xfrm>
            <a:off x="342900" y="3581400"/>
            <a:ext cx="6186309" cy="2246769"/>
          </a:xfrm>
          <a:prstGeom prst="rect">
            <a:avLst/>
          </a:prstGeom>
          <a:noFill/>
          <a:ln w="57150">
            <a:solidFill>
              <a:srgbClr val="0F37E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let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mtype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PacketCode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setMsgType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(…);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match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mtype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EOF =&gt; { … // Save full message }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Head =&gt; { … // Allocate string}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Invalid =&gt; { … // Error }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_ =&gt;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println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!(“Illegal type"); 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4A7BCA7-4192-A957-8F11-433F8587F4D1}"/>
              </a:ext>
            </a:extLst>
          </p:cNvPr>
          <p:cNvSpPr txBox="1"/>
          <p:nvPr/>
        </p:nvSpPr>
        <p:spPr>
          <a:xfrm>
            <a:off x="342900" y="3090446"/>
            <a:ext cx="7543800" cy="338554"/>
          </a:xfrm>
          <a:prstGeom prst="rect">
            <a:avLst/>
          </a:prstGeom>
          <a:noFill/>
          <a:ln w="57150">
            <a:solidFill>
              <a:srgbClr val="0F37E1"/>
            </a:solidFill>
          </a:ln>
        </p:spPr>
        <p:txBody>
          <a:bodyPr wrap="square" rtlCol="0">
            <a:spAutoFit/>
          </a:bodyPr>
          <a:lstStyle/>
          <a:p>
            <a:pPr marL="109538" lvl="1">
              <a:buClr>
                <a:srgbClr val="FF0000"/>
              </a:buClr>
            </a:pP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enum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PacketCode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EOF=255, Head=1, Invalid=0, … 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837370C-02AC-1E09-3B28-FFBD48CFE276}"/>
              </a:ext>
            </a:extLst>
          </p:cNvPr>
          <p:cNvSpPr txBox="1"/>
          <p:nvPr/>
        </p:nvSpPr>
        <p:spPr>
          <a:xfrm>
            <a:off x="1282552" y="2845885"/>
            <a:ext cx="6997995" cy="2862322"/>
          </a:xfrm>
          <a:prstGeom prst="rect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/>
              <a:t>Remember</a:t>
            </a:r>
          </a:p>
          <a:p>
            <a:r>
              <a:rPr lang="en-US" sz="2000" b="1" dirty="0"/>
              <a:t>Set explicit codes removes an advantage of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enum</a:t>
            </a:r>
            <a:r>
              <a:rPr lang="en-US" sz="2000" b="1" dirty="0"/>
              <a:t> types</a:t>
            </a:r>
          </a:p>
          <a:p>
            <a:pPr marL="342900" indent="-342900">
              <a:buFont typeface="Symbol" panose="05050102010706020507" pitchFamily="18" charset="2"/>
              <a:buChar char=""/>
            </a:pPr>
            <a:r>
              <a:rPr lang="en-US" sz="2000" b="1" dirty="0"/>
              <a:t>Flexibility</a:t>
            </a:r>
          </a:p>
          <a:p>
            <a:pPr marL="342900" indent="-342900">
              <a:buFont typeface="Wingdings" panose="05000000000000000000" pitchFamily="2" charset="2"/>
              <a:buChar char="O"/>
            </a:pPr>
            <a:r>
              <a:rPr lang="en-US" sz="2000" b="1" dirty="0"/>
              <a:t>Approach with care </a:t>
            </a:r>
            <a:r>
              <a:rPr lang="en-US" sz="2000" b="1" dirty="0">
                <a:sym typeface="Wingdings" panose="05000000000000000000" pitchFamily="2" charset="2"/>
              </a:rPr>
              <a:t></a:t>
            </a:r>
          </a:p>
          <a:p>
            <a:r>
              <a:rPr lang="en-US" sz="20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but</a:t>
            </a:r>
          </a:p>
          <a:p>
            <a:pPr marL="342900" indent="-342900">
              <a:buFont typeface="Wingdings" panose="05000000000000000000" pitchFamily="2" charset="2"/>
              <a:buChar char="O"/>
            </a:pPr>
            <a:r>
              <a:rPr lang="en-US" sz="2000" b="1" dirty="0">
                <a:solidFill>
                  <a:srgbClr val="FF0000"/>
                </a:solidFill>
                <a:sym typeface="Wingdings" panose="05000000000000000000" pitchFamily="2" charset="2"/>
              </a:rPr>
              <a:t>Required</a:t>
            </a:r>
            <a:r>
              <a:rPr lang="en-US" sz="2000" b="1" dirty="0">
                <a:sym typeface="Wingdings" panose="05000000000000000000" pitchFamily="2" charset="2"/>
              </a:rPr>
              <a:t> if you save data to files!!</a:t>
            </a:r>
          </a:p>
          <a:p>
            <a:pPr marL="800100" lvl="1" indent="-342900">
              <a:buFont typeface="Wingdings" panose="05000000000000000000" pitchFamily="2" charset="2"/>
              <a:buChar char=""/>
            </a:pPr>
            <a:r>
              <a:rPr lang="en-US" sz="2000" b="1" dirty="0">
                <a:sym typeface="Wingdings" panose="05000000000000000000" pitchFamily="2" charset="2"/>
              </a:rPr>
              <a:t>Your program may need to read that file</a:t>
            </a:r>
            <a:br>
              <a:rPr lang="en-US" sz="2000" b="1" dirty="0">
                <a:sym typeface="Wingdings" panose="05000000000000000000" pitchFamily="2" charset="2"/>
              </a:rPr>
            </a:br>
            <a:r>
              <a:rPr lang="en-US" sz="2000" b="1" dirty="0">
                <a:sym typeface="Wingdings" panose="05000000000000000000" pitchFamily="2" charset="2"/>
              </a:rPr>
              <a:t>5 years later</a:t>
            </a:r>
            <a:endParaRPr lang="en-US" sz="2000" b="1" dirty="0"/>
          </a:p>
          <a:p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143121109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D220C7-1D30-4ECC-8A1C-21895AF31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17195" cy="944562"/>
          </a:xfrm>
        </p:spPr>
        <p:txBody>
          <a:bodyPr/>
          <a:lstStyle/>
          <a:p>
            <a:r>
              <a:rPr lang="en-US" dirty="0"/>
              <a:t>Function returning an </a:t>
            </a:r>
            <a:r>
              <a:rPr lang="en-US" dirty="0" err="1"/>
              <a:t>enum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279CFF-146F-4081-B7E9-0CF120C8BF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143000"/>
            <a:ext cx="8293395" cy="5562600"/>
          </a:xfrm>
        </p:spPr>
        <p:txBody>
          <a:bodyPr/>
          <a:lstStyle/>
          <a:p>
            <a:pPr lvl="1">
              <a:buClr>
                <a:srgbClr val="FF0000"/>
              </a:buClr>
            </a:pPr>
            <a:endParaRPr lang="en-US" sz="2000" dirty="0"/>
          </a:p>
          <a:p>
            <a:pPr lvl="1">
              <a:buClr>
                <a:srgbClr val="FF0000"/>
              </a:buClr>
            </a:pPr>
            <a:endParaRPr lang="en-US" sz="2000" dirty="0"/>
          </a:p>
          <a:p>
            <a:pPr lvl="1">
              <a:buClr>
                <a:srgbClr val="FF0000"/>
              </a:buClr>
            </a:pPr>
            <a:endParaRPr lang="en-US" sz="2000" dirty="0"/>
          </a:p>
          <a:p>
            <a:pPr lvl="1">
              <a:buClr>
                <a:srgbClr val="FF0000"/>
              </a:buClr>
            </a:pPr>
            <a:endParaRPr lang="en-US" sz="2000" dirty="0"/>
          </a:p>
          <a:p>
            <a:pPr lvl="1">
              <a:buClr>
                <a:srgbClr val="FF0000"/>
              </a:buClr>
            </a:pPr>
            <a:endParaRPr lang="en-US" sz="2000" dirty="0"/>
          </a:p>
          <a:p>
            <a:pPr lvl="1"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endParaRPr lang="en-US" sz="2000" dirty="0"/>
          </a:p>
          <a:p>
            <a:pPr marL="457200" lvl="1" indent="0">
              <a:buClr>
                <a:schemeClr val="tx1"/>
              </a:buClr>
              <a:buNone/>
            </a:pPr>
            <a:endParaRPr lang="en-US" sz="2000" dirty="0">
              <a:solidFill>
                <a:srgbClr val="00B050"/>
              </a:solidFill>
            </a:endParaRPr>
          </a:p>
          <a:p>
            <a:pPr lvl="1">
              <a:buClr>
                <a:schemeClr val="tx1"/>
              </a:buClr>
              <a:buFont typeface="Wingdings" panose="05000000000000000000" pitchFamily="2" charset="2"/>
              <a:buChar char="§"/>
            </a:pPr>
            <a:endParaRPr lang="en-US" sz="2000" dirty="0">
              <a:solidFill>
                <a:srgbClr val="00B050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435DF23-33E1-FA83-2DDB-183B96A4A9B5}"/>
              </a:ext>
            </a:extLst>
          </p:cNvPr>
          <p:cNvSpPr txBox="1"/>
          <p:nvPr/>
        </p:nvSpPr>
        <p:spPr>
          <a:xfrm>
            <a:off x="304800" y="1217221"/>
            <a:ext cx="8217195" cy="5632311"/>
          </a:xfrm>
          <a:prstGeom prst="rect">
            <a:avLst/>
          </a:prstGeom>
          <a:noFill/>
          <a:ln w="57150">
            <a:solidFill>
              <a:srgbClr val="0F37E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enum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Grade {Good,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Aminus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OK, Average, Weak, 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Bad, Fail, Unknown}</a:t>
            </a:r>
          </a:p>
          <a:p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fn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assign_grade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(marks:[i64;5]) -&gt; Grade {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let mut sum:i64 = 0;	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for j in 0..5 { sum += marks[j]; }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let mut g = Grade::Fail;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match sum {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0..=20 =&gt; g = Grade::Fail,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21..=40 =&gt; g = Grade::Bad,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41..=50 =&gt; g = Grade::Weak,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51..=60 =&gt; g = Grade::Average,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61..=70 =&gt; g = Grade::OK,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71..=80 =&gt; g = Grade::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Aminus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81..=100 =&gt; g = Grade::Good,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_ =&gt; g = Grade::Unknown,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}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g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29586566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D220C7-1D30-4ECC-8A1C-21895AF31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17195" cy="944562"/>
          </a:xfrm>
        </p:spPr>
        <p:txBody>
          <a:bodyPr/>
          <a:lstStyle/>
          <a:p>
            <a:r>
              <a:rPr lang="en-US" dirty="0"/>
              <a:t>Function returning an </a:t>
            </a:r>
            <a:r>
              <a:rPr lang="en-US" dirty="0" err="1"/>
              <a:t>enum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279CFF-146F-4081-B7E9-0CF120C8BF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143000"/>
            <a:ext cx="8293395" cy="5562600"/>
          </a:xfrm>
        </p:spPr>
        <p:txBody>
          <a:bodyPr/>
          <a:lstStyle/>
          <a:p>
            <a:pPr lvl="1">
              <a:buClr>
                <a:srgbClr val="FF0000"/>
              </a:buClr>
            </a:pPr>
            <a:endParaRPr lang="en-US" sz="2000" dirty="0"/>
          </a:p>
          <a:p>
            <a:pPr lvl="1">
              <a:buClr>
                <a:srgbClr val="FF0000"/>
              </a:buClr>
            </a:pPr>
            <a:endParaRPr lang="en-US" sz="2000" dirty="0"/>
          </a:p>
          <a:p>
            <a:pPr lvl="1">
              <a:buClr>
                <a:srgbClr val="FF0000"/>
              </a:buClr>
            </a:pPr>
            <a:endParaRPr lang="en-US" sz="2000" dirty="0"/>
          </a:p>
          <a:p>
            <a:pPr lvl="1">
              <a:buClr>
                <a:srgbClr val="FF0000"/>
              </a:buClr>
            </a:pPr>
            <a:endParaRPr lang="en-US" sz="2000" dirty="0"/>
          </a:p>
          <a:p>
            <a:pPr lvl="1">
              <a:buClr>
                <a:srgbClr val="FF0000"/>
              </a:buClr>
            </a:pPr>
            <a:endParaRPr lang="en-US" sz="2000" dirty="0"/>
          </a:p>
          <a:p>
            <a:pPr lvl="1"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endParaRPr lang="en-US" sz="2000" dirty="0"/>
          </a:p>
          <a:p>
            <a:pPr marL="457200" lvl="1" indent="0">
              <a:buClr>
                <a:schemeClr val="tx1"/>
              </a:buClr>
              <a:buNone/>
            </a:pPr>
            <a:endParaRPr lang="en-US" sz="2000" dirty="0">
              <a:solidFill>
                <a:srgbClr val="00B050"/>
              </a:solidFill>
            </a:endParaRPr>
          </a:p>
          <a:p>
            <a:pPr lvl="1">
              <a:buClr>
                <a:schemeClr val="tx1"/>
              </a:buClr>
              <a:buFont typeface="Wingdings" panose="05000000000000000000" pitchFamily="2" charset="2"/>
              <a:buChar char="§"/>
            </a:pPr>
            <a:endParaRPr lang="en-US" sz="2000" dirty="0">
              <a:solidFill>
                <a:srgbClr val="00B050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435DF23-33E1-FA83-2DDB-183B96A4A9B5}"/>
              </a:ext>
            </a:extLst>
          </p:cNvPr>
          <p:cNvSpPr txBox="1"/>
          <p:nvPr/>
        </p:nvSpPr>
        <p:spPr>
          <a:xfrm>
            <a:off x="304800" y="1217221"/>
            <a:ext cx="8217195" cy="5632311"/>
          </a:xfrm>
          <a:prstGeom prst="rect">
            <a:avLst/>
          </a:prstGeom>
          <a:noFill/>
          <a:ln w="57150">
            <a:solidFill>
              <a:srgbClr val="0F37E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enum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Grade {Good,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Aminus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OK, Average, Weak, 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Bad, Fail, Unknown}</a:t>
            </a:r>
          </a:p>
          <a:p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fn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assign_grade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(marks:[i64;5]) -&gt; Grade {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let mut sum:i64 = 0;	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for j in 0..5 { sum += marks[j]; }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let mut g = Grade::Fail;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match sum {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0..=20 =&gt; g = Grade::Fail,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21..=40 =&gt; g = Grade::Bad,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41..=50 =&gt; g = Grade::Weak,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51..=60 =&gt; g = Grade::Average,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61..=70 =&gt; g = Grade::OK,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71..=80 =&gt; g = Grade::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Aminus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81..=100 =&gt; g = Grade::Good,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_ =&gt; g = Grade::Unknown,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}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g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FC69A8E-DD5F-CDD3-0A6E-40DAFC6EC678}"/>
              </a:ext>
            </a:extLst>
          </p:cNvPr>
          <p:cNvSpPr txBox="1"/>
          <p:nvPr/>
        </p:nvSpPr>
        <p:spPr>
          <a:xfrm>
            <a:off x="3204359" y="1927759"/>
            <a:ext cx="4752109" cy="400110"/>
          </a:xfrm>
          <a:prstGeom prst="rect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/>
              <a:t>Defining labels for the various grades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5706F4B4-9884-6898-1D03-B5BBB24BA2C0}"/>
              </a:ext>
            </a:extLst>
          </p:cNvPr>
          <p:cNvSpPr/>
          <p:nvPr/>
        </p:nvSpPr>
        <p:spPr>
          <a:xfrm>
            <a:off x="152400" y="1241960"/>
            <a:ext cx="7772400" cy="663039"/>
          </a:xfrm>
          <a:prstGeom prst="roundRect">
            <a:avLst/>
          </a:prstGeom>
          <a:noFill/>
          <a:ln w="5715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23611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D220C7-1D30-4ECC-8A1C-21895AF31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17195" cy="944562"/>
          </a:xfrm>
        </p:spPr>
        <p:txBody>
          <a:bodyPr/>
          <a:lstStyle/>
          <a:p>
            <a:r>
              <a:rPr lang="en-US" dirty="0"/>
              <a:t>Function returning an </a:t>
            </a:r>
            <a:r>
              <a:rPr lang="en-US" dirty="0" err="1"/>
              <a:t>enum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279CFF-146F-4081-B7E9-0CF120C8BF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143000"/>
            <a:ext cx="8293395" cy="5562600"/>
          </a:xfrm>
        </p:spPr>
        <p:txBody>
          <a:bodyPr/>
          <a:lstStyle/>
          <a:p>
            <a:pPr lvl="1">
              <a:buClr>
                <a:srgbClr val="FF0000"/>
              </a:buClr>
            </a:pPr>
            <a:endParaRPr lang="en-US" sz="2000" dirty="0"/>
          </a:p>
          <a:p>
            <a:pPr lvl="1">
              <a:buClr>
                <a:srgbClr val="FF0000"/>
              </a:buClr>
            </a:pPr>
            <a:endParaRPr lang="en-US" sz="2000" dirty="0"/>
          </a:p>
          <a:p>
            <a:pPr lvl="1">
              <a:buClr>
                <a:srgbClr val="FF0000"/>
              </a:buClr>
            </a:pPr>
            <a:endParaRPr lang="en-US" sz="2000" dirty="0"/>
          </a:p>
          <a:p>
            <a:pPr lvl="1">
              <a:buClr>
                <a:srgbClr val="FF0000"/>
              </a:buClr>
            </a:pPr>
            <a:endParaRPr lang="en-US" sz="2000" dirty="0"/>
          </a:p>
          <a:p>
            <a:pPr lvl="1">
              <a:buClr>
                <a:srgbClr val="FF0000"/>
              </a:buClr>
            </a:pPr>
            <a:endParaRPr lang="en-US" sz="2000" dirty="0"/>
          </a:p>
          <a:p>
            <a:pPr lvl="1"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endParaRPr lang="en-US" sz="2000" dirty="0"/>
          </a:p>
          <a:p>
            <a:pPr marL="457200" lvl="1" indent="0">
              <a:buClr>
                <a:schemeClr val="tx1"/>
              </a:buClr>
              <a:buNone/>
            </a:pPr>
            <a:endParaRPr lang="en-US" sz="2000" dirty="0">
              <a:solidFill>
                <a:srgbClr val="00B050"/>
              </a:solidFill>
            </a:endParaRPr>
          </a:p>
          <a:p>
            <a:pPr lvl="1">
              <a:buClr>
                <a:schemeClr val="tx1"/>
              </a:buClr>
              <a:buFont typeface="Wingdings" panose="05000000000000000000" pitchFamily="2" charset="2"/>
              <a:buChar char="§"/>
            </a:pPr>
            <a:endParaRPr lang="en-US" sz="2000" dirty="0">
              <a:solidFill>
                <a:srgbClr val="00B050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435DF23-33E1-FA83-2DDB-183B96A4A9B5}"/>
              </a:ext>
            </a:extLst>
          </p:cNvPr>
          <p:cNvSpPr txBox="1"/>
          <p:nvPr/>
        </p:nvSpPr>
        <p:spPr>
          <a:xfrm>
            <a:off x="304800" y="1217221"/>
            <a:ext cx="8217195" cy="5632311"/>
          </a:xfrm>
          <a:prstGeom prst="rect">
            <a:avLst/>
          </a:prstGeom>
          <a:noFill/>
          <a:ln w="57150">
            <a:solidFill>
              <a:srgbClr val="0F37E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enum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Grade {Good,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Aminus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OK, Average, Weak, 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Bad, Fail, Unknown}</a:t>
            </a:r>
          </a:p>
          <a:p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fn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assign_grade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(marks:[i64;5]) -&gt; Grade {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let mut sum:i64 = 0;	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for j in 0..5 { sum += marks[j]; }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let mut g = Grade::Fail;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match sum {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0..=20 =&gt; g = Grade::Fail,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21..=40 =&gt; g = Grade::Bad,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41..=50 =&gt; g = Grade::Weak,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51..=60 =&gt; g = Grade::Average,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61..=70 =&gt; g = Grade::OK,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71..=80 =&gt; g = Grade::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Aminus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81..=100 =&gt; g = Grade::Good,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_ =&gt; g = Grade::Unknown,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}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g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EFB1573-2433-FCBD-039B-F1C3C41443DD}"/>
              </a:ext>
            </a:extLst>
          </p:cNvPr>
          <p:cNvSpPr txBox="1"/>
          <p:nvPr/>
        </p:nvSpPr>
        <p:spPr>
          <a:xfrm>
            <a:off x="2029691" y="2187508"/>
            <a:ext cx="4752109" cy="400110"/>
          </a:xfrm>
          <a:prstGeom prst="rect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/>
              <a:t>Define function assigning grades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417B58C5-99C2-9D0D-8A31-06A292D2F67D}"/>
              </a:ext>
            </a:extLst>
          </p:cNvPr>
          <p:cNvSpPr/>
          <p:nvPr/>
        </p:nvSpPr>
        <p:spPr>
          <a:xfrm>
            <a:off x="0" y="1828800"/>
            <a:ext cx="6781800" cy="344620"/>
          </a:xfrm>
          <a:prstGeom prst="roundRect">
            <a:avLst/>
          </a:prstGeom>
          <a:noFill/>
          <a:ln w="5715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7848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789306-4BA3-44B6-9E39-A9C8B2FCDD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Enumerated types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4E2BCD0-6422-4012-9542-FECBFF415F5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ym typeface="Wingdings" panose="05000000000000000000" pitchFamily="2" charset="2"/>
              </a:rPr>
              <a:t>Rust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379329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D220C7-1D30-4ECC-8A1C-21895AF31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17195" cy="944562"/>
          </a:xfrm>
        </p:spPr>
        <p:txBody>
          <a:bodyPr/>
          <a:lstStyle/>
          <a:p>
            <a:r>
              <a:rPr lang="en-US" dirty="0"/>
              <a:t>Function returning an </a:t>
            </a:r>
            <a:r>
              <a:rPr lang="en-US" dirty="0" err="1"/>
              <a:t>enum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279CFF-146F-4081-B7E9-0CF120C8BF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143000"/>
            <a:ext cx="8293395" cy="5562600"/>
          </a:xfrm>
        </p:spPr>
        <p:txBody>
          <a:bodyPr/>
          <a:lstStyle/>
          <a:p>
            <a:pPr lvl="1">
              <a:buClr>
                <a:srgbClr val="FF0000"/>
              </a:buClr>
            </a:pPr>
            <a:endParaRPr lang="en-US" sz="2000" dirty="0"/>
          </a:p>
          <a:p>
            <a:pPr lvl="1">
              <a:buClr>
                <a:srgbClr val="FF0000"/>
              </a:buClr>
            </a:pPr>
            <a:endParaRPr lang="en-US" sz="2000" dirty="0"/>
          </a:p>
          <a:p>
            <a:pPr lvl="1">
              <a:buClr>
                <a:srgbClr val="FF0000"/>
              </a:buClr>
            </a:pPr>
            <a:endParaRPr lang="en-US" sz="2000" dirty="0"/>
          </a:p>
          <a:p>
            <a:pPr lvl="1">
              <a:buClr>
                <a:srgbClr val="FF0000"/>
              </a:buClr>
            </a:pPr>
            <a:endParaRPr lang="en-US" sz="2000" dirty="0"/>
          </a:p>
          <a:p>
            <a:pPr lvl="1">
              <a:buClr>
                <a:srgbClr val="FF0000"/>
              </a:buClr>
            </a:pPr>
            <a:endParaRPr lang="en-US" sz="2000" dirty="0"/>
          </a:p>
          <a:p>
            <a:pPr lvl="1"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endParaRPr lang="en-US" sz="2000" dirty="0"/>
          </a:p>
          <a:p>
            <a:pPr marL="457200" lvl="1" indent="0">
              <a:buClr>
                <a:schemeClr val="tx1"/>
              </a:buClr>
              <a:buNone/>
            </a:pPr>
            <a:endParaRPr lang="en-US" sz="2000" dirty="0">
              <a:solidFill>
                <a:srgbClr val="00B050"/>
              </a:solidFill>
            </a:endParaRPr>
          </a:p>
          <a:p>
            <a:pPr lvl="1">
              <a:buClr>
                <a:schemeClr val="tx1"/>
              </a:buClr>
              <a:buFont typeface="Wingdings" panose="05000000000000000000" pitchFamily="2" charset="2"/>
              <a:buChar char="§"/>
            </a:pPr>
            <a:endParaRPr lang="en-US" sz="2000" dirty="0">
              <a:solidFill>
                <a:srgbClr val="00B050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435DF23-33E1-FA83-2DDB-183B96A4A9B5}"/>
              </a:ext>
            </a:extLst>
          </p:cNvPr>
          <p:cNvSpPr txBox="1"/>
          <p:nvPr/>
        </p:nvSpPr>
        <p:spPr>
          <a:xfrm>
            <a:off x="304800" y="1217221"/>
            <a:ext cx="8217195" cy="5632311"/>
          </a:xfrm>
          <a:prstGeom prst="rect">
            <a:avLst/>
          </a:prstGeom>
          <a:noFill/>
          <a:ln w="57150">
            <a:solidFill>
              <a:srgbClr val="0F37E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enum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Grade {Good,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Aminus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OK, Average, Weak, 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Bad, Fail, Unknown}</a:t>
            </a:r>
          </a:p>
          <a:p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fn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assign_grade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(marks:[i64;5]) -&gt; Grade {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let mut sum:i64 = 0;	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for j in 0..5 { sum += marks[j]; }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let mut g = Grade::Fail;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match sum {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0..=20 =&gt; g = Grade::Fail,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21..=40 =&gt; g = Grade::Bad,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41..=50 =&gt; g = Grade::Weak,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51..=60 =&gt; g = Grade::Average,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61..=70 =&gt; g = Grade::OK,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71..=80 =&gt; g = Grade::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Aminus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81..=100 =&gt; g = Grade::Good,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_ =&gt; g = Grade::Unknown,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}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g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EFB1573-2433-FCBD-039B-F1C3C41443DD}"/>
              </a:ext>
            </a:extLst>
          </p:cNvPr>
          <p:cNvSpPr txBox="1"/>
          <p:nvPr/>
        </p:nvSpPr>
        <p:spPr>
          <a:xfrm>
            <a:off x="2029691" y="2187508"/>
            <a:ext cx="5209309" cy="400110"/>
          </a:xfrm>
          <a:prstGeom prst="rect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/>
              <a:t>Input is an array of 5 integer (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i64</a:t>
            </a:r>
            <a:r>
              <a:rPr lang="en-US" sz="2000" b="1" dirty="0"/>
              <a:t>) marks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417B58C5-99C2-9D0D-8A31-06A292D2F67D}"/>
              </a:ext>
            </a:extLst>
          </p:cNvPr>
          <p:cNvSpPr/>
          <p:nvPr/>
        </p:nvSpPr>
        <p:spPr>
          <a:xfrm>
            <a:off x="2819400" y="1867890"/>
            <a:ext cx="1981200" cy="282508"/>
          </a:xfrm>
          <a:prstGeom prst="roundRect">
            <a:avLst>
              <a:gd name="adj" fmla="val 50000"/>
            </a:avLst>
          </a:prstGeom>
          <a:noFill/>
          <a:ln w="3810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30202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D220C7-1D30-4ECC-8A1C-21895AF31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17195" cy="944562"/>
          </a:xfrm>
        </p:spPr>
        <p:txBody>
          <a:bodyPr/>
          <a:lstStyle/>
          <a:p>
            <a:r>
              <a:rPr lang="en-US" dirty="0"/>
              <a:t>Function returning an </a:t>
            </a:r>
            <a:r>
              <a:rPr lang="en-US" dirty="0" err="1"/>
              <a:t>enum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279CFF-146F-4081-B7E9-0CF120C8BF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143000"/>
            <a:ext cx="8293395" cy="5562600"/>
          </a:xfrm>
        </p:spPr>
        <p:txBody>
          <a:bodyPr/>
          <a:lstStyle/>
          <a:p>
            <a:pPr lvl="1">
              <a:buClr>
                <a:srgbClr val="FF0000"/>
              </a:buClr>
            </a:pPr>
            <a:endParaRPr lang="en-US" sz="2000" dirty="0"/>
          </a:p>
          <a:p>
            <a:pPr lvl="1">
              <a:buClr>
                <a:srgbClr val="FF0000"/>
              </a:buClr>
            </a:pPr>
            <a:endParaRPr lang="en-US" sz="2000" dirty="0"/>
          </a:p>
          <a:p>
            <a:pPr lvl="1">
              <a:buClr>
                <a:srgbClr val="FF0000"/>
              </a:buClr>
            </a:pPr>
            <a:endParaRPr lang="en-US" sz="2000" dirty="0"/>
          </a:p>
          <a:p>
            <a:pPr lvl="1">
              <a:buClr>
                <a:srgbClr val="FF0000"/>
              </a:buClr>
            </a:pPr>
            <a:endParaRPr lang="en-US" sz="2000" dirty="0"/>
          </a:p>
          <a:p>
            <a:pPr lvl="1">
              <a:buClr>
                <a:srgbClr val="FF0000"/>
              </a:buClr>
            </a:pPr>
            <a:endParaRPr lang="en-US" sz="2000" dirty="0"/>
          </a:p>
          <a:p>
            <a:pPr lvl="1"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endParaRPr lang="en-US" sz="2000" dirty="0"/>
          </a:p>
          <a:p>
            <a:pPr marL="457200" lvl="1" indent="0">
              <a:buClr>
                <a:schemeClr val="tx1"/>
              </a:buClr>
              <a:buNone/>
            </a:pPr>
            <a:endParaRPr lang="en-US" sz="2000" dirty="0">
              <a:solidFill>
                <a:srgbClr val="00B050"/>
              </a:solidFill>
            </a:endParaRPr>
          </a:p>
          <a:p>
            <a:pPr lvl="1">
              <a:buClr>
                <a:schemeClr val="tx1"/>
              </a:buClr>
              <a:buFont typeface="Wingdings" panose="05000000000000000000" pitchFamily="2" charset="2"/>
              <a:buChar char="§"/>
            </a:pPr>
            <a:endParaRPr lang="en-US" sz="2000" dirty="0">
              <a:solidFill>
                <a:srgbClr val="00B050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435DF23-33E1-FA83-2DDB-183B96A4A9B5}"/>
              </a:ext>
            </a:extLst>
          </p:cNvPr>
          <p:cNvSpPr txBox="1"/>
          <p:nvPr/>
        </p:nvSpPr>
        <p:spPr>
          <a:xfrm>
            <a:off x="304800" y="1217221"/>
            <a:ext cx="8217195" cy="5632311"/>
          </a:xfrm>
          <a:prstGeom prst="rect">
            <a:avLst/>
          </a:prstGeom>
          <a:noFill/>
          <a:ln w="57150">
            <a:solidFill>
              <a:srgbClr val="0F37E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enum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Grade {Good,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Aminus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OK, Average, Weak, 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Bad, Fail, Unknown}</a:t>
            </a:r>
          </a:p>
          <a:p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fn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assign_grade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(marks:[i64;5]) -&gt; Grade {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let mut sum:i64 = 0;	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for j in 0..5 { sum += marks[j]; }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let mut g = Grade::Fail;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match sum {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0..=20 =&gt; g = Grade::Fail,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21..=40 =&gt; g = Grade::Bad,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41..=50 =&gt; g = Grade::Weak,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51..=60 =&gt; g = Grade::Average,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61..=70 =&gt; g = Grade::OK,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71..=80 =&gt; g = Grade::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Aminus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81..=100 =&gt; g = Grade::Good,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_ =&gt; g = Grade::Unknown,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}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g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EFB1573-2433-FCBD-039B-F1C3C41443DD}"/>
              </a:ext>
            </a:extLst>
          </p:cNvPr>
          <p:cNvSpPr txBox="1"/>
          <p:nvPr/>
        </p:nvSpPr>
        <p:spPr>
          <a:xfrm>
            <a:off x="4191001" y="2222665"/>
            <a:ext cx="3962400" cy="400110"/>
          </a:xfrm>
          <a:prstGeom prst="rect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/>
              <a:t>This function returns a Grade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417B58C5-99C2-9D0D-8A31-06A292D2F67D}"/>
              </a:ext>
            </a:extLst>
          </p:cNvPr>
          <p:cNvSpPr/>
          <p:nvPr/>
        </p:nvSpPr>
        <p:spPr>
          <a:xfrm>
            <a:off x="4953000" y="1901961"/>
            <a:ext cx="1447800" cy="307839"/>
          </a:xfrm>
          <a:prstGeom prst="roundRect">
            <a:avLst>
              <a:gd name="adj" fmla="val 50000"/>
            </a:avLst>
          </a:prstGeom>
          <a:noFill/>
          <a:ln w="3810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DA49DAB9-968E-6D39-B402-C065ABE48FC9}"/>
              </a:ext>
            </a:extLst>
          </p:cNvPr>
          <p:cNvCxnSpPr>
            <a:cxnSpLocks/>
          </p:cNvCxnSpPr>
          <p:nvPr/>
        </p:nvCxnSpPr>
        <p:spPr>
          <a:xfrm flipV="1">
            <a:off x="7848600" y="1524000"/>
            <a:ext cx="0" cy="685800"/>
          </a:xfrm>
          <a:prstGeom prst="straightConnector1">
            <a:avLst/>
          </a:prstGeom>
          <a:ln w="57150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FDFCC973-24B3-47B9-E0AB-EE40E89BC147}"/>
              </a:ext>
            </a:extLst>
          </p:cNvPr>
          <p:cNvCxnSpPr>
            <a:cxnSpLocks/>
          </p:cNvCxnSpPr>
          <p:nvPr/>
        </p:nvCxnSpPr>
        <p:spPr>
          <a:xfrm flipH="1">
            <a:off x="7239000" y="1524000"/>
            <a:ext cx="609600" cy="0"/>
          </a:xfrm>
          <a:prstGeom prst="straightConnector1">
            <a:avLst/>
          </a:prstGeom>
          <a:ln w="5715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1744398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D220C7-1D30-4ECC-8A1C-21895AF31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17195" cy="944562"/>
          </a:xfrm>
        </p:spPr>
        <p:txBody>
          <a:bodyPr/>
          <a:lstStyle/>
          <a:p>
            <a:r>
              <a:rPr lang="en-US" dirty="0"/>
              <a:t>Function returning an </a:t>
            </a:r>
            <a:r>
              <a:rPr lang="en-US" dirty="0" err="1"/>
              <a:t>enum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279CFF-146F-4081-B7E9-0CF120C8BF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143000"/>
            <a:ext cx="8293395" cy="5562600"/>
          </a:xfrm>
        </p:spPr>
        <p:txBody>
          <a:bodyPr/>
          <a:lstStyle/>
          <a:p>
            <a:pPr lvl="1">
              <a:buClr>
                <a:srgbClr val="FF0000"/>
              </a:buClr>
            </a:pPr>
            <a:endParaRPr lang="en-US" sz="2000" dirty="0"/>
          </a:p>
          <a:p>
            <a:pPr lvl="1">
              <a:buClr>
                <a:srgbClr val="FF0000"/>
              </a:buClr>
            </a:pPr>
            <a:endParaRPr lang="en-US" sz="2000" dirty="0"/>
          </a:p>
          <a:p>
            <a:pPr lvl="1">
              <a:buClr>
                <a:srgbClr val="FF0000"/>
              </a:buClr>
            </a:pPr>
            <a:endParaRPr lang="en-US" sz="2000" dirty="0"/>
          </a:p>
          <a:p>
            <a:pPr lvl="1">
              <a:buClr>
                <a:srgbClr val="FF0000"/>
              </a:buClr>
            </a:pPr>
            <a:endParaRPr lang="en-US" sz="2000" dirty="0"/>
          </a:p>
          <a:p>
            <a:pPr lvl="1">
              <a:buClr>
                <a:srgbClr val="FF0000"/>
              </a:buClr>
            </a:pPr>
            <a:endParaRPr lang="en-US" sz="2000" dirty="0"/>
          </a:p>
          <a:p>
            <a:pPr lvl="1"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endParaRPr lang="en-US" sz="2000" dirty="0"/>
          </a:p>
          <a:p>
            <a:pPr marL="457200" lvl="1" indent="0">
              <a:buClr>
                <a:schemeClr val="tx1"/>
              </a:buClr>
              <a:buNone/>
            </a:pPr>
            <a:endParaRPr lang="en-US" sz="2000" dirty="0">
              <a:solidFill>
                <a:srgbClr val="00B050"/>
              </a:solidFill>
            </a:endParaRPr>
          </a:p>
          <a:p>
            <a:pPr lvl="1">
              <a:buClr>
                <a:schemeClr val="tx1"/>
              </a:buClr>
              <a:buFont typeface="Wingdings" panose="05000000000000000000" pitchFamily="2" charset="2"/>
              <a:buChar char="§"/>
            </a:pPr>
            <a:endParaRPr lang="en-US" sz="2000" dirty="0">
              <a:solidFill>
                <a:srgbClr val="00B050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435DF23-33E1-FA83-2DDB-183B96A4A9B5}"/>
              </a:ext>
            </a:extLst>
          </p:cNvPr>
          <p:cNvSpPr txBox="1"/>
          <p:nvPr/>
        </p:nvSpPr>
        <p:spPr>
          <a:xfrm>
            <a:off x="304800" y="1217221"/>
            <a:ext cx="8217195" cy="5632311"/>
          </a:xfrm>
          <a:prstGeom prst="rect">
            <a:avLst/>
          </a:prstGeom>
          <a:noFill/>
          <a:ln w="57150">
            <a:solidFill>
              <a:srgbClr val="0F37E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enum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Grade {Good,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Aminus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OK, Average, Weak, 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Bad, Fail, Unknown}</a:t>
            </a:r>
          </a:p>
          <a:p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fn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assign_grade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(marks:[i64;5]) -&gt; Grade {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let mut sum:i64 = 0;	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for j in 0..5 { sum += marks[j]; }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let mut g = Grade::Fail;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match sum {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0..=20 =&gt; g = Grade::Fail,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21..=40 =&gt; g = Grade::Bad,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41..=50 =&gt; g = Grade::Weak,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51..=60 =&gt; g = Grade::Average,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61..=70 =&gt; g = Grade::OK,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71..=80 =&gt; g = Grade::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Aminus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81..=100 =&gt; g = Grade::Good,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_ =&gt; g = Grade::Unknown,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}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g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EFB1573-2433-FCBD-039B-F1C3C41443DD}"/>
              </a:ext>
            </a:extLst>
          </p:cNvPr>
          <p:cNvSpPr txBox="1"/>
          <p:nvPr/>
        </p:nvSpPr>
        <p:spPr>
          <a:xfrm>
            <a:off x="3657606" y="4781490"/>
            <a:ext cx="5105394" cy="400110"/>
          </a:xfrm>
          <a:prstGeom prst="rect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/>
              <a:t>Block forming the body of this function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417B58C5-99C2-9D0D-8A31-06A292D2F67D}"/>
              </a:ext>
            </a:extLst>
          </p:cNvPr>
          <p:cNvSpPr/>
          <p:nvPr/>
        </p:nvSpPr>
        <p:spPr>
          <a:xfrm>
            <a:off x="6362700" y="1868809"/>
            <a:ext cx="419098" cy="307839"/>
          </a:xfrm>
          <a:prstGeom prst="roundRect">
            <a:avLst>
              <a:gd name="adj" fmla="val 50000"/>
            </a:avLst>
          </a:prstGeom>
          <a:noFill/>
          <a:ln w="3810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DA49DAB9-968E-6D39-B402-C065ABE48FC9}"/>
              </a:ext>
            </a:extLst>
          </p:cNvPr>
          <p:cNvCxnSpPr>
            <a:cxnSpLocks/>
          </p:cNvCxnSpPr>
          <p:nvPr/>
        </p:nvCxnSpPr>
        <p:spPr>
          <a:xfrm flipV="1">
            <a:off x="6547509" y="5181600"/>
            <a:ext cx="12370" cy="1360143"/>
          </a:xfrm>
          <a:prstGeom prst="straightConnector1">
            <a:avLst/>
          </a:prstGeom>
          <a:ln w="57150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FDFCC973-24B3-47B9-E0AB-EE40E89BC147}"/>
              </a:ext>
            </a:extLst>
          </p:cNvPr>
          <p:cNvCxnSpPr>
            <a:cxnSpLocks/>
          </p:cNvCxnSpPr>
          <p:nvPr/>
        </p:nvCxnSpPr>
        <p:spPr>
          <a:xfrm flipV="1">
            <a:off x="6572249" y="2225634"/>
            <a:ext cx="0" cy="2400480"/>
          </a:xfrm>
          <a:prstGeom prst="straightConnector1">
            <a:avLst/>
          </a:prstGeom>
          <a:ln w="5715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9288D79A-EBF9-0E44-19FB-BFDB55411212}"/>
              </a:ext>
            </a:extLst>
          </p:cNvPr>
          <p:cNvSpPr/>
          <p:nvPr/>
        </p:nvSpPr>
        <p:spPr>
          <a:xfrm>
            <a:off x="304800" y="6473961"/>
            <a:ext cx="317205" cy="307839"/>
          </a:xfrm>
          <a:prstGeom prst="roundRect">
            <a:avLst>
              <a:gd name="adj" fmla="val 50000"/>
            </a:avLst>
          </a:prstGeom>
          <a:noFill/>
          <a:ln w="3810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BEA39075-8411-7D11-14DD-2887E6BF3933}"/>
              </a:ext>
            </a:extLst>
          </p:cNvPr>
          <p:cNvCxnSpPr>
            <a:cxnSpLocks/>
          </p:cNvCxnSpPr>
          <p:nvPr/>
        </p:nvCxnSpPr>
        <p:spPr>
          <a:xfrm flipV="1">
            <a:off x="6547509" y="2237509"/>
            <a:ext cx="24740" cy="2543981"/>
          </a:xfrm>
          <a:prstGeom prst="straightConnector1">
            <a:avLst/>
          </a:prstGeom>
          <a:ln w="5715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770FDE11-6124-F2E1-E1E2-3D7B27DD2995}"/>
              </a:ext>
            </a:extLst>
          </p:cNvPr>
          <p:cNvCxnSpPr>
            <a:cxnSpLocks/>
          </p:cNvCxnSpPr>
          <p:nvPr/>
        </p:nvCxnSpPr>
        <p:spPr>
          <a:xfrm flipH="1">
            <a:off x="622005" y="6530287"/>
            <a:ext cx="5950244" cy="22913"/>
          </a:xfrm>
          <a:prstGeom prst="straightConnector1">
            <a:avLst/>
          </a:prstGeom>
          <a:ln w="5715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2573691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D220C7-1D30-4ECC-8A1C-21895AF31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17195" cy="944562"/>
          </a:xfrm>
        </p:spPr>
        <p:txBody>
          <a:bodyPr/>
          <a:lstStyle/>
          <a:p>
            <a:r>
              <a:rPr lang="en-US" dirty="0"/>
              <a:t>Function returning an </a:t>
            </a:r>
            <a:r>
              <a:rPr lang="en-US" dirty="0" err="1"/>
              <a:t>enum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279CFF-146F-4081-B7E9-0CF120C8BF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143000"/>
            <a:ext cx="8293395" cy="5562600"/>
          </a:xfrm>
        </p:spPr>
        <p:txBody>
          <a:bodyPr/>
          <a:lstStyle/>
          <a:p>
            <a:pPr lvl="1">
              <a:buClr>
                <a:srgbClr val="FF0000"/>
              </a:buClr>
            </a:pPr>
            <a:endParaRPr lang="en-US" sz="2000" dirty="0"/>
          </a:p>
          <a:p>
            <a:pPr lvl="1">
              <a:buClr>
                <a:srgbClr val="FF0000"/>
              </a:buClr>
            </a:pPr>
            <a:endParaRPr lang="en-US" sz="2000" dirty="0"/>
          </a:p>
          <a:p>
            <a:pPr lvl="1">
              <a:buClr>
                <a:srgbClr val="FF0000"/>
              </a:buClr>
            </a:pPr>
            <a:endParaRPr lang="en-US" sz="2000" dirty="0"/>
          </a:p>
          <a:p>
            <a:pPr lvl="1">
              <a:buClr>
                <a:srgbClr val="FF0000"/>
              </a:buClr>
            </a:pPr>
            <a:endParaRPr lang="en-US" sz="2000" dirty="0"/>
          </a:p>
          <a:p>
            <a:pPr lvl="1">
              <a:buClr>
                <a:srgbClr val="FF0000"/>
              </a:buClr>
            </a:pPr>
            <a:endParaRPr lang="en-US" sz="2000" dirty="0"/>
          </a:p>
          <a:p>
            <a:pPr lvl="1"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endParaRPr lang="en-US" sz="2000" dirty="0"/>
          </a:p>
          <a:p>
            <a:pPr marL="457200" lvl="1" indent="0">
              <a:buClr>
                <a:schemeClr val="tx1"/>
              </a:buClr>
              <a:buNone/>
            </a:pPr>
            <a:endParaRPr lang="en-US" sz="2000" dirty="0">
              <a:solidFill>
                <a:srgbClr val="00B050"/>
              </a:solidFill>
            </a:endParaRPr>
          </a:p>
          <a:p>
            <a:pPr lvl="1">
              <a:buClr>
                <a:schemeClr val="tx1"/>
              </a:buClr>
              <a:buFont typeface="Wingdings" panose="05000000000000000000" pitchFamily="2" charset="2"/>
              <a:buChar char="§"/>
            </a:pPr>
            <a:endParaRPr lang="en-US" sz="2000" dirty="0">
              <a:solidFill>
                <a:srgbClr val="00B050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435DF23-33E1-FA83-2DDB-183B96A4A9B5}"/>
              </a:ext>
            </a:extLst>
          </p:cNvPr>
          <p:cNvSpPr txBox="1"/>
          <p:nvPr/>
        </p:nvSpPr>
        <p:spPr>
          <a:xfrm>
            <a:off x="304800" y="1217221"/>
            <a:ext cx="8217195" cy="5632311"/>
          </a:xfrm>
          <a:prstGeom prst="rect">
            <a:avLst/>
          </a:prstGeom>
          <a:noFill/>
          <a:ln w="57150">
            <a:solidFill>
              <a:srgbClr val="0F37E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enum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Grade {Good,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Aminus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OK, Average, Weak, 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Bad, Fail, Unknown}</a:t>
            </a:r>
          </a:p>
          <a:p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fn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assign_grade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(marks:[i64;5]) -&gt; Grade {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let mut sum:i64 = 0;	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for j in 0..5 { sum += marks[j]; }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let mut g = Grade::Fail;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match sum {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0..=20 =&gt; g = Grade::Fail,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21..=40 =&gt; g = Grade::Bad,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41..=50 =&gt; g = Grade::Weak,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51..=60 =&gt; g = Grade::Average,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61..=70 =&gt; g = Grade::OK,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71..=80 =&gt; g = Grade::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Aminus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81..=100 =&gt; g = Grade::Good,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_ =&gt; g = Grade::Unknown,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}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g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417B58C5-99C2-9D0D-8A31-06A292D2F67D}"/>
              </a:ext>
            </a:extLst>
          </p:cNvPr>
          <p:cNvSpPr/>
          <p:nvPr/>
        </p:nvSpPr>
        <p:spPr>
          <a:xfrm>
            <a:off x="6362700" y="1868809"/>
            <a:ext cx="419098" cy="307839"/>
          </a:xfrm>
          <a:prstGeom prst="roundRect">
            <a:avLst>
              <a:gd name="adj" fmla="val 50000"/>
            </a:avLst>
          </a:prstGeom>
          <a:noFill/>
          <a:ln w="3810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9288D79A-EBF9-0E44-19FB-BFDB55411212}"/>
              </a:ext>
            </a:extLst>
          </p:cNvPr>
          <p:cNvSpPr/>
          <p:nvPr/>
        </p:nvSpPr>
        <p:spPr>
          <a:xfrm>
            <a:off x="304800" y="6473961"/>
            <a:ext cx="317205" cy="307839"/>
          </a:xfrm>
          <a:prstGeom prst="roundRect">
            <a:avLst>
              <a:gd name="adj" fmla="val 50000"/>
            </a:avLst>
          </a:prstGeom>
          <a:noFill/>
          <a:ln w="3810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7EC374D9-CF86-A098-FDE0-F2B878A322F9}"/>
              </a:ext>
            </a:extLst>
          </p:cNvPr>
          <p:cNvSpPr/>
          <p:nvPr/>
        </p:nvSpPr>
        <p:spPr>
          <a:xfrm>
            <a:off x="1206795" y="6172200"/>
            <a:ext cx="317205" cy="307839"/>
          </a:xfrm>
          <a:prstGeom prst="roundRect">
            <a:avLst>
              <a:gd name="adj" fmla="val 50000"/>
            </a:avLst>
          </a:prstGeom>
          <a:noFill/>
          <a:ln w="38100">
            <a:solidFill>
              <a:srgbClr val="0F37E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B58B6ACF-C2C0-B771-5B61-905E7D665CBE}"/>
              </a:ext>
            </a:extLst>
          </p:cNvPr>
          <p:cNvCxnSpPr>
            <a:endCxn id="9" idx="3"/>
          </p:cNvCxnSpPr>
          <p:nvPr/>
        </p:nvCxnSpPr>
        <p:spPr>
          <a:xfrm flipH="1">
            <a:off x="1524000" y="6326119"/>
            <a:ext cx="495303" cy="1"/>
          </a:xfrm>
          <a:prstGeom prst="straightConnector1">
            <a:avLst/>
          </a:prstGeom>
          <a:ln w="57150">
            <a:solidFill>
              <a:srgbClr val="0F37E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DC99FE9E-3269-6F14-12EB-FABF6E1B892D}"/>
              </a:ext>
            </a:extLst>
          </p:cNvPr>
          <p:cNvCxnSpPr>
            <a:cxnSpLocks/>
          </p:cNvCxnSpPr>
          <p:nvPr/>
        </p:nvCxnSpPr>
        <p:spPr>
          <a:xfrm flipH="1">
            <a:off x="622005" y="6530287"/>
            <a:ext cx="5950244" cy="22913"/>
          </a:xfrm>
          <a:prstGeom prst="straightConnector1">
            <a:avLst/>
          </a:prstGeom>
          <a:ln w="5715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3AFFD320-0346-061A-8A71-33B0EDF2FB58}"/>
              </a:ext>
            </a:extLst>
          </p:cNvPr>
          <p:cNvCxnSpPr>
            <a:cxnSpLocks/>
          </p:cNvCxnSpPr>
          <p:nvPr/>
        </p:nvCxnSpPr>
        <p:spPr>
          <a:xfrm flipV="1">
            <a:off x="6572249" y="2237509"/>
            <a:ext cx="0" cy="4315691"/>
          </a:xfrm>
          <a:prstGeom prst="straightConnector1">
            <a:avLst/>
          </a:prstGeom>
          <a:ln w="5715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1EFB1573-2433-FCBD-039B-F1C3C41443DD}"/>
              </a:ext>
            </a:extLst>
          </p:cNvPr>
          <p:cNvSpPr txBox="1"/>
          <p:nvPr/>
        </p:nvSpPr>
        <p:spPr>
          <a:xfrm>
            <a:off x="2029199" y="5818134"/>
            <a:ext cx="4333496" cy="707886"/>
          </a:xfrm>
          <a:prstGeom prst="rect">
            <a:avLst/>
          </a:prstGeom>
          <a:solidFill>
            <a:srgbClr val="FFFF00"/>
          </a:solidFill>
          <a:ln w="3810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/>
              <a:t>Expression at the end of the block</a:t>
            </a:r>
          </a:p>
          <a:p>
            <a:r>
              <a:rPr lang="en-US" sz="2000" b="1" dirty="0"/>
              <a:t>is the value returned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C22FDF62-F330-04BD-00DF-F7AEA979BB47}"/>
              </a:ext>
            </a:extLst>
          </p:cNvPr>
          <p:cNvSpPr txBox="1"/>
          <p:nvPr/>
        </p:nvSpPr>
        <p:spPr>
          <a:xfrm>
            <a:off x="4783994" y="6273906"/>
            <a:ext cx="2542801" cy="400110"/>
          </a:xfrm>
          <a:prstGeom prst="rect">
            <a:avLst/>
          </a:prstGeom>
          <a:solidFill>
            <a:srgbClr val="FFFF00"/>
          </a:solidFill>
          <a:ln w="3810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return g</a:t>
            </a:r>
            <a:r>
              <a:rPr lang="en-US" sz="2000" b="1" dirty="0"/>
              <a:t> is OK </a:t>
            </a:r>
            <a:r>
              <a:rPr lang="en-US" sz="2000" b="1" dirty="0">
                <a:sym typeface="Wingdings" panose="05000000000000000000" pitchFamily="2" charset="2"/>
              </a:rPr>
              <a:t>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3135501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D220C7-1D30-4ECC-8A1C-21895AF31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17195" cy="944562"/>
          </a:xfrm>
        </p:spPr>
        <p:txBody>
          <a:bodyPr/>
          <a:lstStyle/>
          <a:p>
            <a:r>
              <a:rPr lang="en-US" dirty="0"/>
              <a:t>Function returning an </a:t>
            </a:r>
            <a:r>
              <a:rPr lang="en-US" dirty="0" err="1"/>
              <a:t>enum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279CFF-146F-4081-B7E9-0CF120C8BF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143000"/>
            <a:ext cx="8293395" cy="5562600"/>
          </a:xfrm>
        </p:spPr>
        <p:txBody>
          <a:bodyPr/>
          <a:lstStyle/>
          <a:p>
            <a:pPr lvl="1">
              <a:buClr>
                <a:srgbClr val="FF0000"/>
              </a:buClr>
            </a:pPr>
            <a:endParaRPr lang="en-US" sz="2000" dirty="0"/>
          </a:p>
          <a:p>
            <a:pPr lvl="1">
              <a:buClr>
                <a:srgbClr val="FF0000"/>
              </a:buClr>
            </a:pPr>
            <a:endParaRPr lang="en-US" sz="2000" dirty="0"/>
          </a:p>
          <a:p>
            <a:pPr lvl="1">
              <a:buClr>
                <a:srgbClr val="FF0000"/>
              </a:buClr>
            </a:pPr>
            <a:endParaRPr lang="en-US" sz="2000" dirty="0"/>
          </a:p>
          <a:p>
            <a:pPr lvl="1">
              <a:buClr>
                <a:srgbClr val="FF0000"/>
              </a:buClr>
            </a:pPr>
            <a:endParaRPr lang="en-US" sz="2000" dirty="0"/>
          </a:p>
          <a:p>
            <a:pPr lvl="1">
              <a:buClr>
                <a:srgbClr val="FF0000"/>
              </a:buClr>
            </a:pPr>
            <a:endParaRPr lang="en-US" sz="2000" dirty="0"/>
          </a:p>
          <a:p>
            <a:pPr lvl="1"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endParaRPr lang="en-US" sz="2000" dirty="0"/>
          </a:p>
          <a:p>
            <a:pPr marL="457200" lvl="1" indent="0">
              <a:buClr>
                <a:schemeClr val="tx1"/>
              </a:buClr>
              <a:buNone/>
            </a:pPr>
            <a:endParaRPr lang="en-US" sz="2000" dirty="0">
              <a:solidFill>
                <a:srgbClr val="00B050"/>
              </a:solidFill>
            </a:endParaRPr>
          </a:p>
          <a:p>
            <a:pPr lvl="1">
              <a:buClr>
                <a:schemeClr val="tx1"/>
              </a:buClr>
              <a:buFont typeface="Wingdings" panose="05000000000000000000" pitchFamily="2" charset="2"/>
              <a:buChar char="§"/>
            </a:pPr>
            <a:endParaRPr lang="en-US" sz="2000" dirty="0">
              <a:solidFill>
                <a:srgbClr val="00B050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435DF23-33E1-FA83-2DDB-183B96A4A9B5}"/>
              </a:ext>
            </a:extLst>
          </p:cNvPr>
          <p:cNvSpPr txBox="1"/>
          <p:nvPr/>
        </p:nvSpPr>
        <p:spPr>
          <a:xfrm>
            <a:off x="304800" y="1217221"/>
            <a:ext cx="8217195" cy="5632311"/>
          </a:xfrm>
          <a:prstGeom prst="rect">
            <a:avLst/>
          </a:prstGeom>
          <a:noFill/>
          <a:ln w="57150">
            <a:solidFill>
              <a:srgbClr val="0F37E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enum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Grade {Good,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Aminus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OK, Average, Weak, 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Bad, Fail, Unknown}</a:t>
            </a:r>
          </a:p>
          <a:p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fn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assign_grade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(marks:[i64;5]) -&gt; Grade {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let mut sum:i64 = 0;	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for j in 0..5 { sum += marks[j]; }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let mut g = Grade::Fail;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match sum {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0..=20 =&gt; g = Grade::Fail,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21..=40 =&gt; g = Grade::Bad,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41..=50 =&gt; g = Grade::Weak,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51..=60 =&gt; g = Grade::Average,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61..=70 =&gt; g = Grade::OK,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71..=80 =&gt; g = Grade::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Aminus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81..=100 =&gt; g = Grade::Good,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_ =&gt; g = Grade::Unknown,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}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g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417B58C5-99C2-9D0D-8A31-06A292D2F67D}"/>
              </a:ext>
            </a:extLst>
          </p:cNvPr>
          <p:cNvSpPr/>
          <p:nvPr/>
        </p:nvSpPr>
        <p:spPr>
          <a:xfrm>
            <a:off x="1060597" y="2225634"/>
            <a:ext cx="3505200" cy="307839"/>
          </a:xfrm>
          <a:prstGeom prst="roundRect">
            <a:avLst>
              <a:gd name="adj" fmla="val 50000"/>
            </a:avLst>
          </a:prstGeom>
          <a:noFill/>
          <a:ln w="3810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DA49DAB9-968E-6D39-B402-C065ABE48FC9}"/>
              </a:ext>
            </a:extLst>
          </p:cNvPr>
          <p:cNvCxnSpPr>
            <a:cxnSpLocks/>
          </p:cNvCxnSpPr>
          <p:nvPr/>
        </p:nvCxnSpPr>
        <p:spPr>
          <a:xfrm flipV="1">
            <a:off x="6547509" y="5181600"/>
            <a:ext cx="12370" cy="1360143"/>
          </a:xfrm>
          <a:prstGeom prst="straightConnector1">
            <a:avLst/>
          </a:prstGeom>
          <a:ln w="57150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FDFCC973-24B3-47B9-E0AB-EE40E89BC147}"/>
              </a:ext>
            </a:extLst>
          </p:cNvPr>
          <p:cNvCxnSpPr>
            <a:cxnSpLocks/>
          </p:cNvCxnSpPr>
          <p:nvPr/>
        </p:nvCxnSpPr>
        <p:spPr>
          <a:xfrm flipV="1">
            <a:off x="6572249" y="2225634"/>
            <a:ext cx="0" cy="2400480"/>
          </a:xfrm>
          <a:prstGeom prst="straightConnector1">
            <a:avLst/>
          </a:prstGeom>
          <a:ln w="5715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9288D79A-EBF9-0E44-19FB-BFDB55411212}"/>
              </a:ext>
            </a:extLst>
          </p:cNvPr>
          <p:cNvSpPr/>
          <p:nvPr/>
        </p:nvSpPr>
        <p:spPr>
          <a:xfrm>
            <a:off x="304800" y="6473961"/>
            <a:ext cx="317205" cy="307839"/>
          </a:xfrm>
          <a:prstGeom prst="roundRect">
            <a:avLst>
              <a:gd name="adj" fmla="val 50000"/>
            </a:avLst>
          </a:prstGeom>
          <a:noFill/>
          <a:ln w="3810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BEA39075-8411-7D11-14DD-2887E6BF3933}"/>
              </a:ext>
            </a:extLst>
          </p:cNvPr>
          <p:cNvCxnSpPr>
            <a:cxnSpLocks/>
          </p:cNvCxnSpPr>
          <p:nvPr/>
        </p:nvCxnSpPr>
        <p:spPr>
          <a:xfrm flipV="1">
            <a:off x="6547509" y="2237509"/>
            <a:ext cx="24740" cy="2543981"/>
          </a:xfrm>
          <a:prstGeom prst="straightConnector1">
            <a:avLst/>
          </a:prstGeom>
          <a:ln w="5715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770FDE11-6124-F2E1-E1E2-3D7B27DD2995}"/>
              </a:ext>
            </a:extLst>
          </p:cNvPr>
          <p:cNvCxnSpPr>
            <a:cxnSpLocks/>
          </p:cNvCxnSpPr>
          <p:nvPr/>
        </p:nvCxnSpPr>
        <p:spPr>
          <a:xfrm flipH="1">
            <a:off x="622005" y="6530287"/>
            <a:ext cx="5950244" cy="22913"/>
          </a:xfrm>
          <a:prstGeom prst="straightConnector1">
            <a:avLst/>
          </a:prstGeom>
          <a:ln w="5715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7F961F4C-DDA6-0316-4281-1A418B7A947D}"/>
              </a:ext>
            </a:extLst>
          </p:cNvPr>
          <p:cNvSpPr/>
          <p:nvPr/>
        </p:nvSpPr>
        <p:spPr>
          <a:xfrm>
            <a:off x="6362700" y="1868809"/>
            <a:ext cx="419098" cy="307839"/>
          </a:xfrm>
          <a:prstGeom prst="roundRect">
            <a:avLst>
              <a:gd name="adj" fmla="val 50000"/>
            </a:avLst>
          </a:prstGeom>
          <a:noFill/>
          <a:ln w="3810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45CE897-52D5-CAE1-BA66-A1A0682AAAD9}"/>
              </a:ext>
            </a:extLst>
          </p:cNvPr>
          <p:cNvSpPr txBox="1"/>
          <p:nvPr/>
        </p:nvSpPr>
        <p:spPr>
          <a:xfrm>
            <a:off x="1314455" y="2533473"/>
            <a:ext cx="5105394" cy="2246769"/>
          </a:xfrm>
          <a:prstGeom prst="rect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/>
              <a:t>Declare a variable to sum the marks</a:t>
            </a:r>
          </a:p>
          <a:p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i64</a:t>
            </a:r>
            <a:r>
              <a:rPr lang="en-US" sz="2000" b="1" dirty="0"/>
              <a:t> type (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i32</a:t>
            </a:r>
            <a:r>
              <a:rPr lang="en-US" sz="2000" b="1" dirty="0"/>
              <a:t> would be OK)</a:t>
            </a:r>
          </a:p>
          <a:p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i64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/>
              <a:t>allows marks to be negative</a:t>
            </a:r>
          </a:p>
          <a:p>
            <a:r>
              <a:rPr lang="en-US" sz="2000" b="1" dirty="0"/>
              <a:t>      Alternative: </a:t>
            </a:r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u64</a:t>
            </a:r>
            <a:r>
              <a:rPr lang="en-US" sz="2000" b="1" dirty="0"/>
              <a:t> – only +</a:t>
            </a:r>
            <a:r>
              <a:rPr lang="en-US" sz="2000" b="1" dirty="0" err="1"/>
              <a:t>ve</a:t>
            </a:r>
            <a:r>
              <a:rPr lang="en-US" sz="2000" b="1" dirty="0"/>
              <a:t> values </a:t>
            </a:r>
            <a:br>
              <a:rPr lang="en-US" sz="2000" b="1" dirty="0"/>
            </a:br>
            <a:r>
              <a:rPr lang="en-US" sz="2000" b="1" dirty="0"/>
              <a:t>     </a:t>
            </a:r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i64</a:t>
            </a:r>
            <a:r>
              <a:rPr lang="en-US" sz="2000" b="1" dirty="0"/>
              <a:t> → penalties are allowed </a:t>
            </a:r>
            <a:r>
              <a:rPr lang="en-US" sz="2000" b="1" dirty="0">
                <a:sym typeface="Wingdings" panose="05000000000000000000" pitchFamily="2" charset="2"/>
              </a:rPr>
              <a:t></a:t>
            </a:r>
          </a:p>
          <a:p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mut</a:t>
            </a:r>
            <a:r>
              <a:rPr lang="en-US" sz="2000" b="1" dirty="0">
                <a:sym typeface="Wingdings" panose="05000000000000000000" pitchFamily="2" charset="2"/>
              </a:rPr>
              <a:t> → sum will be updated (</a:t>
            </a:r>
            <a:r>
              <a:rPr lang="en-US" sz="20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mutable</a:t>
            </a:r>
            <a:r>
              <a:rPr lang="en-US" sz="2000" b="1" dirty="0">
                <a:sym typeface="Wingdings" panose="05000000000000000000" pitchFamily="2" charset="2"/>
              </a:rPr>
              <a:t>)</a:t>
            </a:r>
          </a:p>
          <a:p>
            <a:r>
              <a:rPr lang="en-US" sz="2000" b="1" dirty="0">
                <a:sym typeface="Wingdings" panose="05000000000000000000" pitchFamily="2" charset="2"/>
              </a:rPr>
              <a:t>Rust insists variables are initialized!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261752397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D220C7-1D30-4ECC-8A1C-21895AF31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17195" cy="944562"/>
          </a:xfrm>
        </p:spPr>
        <p:txBody>
          <a:bodyPr/>
          <a:lstStyle/>
          <a:p>
            <a:r>
              <a:rPr lang="en-US" dirty="0"/>
              <a:t>Function returning an </a:t>
            </a:r>
            <a:r>
              <a:rPr lang="en-US" dirty="0" err="1"/>
              <a:t>enum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279CFF-146F-4081-B7E9-0CF120C8BF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143000"/>
            <a:ext cx="8293395" cy="5562600"/>
          </a:xfrm>
        </p:spPr>
        <p:txBody>
          <a:bodyPr/>
          <a:lstStyle/>
          <a:p>
            <a:pPr lvl="1">
              <a:buClr>
                <a:srgbClr val="FF0000"/>
              </a:buClr>
            </a:pPr>
            <a:endParaRPr lang="en-US" sz="2000" dirty="0"/>
          </a:p>
          <a:p>
            <a:pPr lvl="1">
              <a:buClr>
                <a:srgbClr val="FF0000"/>
              </a:buClr>
            </a:pPr>
            <a:endParaRPr lang="en-US" sz="2000" dirty="0"/>
          </a:p>
          <a:p>
            <a:pPr lvl="1">
              <a:buClr>
                <a:srgbClr val="FF0000"/>
              </a:buClr>
            </a:pPr>
            <a:endParaRPr lang="en-US" sz="2000" dirty="0"/>
          </a:p>
          <a:p>
            <a:pPr lvl="1">
              <a:buClr>
                <a:srgbClr val="FF0000"/>
              </a:buClr>
            </a:pPr>
            <a:endParaRPr lang="en-US" sz="2000" dirty="0"/>
          </a:p>
          <a:p>
            <a:pPr lvl="1">
              <a:buClr>
                <a:srgbClr val="FF0000"/>
              </a:buClr>
            </a:pPr>
            <a:endParaRPr lang="en-US" sz="2000" dirty="0"/>
          </a:p>
          <a:p>
            <a:pPr lvl="1"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endParaRPr lang="en-US" sz="2000" dirty="0"/>
          </a:p>
          <a:p>
            <a:pPr marL="457200" lvl="1" indent="0">
              <a:buClr>
                <a:schemeClr val="tx1"/>
              </a:buClr>
              <a:buNone/>
            </a:pPr>
            <a:endParaRPr lang="en-US" sz="2000" dirty="0">
              <a:solidFill>
                <a:srgbClr val="00B050"/>
              </a:solidFill>
            </a:endParaRPr>
          </a:p>
          <a:p>
            <a:pPr lvl="1">
              <a:buClr>
                <a:schemeClr val="tx1"/>
              </a:buClr>
              <a:buFont typeface="Wingdings" panose="05000000000000000000" pitchFamily="2" charset="2"/>
              <a:buChar char="§"/>
            </a:pPr>
            <a:endParaRPr lang="en-US" sz="2000" dirty="0">
              <a:solidFill>
                <a:srgbClr val="00B050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435DF23-33E1-FA83-2DDB-183B96A4A9B5}"/>
              </a:ext>
            </a:extLst>
          </p:cNvPr>
          <p:cNvSpPr txBox="1"/>
          <p:nvPr/>
        </p:nvSpPr>
        <p:spPr>
          <a:xfrm>
            <a:off x="304800" y="1217221"/>
            <a:ext cx="8217195" cy="5632311"/>
          </a:xfrm>
          <a:prstGeom prst="rect">
            <a:avLst/>
          </a:prstGeom>
          <a:noFill/>
          <a:ln w="57150">
            <a:solidFill>
              <a:srgbClr val="0F37E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enum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Grade {Good,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Aminus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OK, Average, Weak, 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Bad, Fail, Unknown}</a:t>
            </a:r>
          </a:p>
          <a:p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fn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assign_grade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(marks:[i64;5]) -&gt; Grade {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let mut sum:i64 = 0;	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for j in 0..5 { sum += marks[j]; }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let mut g = Grade::Fail;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match sum {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0..=20 =&gt; g = Grade::Fail,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21..=40 =&gt; g = Grade::Bad,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41..=50 =&gt; g = Grade::Weak,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51..=60 =&gt; g = Grade::Average,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61..=70 =&gt; g = Grade::OK,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71..=80 =&gt; g = Grade::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Aminus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81..=100 =&gt; g = Grade::Good,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_ =&gt; g = Grade::Unknown,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}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g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417B58C5-99C2-9D0D-8A31-06A292D2F67D}"/>
              </a:ext>
            </a:extLst>
          </p:cNvPr>
          <p:cNvSpPr/>
          <p:nvPr/>
        </p:nvSpPr>
        <p:spPr>
          <a:xfrm>
            <a:off x="957679" y="2517022"/>
            <a:ext cx="5462170" cy="307839"/>
          </a:xfrm>
          <a:prstGeom prst="roundRect">
            <a:avLst>
              <a:gd name="adj" fmla="val 50000"/>
            </a:avLst>
          </a:prstGeom>
          <a:noFill/>
          <a:ln w="3810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DA49DAB9-968E-6D39-B402-C065ABE48FC9}"/>
              </a:ext>
            </a:extLst>
          </p:cNvPr>
          <p:cNvCxnSpPr>
            <a:cxnSpLocks/>
          </p:cNvCxnSpPr>
          <p:nvPr/>
        </p:nvCxnSpPr>
        <p:spPr>
          <a:xfrm flipV="1">
            <a:off x="6547509" y="5181600"/>
            <a:ext cx="12370" cy="1360143"/>
          </a:xfrm>
          <a:prstGeom prst="straightConnector1">
            <a:avLst/>
          </a:prstGeom>
          <a:ln w="57150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FDFCC973-24B3-47B9-E0AB-EE40E89BC147}"/>
              </a:ext>
            </a:extLst>
          </p:cNvPr>
          <p:cNvCxnSpPr>
            <a:cxnSpLocks/>
          </p:cNvCxnSpPr>
          <p:nvPr/>
        </p:nvCxnSpPr>
        <p:spPr>
          <a:xfrm flipV="1">
            <a:off x="6572249" y="2225634"/>
            <a:ext cx="0" cy="2400480"/>
          </a:xfrm>
          <a:prstGeom prst="straightConnector1">
            <a:avLst/>
          </a:prstGeom>
          <a:ln w="5715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9288D79A-EBF9-0E44-19FB-BFDB55411212}"/>
              </a:ext>
            </a:extLst>
          </p:cNvPr>
          <p:cNvSpPr/>
          <p:nvPr/>
        </p:nvSpPr>
        <p:spPr>
          <a:xfrm>
            <a:off x="304800" y="6473961"/>
            <a:ext cx="317205" cy="307839"/>
          </a:xfrm>
          <a:prstGeom prst="roundRect">
            <a:avLst>
              <a:gd name="adj" fmla="val 50000"/>
            </a:avLst>
          </a:prstGeom>
          <a:noFill/>
          <a:ln w="3810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BEA39075-8411-7D11-14DD-2887E6BF3933}"/>
              </a:ext>
            </a:extLst>
          </p:cNvPr>
          <p:cNvCxnSpPr>
            <a:cxnSpLocks/>
          </p:cNvCxnSpPr>
          <p:nvPr/>
        </p:nvCxnSpPr>
        <p:spPr>
          <a:xfrm flipV="1">
            <a:off x="6547509" y="2237509"/>
            <a:ext cx="24740" cy="2543981"/>
          </a:xfrm>
          <a:prstGeom prst="straightConnector1">
            <a:avLst/>
          </a:prstGeom>
          <a:ln w="5715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770FDE11-6124-F2E1-E1E2-3D7B27DD2995}"/>
              </a:ext>
            </a:extLst>
          </p:cNvPr>
          <p:cNvCxnSpPr>
            <a:cxnSpLocks/>
          </p:cNvCxnSpPr>
          <p:nvPr/>
        </p:nvCxnSpPr>
        <p:spPr>
          <a:xfrm flipH="1">
            <a:off x="622005" y="6530287"/>
            <a:ext cx="5950244" cy="22913"/>
          </a:xfrm>
          <a:prstGeom prst="straightConnector1">
            <a:avLst/>
          </a:prstGeom>
          <a:ln w="5715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7F961F4C-DDA6-0316-4281-1A418B7A947D}"/>
              </a:ext>
            </a:extLst>
          </p:cNvPr>
          <p:cNvSpPr/>
          <p:nvPr/>
        </p:nvSpPr>
        <p:spPr>
          <a:xfrm>
            <a:off x="6362700" y="1868809"/>
            <a:ext cx="419098" cy="307839"/>
          </a:xfrm>
          <a:prstGeom prst="roundRect">
            <a:avLst>
              <a:gd name="adj" fmla="val 50000"/>
            </a:avLst>
          </a:prstGeom>
          <a:noFill/>
          <a:ln w="3810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45CE897-52D5-CAE1-BA66-A1A0682AAAD9}"/>
              </a:ext>
            </a:extLst>
          </p:cNvPr>
          <p:cNvSpPr txBox="1"/>
          <p:nvPr/>
        </p:nvSpPr>
        <p:spPr>
          <a:xfrm>
            <a:off x="1232566" y="2839015"/>
            <a:ext cx="3924294" cy="1077218"/>
          </a:xfrm>
          <a:prstGeom prst="rect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/>
              <a:t>Sum the marks</a:t>
            </a:r>
            <a:endParaRPr lang="en-US" sz="2000" b="1" dirty="0">
              <a:sym typeface="Wingdings" panose="05000000000000000000" pitchFamily="2" charset="2"/>
            </a:endParaRPr>
          </a:p>
          <a:p>
            <a:r>
              <a:rPr lang="en-US" sz="2000" b="1" dirty="0">
                <a:sym typeface="Wingdings" panose="05000000000000000000" pitchFamily="2" charset="2"/>
              </a:rPr>
              <a:t>Remember Rust range is </a:t>
            </a:r>
            <a:r>
              <a:rPr lang="en-US" sz="2400" b="1" dirty="0">
                <a:sym typeface="Wingdings" panose="05000000000000000000" pitchFamily="2" charset="2"/>
              </a:rPr>
              <a:t>[</a:t>
            </a:r>
            <a:r>
              <a:rPr lang="en-US" sz="2400" b="1" dirty="0" err="1">
                <a:sym typeface="Wingdings" panose="05000000000000000000" pitchFamily="2" charset="2"/>
              </a:rPr>
              <a:t>a,b</a:t>
            </a:r>
            <a:r>
              <a:rPr lang="en-US" sz="2400" b="1" dirty="0">
                <a:sym typeface="Wingdings" panose="05000000000000000000" pitchFamily="2" charset="2"/>
              </a:rPr>
              <a:t>)</a:t>
            </a:r>
          </a:p>
          <a:p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  j = a </a:t>
            </a:r>
            <a:r>
              <a:rPr lang="en-US" sz="2000" b="1" dirty="0">
                <a:sym typeface="Wingdings" panose="05000000000000000000" pitchFamily="2" charset="2"/>
              </a:rPr>
              <a:t>to </a:t>
            </a:r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j&lt;b</a:t>
            </a:r>
            <a:r>
              <a:rPr lang="en-US" sz="2000" b="1" dirty="0">
                <a:sym typeface="Wingdings" panose="05000000000000000000" pitchFamily="2" charset="2"/>
              </a:rPr>
              <a:t> </a:t>
            </a:r>
            <a:r>
              <a:rPr lang="en-US" sz="20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i.e.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0, 1, 2, 3, 4</a:t>
            </a: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664932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D220C7-1D30-4ECC-8A1C-21895AF31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17195" cy="944562"/>
          </a:xfrm>
        </p:spPr>
        <p:txBody>
          <a:bodyPr/>
          <a:lstStyle/>
          <a:p>
            <a:r>
              <a:rPr lang="en-US" dirty="0"/>
              <a:t>Function returning an </a:t>
            </a:r>
            <a:r>
              <a:rPr lang="en-US" dirty="0" err="1"/>
              <a:t>enum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279CFF-146F-4081-B7E9-0CF120C8BF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143000"/>
            <a:ext cx="8293395" cy="5562600"/>
          </a:xfrm>
        </p:spPr>
        <p:txBody>
          <a:bodyPr/>
          <a:lstStyle/>
          <a:p>
            <a:pPr lvl="1">
              <a:buClr>
                <a:srgbClr val="FF0000"/>
              </a:buClr>
            </a:pPr>
            <a:endParaRPr lang="en-US" sz="2000" dirty="0"/>
          </a:p>
          <a:p>
            <a:pPr lvl="1">
              <a:buClr>
                <a:srgbClr val="FF0000"/>
              </a:buClr>
            </a:pPr>
            <a:endParaRPr lang="en-US" sz="2000" dirty="0"/>
          </a:p>
          <a:p>
            <a:pPr lvl="1">
              <a:buClr>
                <a:srgbClr val="FF0000"/>
              </a:buClr>
            </a:pPr>
            <a:endParaRPr lang="en-US" sz="2000" dirty="0"/>
          </a:p>
          <a:p>
            <a:pPr lvl="1">
              <a:buClr>
                <a:srgbClr val="FF0000"/>
              </a:buClr>
            </a:pPr>
            <a:endParaRPr lang="en-US" sz="2000" dirty="0"/>
          </a:p>
          <a:p>
            <a:pPr lvl="1">
              <a:buClr>
                <a:srgbClr val="FF0000"/>
              </a:buClr>
            </a:pPr>
            <a:endParaRPr lang="en-US" sz="2000" dirty="0"/>
          </a:p>
          <a:p>
            <a:pPr lvl="1"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endParaRPr lang="en-US" sz="2000" dirty="0"/>
          </a:p>
          <a:p>
            <a:pPr marL="457200" lvl="1" indent="0">
              <a:buClr>
                <a:schemeClr val="tx1"/>
              </a:buClr>
              <a:buNone/>
            </a:pPr>
            <a:endParaRPr lang="en-US" sz="2000" dirty="0">
              <a:solidFill>
                <a:srgbClr val="00B050"/>
              </a:solidFill>
            </a:endParaRPr>
          </a:p>
          <a:p>
            <a:pPr lvl="1">
              <a:buClr>
                <a:schemeClr val="tx1"/>
              </a:buClr>
              <a:buFont typeface="Wingdings" panose="05000000000000000000" pitchFamily="2" charset="2"/>
              <a:buChar char="§"/>
            </a:pPr>
            <a:endParaRPr lang="en-US" sz="2000" dirty="0">
              <a:solidFill>
                <a:srgbClr val="00B050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435DF23-33E1-FA83-2DDB-183B96A4A9B5}"/>
              </a:ext>
            </a:extLst>
          </p:cNvPr>
          <p:cNvSpPr txBox="1"/>
          <p:nvPr/>
        </p:nvSpPr>
        <p:spPr>
          <a:xfrm>
            <a:off x="304800" y="1217221"/>
            <a:ext cx="8217195" cy="5632311"/>
          </a:xfrm>
          <a:prstGeom prst="rect">
            <a:avLst/>
          </a:prstGeom>
          <a:noFill/>
          <a:ln w="57150">
            <a:solidFill>
              <a:srgbClr val="0F37E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enum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Grade {Good,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Aminus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OK, Average, Weak, 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Bad, Fail, Unknown}</a:t>
            </a:r>
          </a:p>
          <a:p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fn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assign_grade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(marks:[i64;5]) -&gt; Grade {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let mut sum:i64 = 0;	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for j in 0..5 { sum += marks[j]; }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let mut g = Grade::Fail;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match sum {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0..=20 =&gt; g = Grade::Fail,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21..=40 =&gt; g = Grade::Bad,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41..=50 =&gt; g = Grade::Weak,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51..=60 =&gt; g = Grade::Average,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61..=70 =&gt; g = Grade::OK,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71..=80 =&gt; g = Grade::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Aminus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81..=100 =&gt; g = Grade::Good,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_ =&gt; g = Grade::Unknown,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}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g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417B58C5-99C2-9D0D-8A31-06A292D2F67D}"/>
              </a:ext>
            </a:extLst>
          </p:cNvPr>
          <p:cNvSpPr/>
          <p:nvPr/>
        </p:nvSpPr>
        <p:spPr>
          <a:xfrm>
            <a:off x="4749139" y="2517022"/>
            <a:ext cx="1274621" cy="307839"/>
          </a:xfrm>
          <a:prstGeom prst="roundRect">
            <a:avLst>
              <a:gd name="adj" fmla="val 50000"/>
            </a:avLst>
          </a:prstGeom>
          <a:noFill/>
          <a:ln w="3810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DA49DAB9-968E-6D39-B402-C065ABE48FC9}"/>
              </a:ext>
            </a:extLst>
          </p:cNvPr>
          <p:cNvCxnSpPr>
            <a:cxnSpLocks/>
          </p:cNvCxnSpPr>
          <p:nvPr/>
        </p:nvCxnSpPr>
        <p:spPr>
          <a:xfrm flipV="1">
            <a:off x="6547509" y="5181600"/>
            <a:ext cx="12370" cy="1360143"/>
          </a:xfrm>
          <a:prstGeom prst="straightConnector1">
            <a:avLst/>
          </a:prstGeom>
          <a:ln w="57150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FDFCC973-24B3-47B9-E0AB-EE40E89BC147}"/>
              </a:ext>
            </a:extLst>
          </p:cNvPr>
          <p:cNvCxnSpPr>
            <a:cxnSpLocks/>
          </p:cNvCxnSpPr>
          <p:nvPr/>
        </p:nvCxnSpPr>
        <p:spPr>
          <a:xfrm flipV="1">
            <a:off x="6572249" y="2225634"/>
            <a:ext cx="0" cy="2400480"/>
          </a:xfrm>
          <a:prstGeom prst="straightConnector1">
            <a:avLst/>
          </a:prstGeom>
          <a:ln w="5715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9288D79A-EBF9-0E44-19FB-BFDB55411212}"/>
              </a:ext>
            </a:extLst>
          </p:cNvPr>
          <p:cNvSpPr/>
          <p:nvPr/>
        </p:nvSpPr>
        <p:spPr>
          <a:xfrm>
            <a:off x="304800" y="6473961"/>
            <a:ext cx="317205" cy="307839"/>
          </a:xfrm>
          <a:prstGeom prst="roundRect">
            <a:avLst>
              <a:gd name="adj" fmla="val 50000"/>
            </a:avLst>
          </a:prstGeom>
          <a:noFill/>
          <a:ln w="3810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BEA39075-8411-7D11-14DD-2887E6BF3933}"/>
              </a:ext>
            </a:extLst>
          </p:cNvPr>
          <p:cNvCxnSpPr>
            <a:cxnSpLocks/>
          </p:cNvCxnSpPr>
          <p:nvPr/>
        </p:nvCxnSpPr>
        <p:spPr>
          <a:xfrm flipV="1">
            <a:off x="6547509" y="2237509"/>
            <a:ext cx="24740" cy="2543981"/>
          </a:xfrm>
          <a:prstGeom prst="straightConnector1">
            <a:avLst/>
          </a:prstGeom>
          <a:ln w="5715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770FDE11-6124-F2E1-E1E2-3D7B27DD2995}"/>
              </a:ext>
            </a:extLst>
          </p:cNvPr>
          <p:cNvCxnSpPr>
            <a:cxnSpLocks/>
          </p:cNvCxnSpPr>
          <p:nvPr/>
        </p:nvCxnSpPr>
        <p:spPr>
          <a:xfrm flipH="1">
            <a:off x="622005" y="6530287"/>
            <a:ext cx="5950244" cy="22913"/>
          </a:xfrm>
          <a:prstGeom prst="straightConnector1">
            <a:avLst/>
          </a:prstGeom>
          <a:ln w="5715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7F961F4C-DDA6-0316-4281-1A418B7A947D}"/>
              </a:ext>
            </a:extLst>
          </p:cNvPr>
          <p:cNvSpPr/>
          <p:nvPr/>
        </p:nvSpPr>
        <p:spPr>
          <a:xfrm>
            <a:off x="6362700" y="1868809"/>
            <a:ext cx="419098" cy="307839"/>
          </a:xfrm>
          <a:prstGeom prst="roundRect">
            <a:avLst>
              <a:gd name="adj" fmla="val 50000"/>
            </a:avLst>
          </a:prstGeom>
          <a:noFill/>
          <a:ln w="3810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45CE897-52D5-CAE1-BA66-A1A0682AAAD9}"/>
              </a:ext>
            </a:extLst>
          </p:cNvPr>
          <p:cNvSpPr txBox="1"/>
          <p:nvPr/>
        </p:nvSpPr>
        <p:spPr>
          <a:xfrm>
            <a:off x="1232565" y="2839015"/>
            <a:ext cx="5549233" cy="707886"/>
          </a:xfrm>
          <a:prstGeom prst="rect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marks</a:t>
            </a:r>
            <a:r>
              <a:rPr lang="en-US" sz="2000" b="1" dirty="0">
                <a:sym typeface="Wingdings" panose="05000000000000000000" pitchFamily="2" charset="2"/>
              </a:rPr>
              <a:t> defined as array with 5 </a:t>
            </a:r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i64</a:t>
            </a:r>
            <a:r>
              <a:rPr lang="en-US" sz="2000" b="1" dirty="0">
                <a:sym typeface="Wingdings" panose="05000000000000000000" pitchFamily="2" charset="2"/>
              </a:rPr>
              <a:t> elements</a:t>
            </a:r>
          </a:p>
          <a:p>
            <a:r>
              <a:rPr lang="en-US" sz="2000" b="1" dirty="0">
                <a:sym typeface="Wingdings" panose="05000000000000000000" pitchFamily="2" charset="2"/>
              </a:rPr>
              <a:t>Accessed with </a:t>
            </a:r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[  ] </a:t>
            </a:r>
            <a:r>
              <a:rPr lang="en-US" sz="2000" b="1" dirty="0">
                <a:sym typeface="Wingdings" panose="05000000000000000000" pitchFamily="2" charset="2"/>
              </a:rPr>
              <a:t>operator</a:t>
            </a:r>
          </a:p>
        </p:txBody>
      </p:sp>
    </p:spTree>
    <p:extLst>
      <p:ext uri="{BB962C8B-B14F-4D97-AF65-F5344CB8AC3E}">
        <p14:creationId xmlns:p14="http://schemas.microsoft.com/office/powerpoint/2010/main" val="300483452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D220C7-1D30-4ECC-8A1C-21895AF31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17195" cy="944562"/>
          </a:xfrm>
        </p:spPr>
        <p:txBody>
          <a:bodyPr/>
          <a:lstStyle/>
          <a:p>
            <a:r>
              <a:rPr lang="en-US" dirty="0"/>
              <a:t>Function returning an </a:t>
            </a:r>
            <a:r>
              <a:rPr lang="en-US" dirty="0" err="1"/>
              <a:t>enum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279CFF-146F-4081-B7E9-0CF120C8BF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143000"/>
            <a:ext cx="8293395" cy="5562600"/>
          </a:xfrm>
        </p:spPr>
        <p:txBody>
          <a:bodyPr/>
          <a:lstStyle/>
          <a:p>
            <a:pPr lvl="1">
              <a:buClr>
                <a:srgbClr val="FF0000"/>
              </a:buClr>
            </a:pPr>
            <a:endParaRPr lang="en-US" sz="2000" dirty="0"/>
          </a:p>
          <a:p>
            <a:pPr lvl="1">
              <a:buClr>
                <a:srgbClr val="FF0000"/>
              </a:buClr>
            </a:pPr>
            <a:endParaRPr lang="en-US" sz="2000" dirty="0"/>
          </a:p>
          <a:p>
            <a:pPr lvl="1">
              <a:buClr>
                <a:srgbClr val="FF0000"/>
              </a:buClr>
            </a:pPr>
            <a:endParaRPr lang="en-US" sz="2000" dirty="0"/>
          </a:p>
          <a:p>
            <a:pPr lvl="1">
              <a:buClr>
                <a:srgbClr val="FF0000"/>
              </a:buClr>
            </a:pPr>
            <a:endParaRPr lang="en-US" sz="2000" dirty="0"/>
          </a:p>
          <a:p>
            <a:pPr lvl="1">
              <a:buClr>
                <a:srgbClr val="FF0000"/>
              </a:buClr>
            </a:pPr>
            <a:endParaRPr lang="en-US" sz="2000" dirty="0"/>
          </a:p>
          <a:p>
            <a:pPr lvl="1"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endParaRPr lang="en-US" sz="2000" dirty="0"/>
          </a:p>
          <a:p>
            <a:pPr marL="457200" lvl="1" indent="0">
              <a:buClr>
                <a:schemeClr val="tx1"/>
              </a:buClr>
              <a:buNone/>
            </a:pPr>
            <a:endParaRPr lang="en-US" sz="2000" dirty="0">
              <a:solidFill>
                <a:srgbClr val="00B050"/>
              </a:solidFill>
            </a:endParaRPr>
          </a:p>
          <a:p>
            <a:pPr lvl="1">
              <a:buClr>
                <a:schemeClr val="tx1"/>
              </a:buClr>
              <a:buFont typeface="Wingdings" panose="05000000000000000000" pitchFamily="2" charset="2"/>
              <a:buChar char="§"/>
            </a:pPr>
            <a:endParaRPr lang="en-US" sz="2000" dirty="0">
              <a:solidFill>
                <a:srgbClr val="00B050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435DF23-33E1-FA83-2DDB-183B96A4A9B5}"/>
              </a:ext>
            </a:extLst>
          </p:cNvPr>
          <p:cNvSpPr txBox="1"/>
          <p:nvPr/>
        </p:nvSpPr>
        <p:spPr>
          <a:xfrm>
            <a:off x="304800" y="1217221"/>
            <a:ext cx="8217195" cy="5632311"/>
          </a:xfrm>
          <a:prstGeom prst="rect">
            <a:avLst/>
          </a:prstGeom>
          <a:noFill/>
          <a:ln w="57150">
            <a:solidFill>
              <a:srgbClr val="0F37E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enum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Grade {Good,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Aminus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OK, Average, Weak, 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Bad, Fail, Unknown}</a:t>
            </a:r>
          </a:p>
          <a:p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fn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assign_grade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(marks:[i64;5]) -&gt; Grade {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let mut sum:i64 = 0;	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for j in 0..5 { sum += marks[j]; }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let mut g = Grade::Fail;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match sum {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0..=20 =&gt; g = Grade::Fail,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21..=40 =&gt; g = Grade::Bad,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41..=50 =&gt; g = Grade::Weak,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51..=60 =&gt; g = Grade::Average,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61..=70 =&gt; g = Grade::OK,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71..=80 =&gt; g = Grade::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Aminus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81..=100 =&gt; g = Grade::Good,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_ =&gt; g = Grade::Unknown,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}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g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DA49DAB9-968E-6D39-B402-C065ABE48FC9}"/>
              </a:ext>
            </a:extLst>
          </p:cNvPr>
          <p:cNvCxnSpPr>
            <a:cxnSpLocks/>
          </p:cNvCxnSpPr>
          <p:nvPr/>
        </p:nvCxnSpPr>
        <p:spPr>
          <a:xfrm flipV="1">
            <a:off x="6547509" y="5181600"/>
            <a:ext cx="12370" cy="1360143"/>
          </a:xfrm>
          <a:prstGeom prst="straightConnector1">
            <a:avLst/>
          </a:prstGeom>
          <a:ln w="57150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FDFCC973-24B3-47B9-E0AB-EE40E89BC147}"/>
              </a:ext>
            </a:extLst>
          </p:cNvPr>
          <p:cNvCxnSpPr>
            <a:cxnSpLocks/>
          </p:cNvCxnSpPr>
          <p:nvPr/>
        </p:nvCxnSpPr>
        <p:spPr>
          <a:xfrm flipV="1">
            <a:off x="6572249" y="2225634"/>
            <a:ext cx="0" cy="2400480"/>
          </a:xfrm>
          <a:prstGeom prst="straightConnector1">
            <a:avLst/>
          </a:prstGeom>
          <a:ln w="5715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9288D79A-EBF9-0E44-19FB-BFDB55411212}"/>
              </a:ext>
            </a:extLst>
          </p:cNvPr>
          <p:cNvSpPr/>
          <p:nvPr/>
        </p:nvSpPr>
        <p:spPr>
          <a:xfrm>
            <a:off x="304800" y="6473961"/>
            <a:ext cx="317205" cy="307839"/>
          </a:xfrm>
          <a:prstGeom prst="roundRect">
            <a:avLst>
              <a:gd name="adj" fmla="val 50000"/>
            </a:avLst>
          </a:prstGeom>
          <a:noFill/>
          <a:ln w="3810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BEA39075-8411-7D11-14DD-2887E6BF3933}"/>
              </a:ext>
            </a:extLst>
          </p:cNvPr>
          <p:cNvCxnSpPr>
            <a:cxnSpLocks/>
          </p:cNvCxnSpPr>
          <p:nvPr/>
        </p:nvCxnSpPr>
        <p:spPr>
          <a:xfrm flipV="1">
            <a:off x="6547509" y="2237509"/>
            <a:ext cx="24740" cy="2543981"/>
          </a:xfrm>
          <a:prstGeom prst="straightConnector1">
            <a:avLst/>
          </a:prstGeom>
          <a:ln w="5715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770FDE11-6124-F2E1-E1E2-3D7B27DD2995}"/>
              </a:ext>
            </a:extLst>
          </p:cNvPr>
          <p:cNvCxnSpPr>
            <a:cxnSpLocks/>
          </p:cNvCxnSpPr>
          <p:nvPr/>
        </p:nvCxnSpPr>
        <p:spPr>
          <a:xfrm flipH="1">
            <a:off x="622005" y="6530287"/>
            <a:ext cx="5950244" cy="22913"/>
          </a:xfrm>
          <a:prstGeom prst="straightConnector1">
            <a:avLst/>
          </a:prstGeom>
          <a:ln w="5715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7F961F4C-DDA6-0316-4281-1A418B7A947D}"/>
              </a:ext>
            </a:extLst>
          </p:cNvPr>
          <p:cNvSpPr/>
          <p:nvPr/>
        </p:nvSpPr>
        <p:spPr>
          <a:xfrm>
            <a:off x="6362700" y="1868809"/>
            <a:ext cx="419098" cy="307839"/>
          </a:xfrm>
          <a:prstGeom prst="roundRect">
            <a:avLst>
              <a:gd name="adj" fmla="val 50000"/>
            </a:avLst>
          </a:prstGeom>
          <a:noFill/>
          <a:ln w="3810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45CE897-52D5-CAE1-BA66-A1A0682AAAD9}"/>
              </a:ext>
            </a:extLst>
          </p:cNvPr>
          <p:cNvSpPr txBox="1"/>
          <p:nvPr/>
        </p:nvSpPr>
        <p:spPr>
          <a:xfrm>
            <a:off x="2183081" y="4675124"/>
            <a:ext cx="5080661" cy="400110"/>
          </a:xfrm>
          <a:prstGeom prst="rect">
            <a:avLst/>
          </a:prstGeom>
          <a:solidFill>
            <a:srgbClr val="FFFF00"/>
          </a:solidFill>
          <a:ln w="38100">
            <a:solidFill>
              <a:srgbClr val="3FC16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>
                <a:sym typeface="Wingdings" panose="05000000000000000000" pitchFamily="2" charset="2"/>
              </a:rPr>
              <a:t>If </a:t>
            </a:r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sum</a:t>
            </a:r>
            <a:r>
              <a:rPr lang="en-US" sz="2000" b="1" dirty="0">
                <a:sym typeface="Wingdings" panose="05000000000000000000" pitchFamily="2" charset="2"/>
              </a:rPr>
              <a:t> is in range, =&gt; statement selected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058EA484-23A2-2AFA-299F-692C9596CD1E}"/>
              </a:ext>
            </a:extLst>
          </p:cNvPr>
          <p:cNvSpPr/>
          <p:nvPr/>
        </p:nvSpPr>
        <p:spPr>
          <a:xfrm>
            <a:off x="762000" y="3090836"/>
            <a:ext cx="6172200" cy="3039341"/>
          </a:xfrm>
          <a:prstGeom prst="roundRect">
            <a:avLst/>
          </a:prstGeom>
          <a:noFill/>
          <a:ln w="5715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C74D61F9-A708-32A0-1130-1E2853274FCE}"/>
              </a:ext>
            </a:extLst>
          </p:cNvPr>
          <p:cNvSpPr/>
          <p:nvPr/>
        </p:nvSpPr>
        <p:spPr>
          <a:xfrm>
            <a:off x="1947109" y="4242519"/>
            <a:ext cx="4834689" cy="426163"/>
          </a:xfrm>
          <a:prstGeom prst="roundRect">
            <a:avLst/>
          </a:prstGeom>
          <a:noFill/>
          <a:ln w="57150">
            <a:solidFill>
              <a:srgbClr val="3FC16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9D06CAA-BF1A-70C0-1D49-E092F1A2BFE3}"/>
              </a:ext>
            </a:extLst>
          </p:cNvPr>
          <p:cNvSpPr txBox="1"/>
          <p:nvPr/>
        </p:nvSpPr>
        <p:spPr>
          <a:xfrm>
            <a:off x="2596492" y="3415746"/>
            <a:ext cx="3711462" cy="400110"/>
          </a:xfrm>
          <a:prstGeom prst="rect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match</a:t>
            </a:r>
            <a:r>
              <a:rPr lang="en-US" sz="2000" b="1" dirty="0">
                <a:sym typeface="Wingdings" panose="05000000000000000000" pitchFamily="2" charset="2"/>
              </a:rPr>
              <a:t> selects alternatives</a:t>
            </a:r>
          </a:p>
        </p:txBody>
      </p:sp>
    </p:spTree>
    <p:extLst>
      <p:ext uri="{BB962C8B-B14F-4D97-AF65-F5344CB8AC3E}">
        <p14:creationId xmlns:p14="http://schemas.microsoft.com/office/powerpoint/2010/main" val="298656588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D220C7-1D30-4ECC-8A1C-21895AF31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17195" cy="944562"/>
          </a:xfrm>
        </p:spPr>
        <p:txBody>
          <a:bodyPr/>
          <a:lstStyle/>
          <a:p>
            <a:r>
              <a:rPr lang="en-US" dirty="0"/>
              <a:t>Function returning an </a:t>
            </a:r>
            <a:r>
              <a:rPr lang="en-US" dirty="0" err="1"/>
              <a:t>enum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279CFF-146F-4081-B7E9-0CF120C8BF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143000"/>
            <a:ext cx="8293395" cy="5562600"/>
          </a:xfrm>
        </p:spPr>
        <p:txBody>
          <a:bodyPr/>
          <a:lstStyle/>
          <a:p>
            <a:pPr lvl="1">
              <a:buClr>
                <a:srgbClr val="FF0000"/>
              </a:buClr>
            </a:pPr>
            <a:endParaRPr lang="en-US" sz="2000" dirty="0"/>
          </a:p>
          <a:p>
            <a:pPr lvl="1">
              <a:buClr>
                <a:srgbClr val="FF0000"/>
              </a:buClr>
            </a:pPr>
            <a:endParaRPr lang="en-US" sz="2000" dirty="0"/>
          </a:p>
          <a:p>
            <a:pPr lvl="1">
              <a:buClr>
                <a:srgbClr val="FF0000"/>
              </a:buClr>
            </a:pPr>
            <a:endParaRPr lang="en-US" sz="2000" dirty="0"/>
          </a:p>
          <a:p>
            <a:pPr lvl="1">
              <a:buClr>
                <a:srgbClr val="FF0000"/>
              </a:buClr>
            </a:pPr>
            <a:endParaRPr lang="en-US" sz="2000" dirty="0"/>
          </a:p>
          <a:p>
            <a:pPr lvl="1">
              <a:buClr>
                <a:srgbClr val="FF0000"/>
              </a:buClr>
            </a:pPr>
            <a:endParaRPr lang="en-US" sz="2000" dirty="0"/>
          </a:p>
          <a:p>
            <a:pPr lvl="1"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endParaRPr lang="en-US" sz="2000" dirty="0"/>
          </a:p>
          <a:p>
            <a:pPr marL="457200" lvl="1" indent="0">
              <a:buClr>
                <a:schemeClr val="tx1"/>
              </a:buClr>
              <a:buNone/>
            </a:pPr>
            <a:endParaRPr lang="en-US" sz="2000" dirty="0">
              <a:solidFill>
                <a:srgbClr val="00B050"/>
              </a:solidFill>
            </a:endParaRPr>
          </a:p>
          <a:p>
            <a:pPr lvl="1">
              <a:buClr>
                <a:schemeClr val="tx1"/>
              </a:buClr>
              <a:buFont typeface="Wingdings" panose="05000000000000000000" pitchFamily="2" charset="2"/>
              <a:buChar char="§"/>
            </a:pPr>
            <a:endParaRPr lang="en-US" sz="2000" dirty="0">
              <a:solidFill>
                <a:srgbClr val="00B050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435DF23-33E1-FA83-2DDB-183B96A4A9B5}"/>
              </a:ext>
            </a:extLst>
          </p:cNvPr>
          <p:cNvSpPr txBox="1"/>
          <p:nvPr/>
        </p:nvSpPr>
        <p:spPr>
          <a:xfrm>
            <a:off x="304800" y="1217221"/>
            <a:ext cx="8217195" cy="5632311"/>
          </a:xfrm>
          <a:prstGeom prst="rect">
            <a:avLst/>
          </a:prstGeom>
          <a:noFill/>
          <a:ln w="57150">
            <a:solidFill>
              <a:srgbClr val="0F37E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enum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Grade {Good,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Aminus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OK, Average, Weak, 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Bad, Fail, Unknown}</a:t>
            </a:r>
          </a:p>
          <a:p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fn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assign_grade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(marks:[i64;5]) -&gt; Grade {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let mut sum:i64 = 0;	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for j in 0..5 { sum += marks[j]; }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let mut g = Grade::Fail;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match sum {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0..=20 =&gt; g = Grade::Fail,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21..=40 =&gt; g = Grade::Bad,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41..=50 =&gt; g = Grade::Weak,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51..=60 =&gt; g = Grade::Average,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61..=70 =&gt; g = Grade::OK,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71..=80 =&gt; g = Grade::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Aminus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81..=100 =&gt; g = Grade::Good,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_ =&gt; g = Grade::Unknown,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}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g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DA49DAB9-968E-6D39-B402-C065ABE48FC9}"/>
              </a:ext>
            </a:extLst>
          </p:cNvPr>
          <p:cNvCxnSpPr>
            <a:cxnSpLocks/>
          </p:cNvCxnSpPr>
          <p:nvPr/>
        </p:nvCxnSpPr>
        <p:spPr>
          <a:xfrm flipV="1">
            <a:off x="6547509" y="5181600"/>
            <a:ext cx="12370" cy="1360143"/>
          </a:xfrm>
          <a:prstGeom prst="straightConnector1">
            <a:avLst/>
          </a:prstGeom>
          <a:ln w="57150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FDFCC973-24B3-47B9-E0AB-EE40E89BC147}"/>
              </a:ext>
            </a:extLst>
          </p:cNvPr>
          <p:cNvCxnSpPr>
            <a:cxnSpLocks/>
          </p:cNvCxnSpPr>
          <p:nvPr/>
        </p:nvCxnSpPr>
        <p:spPr>
          <a:xfrm flipV="1">
            <a:off x="6572249" y="2225634"/>
            <a:ext cx="0" cy="2400480"/>
          </a:xfrm>
          <a:prstGeom prst="straightConnector1">
            <a:avLst/>
          </a:prstGeom>
          <a:ln w="5715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9288D79A-EBF9-0E44-19FB-BFDB55411212}"/>
              </a:ext>
            </a:extLst>
          </p:cNvPr>
          <p:cNvSpPr/>
          <p:nvPr/>
        </p:nvSpPr>
        <p:spPr>
          <a:xfrm>
            <a:off x="304800" y="6473961"/>
            <a:ext cx="317205" cy="307839"/>
          </a:xfrm>
          <a:prstGeom prst="roundRect">
            <a:avLst>
              <a:gd name="adj" fmla="val 50000"/>
            </a:avLst>
          </a:prstGeom>
          <a:noFill/>
          <a:ln w="3810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BEA39075-8411-7D11-14DD-2887E6BF3933}"/>
              </a:ext>
            </a:extLst>
          </p:cNvPr>
          <p:cNvCxnSpPr>
            <a:cxnSpLocks/>
          </p:cNvCxnSpPr>
          <p:nvPr/>
        </p:nvCxnSpPr>
        <p:spPr>
          <a:xfrm flipV="1">
            <a:off x="6547509" y="2237509"/>
            <a:ext cx="24740" cy="2543981"/>
          </a:xfrm>
          <a:prstGeom prst="straightConnector1">
            <a:avLst/>
          </a:prstGeom>
          <a:ln w="5715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770FDE11-6124-F2E1-E1E2-3D7B27DD2995}"/>
              </a:ext>
            </a:extLst>
          </p:cNvPr>
          <p:cNvCxnSpPr>
            <a:cxnSpLocks/>
          </p:cNvCxnSpPr>
          <p:nvPr/>
        </p:nvCxnSpPr>
        <p:spPr>
          <a:xfrm flipH="1">
            <a:off x="622005" y="6530287"/>
            <a:ext cx="5950244" cy="22913"/>
          </a:xfrm>
          <a:prstGeom prst="straightConnector1">
            <a:avLst/>
          </a:prstGeom>
          <a:ln w="5715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7F961F4C-DDA6-0316-4281-1A418B7A947D}"/>
              </a:ext>
            </a:extLst>
          </p:cNvPr>
          <p:cNvSpPr/>
          <p:nvPr/>
        </p:nvSpPr>
        <p:spPr>
          <a:xfrm>
            <a:off x="6362700" y="1868809"/>
            <a:ext cx="419098" cy="307839"/>
          </a:xfrm>
          <a:prstGeom prst="roundRect">
            <a:avLst>
              <a:gd name="adj" fmla="val 50000"/>
            </a:avLst>
          </a:prstGeom>
          <a:noFill/>
          <a:ln w="3810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45CE897-52D5-CAE1-BA66-A1A0682AAAD9}"/>
              </a:ext>
            </a:extLst>
          </p:cNvPr>
          <p:cNvSpPr txBox="1"/>
          <p:nvPr/>
        </p:nvSpPr>
        <p:spPr>
          <a:xfrm>
            <a:off x="2183080" y="4675124"/>
            <a:ext cx="4002477" cy="1015663"/>
          </a:xfrm>
          <a:prstGeom prst="rect">
            <a:avLst/>
          </a:prstGeom>
          <a:solidFill>
            <a:srgbClr val="FFFF00"/>
          </a:solidFill>
          <a:ln w="38100">
            <a:solidFill>
              <a:srgbClr val="3FC16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>
                <a:sym typeface="Wingdings" panose="05000000000000000000" pitchFamily="2" charset="2"/>
              </a:rPr>
              <a:t>Range ‘closed’ at both ends!!</a:t>
            </a:r>
          </a:p>
          <a:p>
            <a:r>
              <a:rPr lang="en-US" sz="2000" b="1" dirty="0">
                <a:sym typeface="Wingdings" panose="05000000000000000000" pitchFamily="2" charset="2"/>
              </a:rPr>
              <a:t>sum </a:t>
            </a:r>
            <a:r>
              <a:rPr lang="en-US" sz="2000" b="1" dirty="0">
                <a:sym typeface="Symbol" panose="05050102010706020507" pitchFamily="18" charset="2"/>
              </a:rPr>
              <a:t> [51,60]</a:t>
            </a:r>
            <a:endParaRPr lang="en-US" sz="2000" b="1" dirty="0">
              <a:sym typeface="Wingdings" panose="05000000000000000000" pitchFamily="2" charset="2"/>
            </a:endParaRPr>
          </a:p>
          <a:p>
            <a:r>
              <a:rPr lang="en-US" sz="2000" b="1" dirty="0">
                <a:sym typeface="Wingdings" panose="05000000000000000000" pitchFamily="2" charset="2"/>
              </a:rPr>
              <a:t>sum = 51 to sum = 60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058EA484-23A2-2AFA-299F-692C9596CD1E}"/>
              </a:ext>
            </a:extLst>
          </p:cNvPr>
          <p:cNvSpPr/>
          <p:nvPr/>
        </p:nvSpPr>
        <p:spPr>
          <a:xfrm>
            <a:off x="762000" y="3090836"/>
            <a:ext cx="6172200" cy="3039341"/>
          </a:xfrm>
          <a:prstGeom prst="roundRect">
            <a:avLst/>
          </a:prstGeom>
          <a:noFill/>
          <a:ln w="5715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C74D61F9-A708-32A0-1130-1E2853274FCE}"/>
              </a:ext>
            </a:extLst>
          </p:cNvPr>
          <p:cNvSpPr/>
          <p:nvPr/>
        </p:nvSpPr>
        <p:spPr>
          <a:xfrm>
            <a:off x="2080161" y="4254895"/>
            <a:ext cx="1330039" cy="426163"/>
          </a:xfrm>
          <a:prstGeom prst="roundRect">
            <a:avLst/>
          </a:prstGeom>
          <a:noFill/>
          <a:ln w="57150">
            <a:solidFill>
              <a:srgbClr val="3FC16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9D06CAA-BF1A-70C0-1D49-E092F1A2BFE3}"/>
              </a:ext>
            </a:extLst>
          </p:cNvPr>
          <p:cNvSpPr txBox="1"/>
          <p:nvPr/>
        </p:nvSpPr>
        <p:spPr>
          <a:xfrm>
            <a:off x="2596492" y="3415746"/>
            <a:ext cx="3711462" cy="400110"/>
          </a:xfrm>
          <a:prstGeom prst="rect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match</a:t>
            </a:r>
            <a:r>
              <a:rPr lang="en-US" sz="2000" b="1" dirty="0">
                <a:sym typeface="Wingdings" panose="05000000000000000000" pitchFamily="2" charset="2"/>
              </a:rPr>
              <a:t> selects alternatives</a:t>
            </a:r>
          </a:p>
        </p:txBody>
      </p:sp>
    </p:spTree>
    <p:extLst>
      <p:ext uri="{BB962C8B-B14F-4D97-AF65-F5344CB8AC3E}">
        <p14:creationId xmlns:p14="http://schemas.microsoft.com/office/powerpoint/2010/main" val="241941270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D220C7-1D30-4ECC-8A1C-21895AF31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17195" cy="944562"/>
          </a:xfrm>
        </p:spPr>
        <p:txBody>
          <a:bodyPr/>
          <a:lstStyle/>
          <a:p>
            <a:r>
              <a:rPr lang="en-US" dirty="0"/>
              <a:t>Function returning an </a:t>
            </a:r>
            <a:r>
              <a:rPr lang="en-US" dirty="0" err="1"/>
              <a:t>enum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279CFF-146F-4081-B7E9-0CF120C8BF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143000"/>
            <a:ext cx="8293395" cy="5562600"/>
          </a:xfrm>
        </p:spPr>
        <p:txBody>
          <a:bodyPr/>
          <a:lstStyle/>
          <a:p>
            <a:pPr lvl="1">
              <a:buClr>
                <a:srgbClr val="FF0000"/>
              </a:buClr>
            </a:pPr>
            <a:endParaRPr lang="en-US" sz="2000" dirty="0"/>
          </a:p>
          <a:p>
            <a:pPr lvl="1">
              <a:buClr>
                <a:srgbClr val="FF0000"/>
              </a:buClr>
            </a:pPr>
            <a:endParaRPr lang="en-US" sz="2000" dirty="0"/>
          </a:p>
          <a:p>
            <a:pPr lvl="1">
              <a:buClr>
                <a:srgbClr val="FF0000"/>
              </a:buClr>
            </a:pPr>
            <a:endParaRPr lang="en-US" sz="2000" dirty="0"/>
          </a:p>
          <a:p>
            <a:pPr lvl="1">
              <a:buClr>
                <a:srgbClr val="FF0000"/>
              </a:buClr>
            </a:pPr>
            <a:endParaRPr lang="en-US" sz="2000" dirty="0"/>
          </a:p>
          <a:p>
            <a:pPr lvl="1">
              <a:buClr>
                <a:srgbClr val="FF0000"/>
              </a:buClr>
            </a:pPr>
            <a:endParaRPr lang="en-US" sz="2000" dirty="0"/>
          </a:p>
          <a:p>
            <a:pPr lvl="1"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endParaRPr lang="en-US" sz="2000" dirty="0"/>
          </a:p>
          <a:p>
            <a:pPr marL="457200" lvl="1" indent="0">
              <a:buClr>
                <a:schemeClr val="tx1"/>
              </a:buClr>
              <a:buNone/>
            </a:pPr>
            <a:endParaRPr lang="en-US" sz="2000" dirty="0">
              <a:solidFill>
                <a:srgbClr val="00B050"/>
              </a:solidFill>
            </a:endParaRPr>
          </a:p>
          <a:p>
            <a:pPr lvl="1">
              <a:buClr>
                <a:schemeClr val="tx1"/>
              </a:buClr>
              <a:buFont typeface="Wingdings" panose="05000000000000000000" pitchFamily="2" charset="2"/>
              <a:buChar char="§"/>
            </a:pPr>
            <a:endParaRPr lang="en-US" sz="2000" dirty="0">
              <a:solidFill>
                <a:srgbClr val="00B050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435DF23-33E1-FA83-2DDB-183B96A4A9B5}"/>
              </a:ext>
            </a:extLst>
          </p:cNvPr>
          <p:cNvSpPr txBox="1"/>
          <p:nvPr/>
        </p:nvSpPr>
        <p:spPr>
          <a:xfrm>
            <a:off x="304800" y="1217221"/>
            <a:ext cx="8217195" cy="5632311"/>
          </a:xfrm>
          <a:prstGeom prst="rect">
            <a:avLst/>
          </a:prstGeom>
          <a:noFill/>
          <a:ln w="57150">
            <a:solidFill>
              <a:srgbClr val="0F37E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enum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Grade {Good,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Aminus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OK, Average, Weak, 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Bad, Fail, Unknown}</a:t>
            </a:r>
          </a:p>
          <a:p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fn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assign_grade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(marks:[i64;5]) -&gt; Grade {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let mut sum:i64 = 0;	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for j in 0..5 { sum += marks[j]; }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let mut g = Grade::Fail;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match sum {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0..=20 =&gt; g = Grade::Fail,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21..=40 =&gt; g = Grade::Bad,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41..=50 =&gt; g = Grade::Weak,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51..=60 =&gt; g = Grade::Average,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61..=70 =&gt; g = Grade::OK,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71..=80 =&gt; g = Grade::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Aminus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81..=100 =&gt; g = Grade::Good,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_ =&gt; g = Grade::Unknown,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}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g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DA49DAB9-968E-6D39-B402-C065ABE48FC9}"/>
              </a:ext>
            </a:extLst>
          </p:cNvPr>
          <p:cNvCxnSpPr>
            <a:cxnSpLocks/>
          </p:cNvCxnSpPr>
          <p:nvPr/>
        </p:nvCxnSpPr>
        <p:spPr>
          <a:xfrm flipV="1">
            <a:off x="6547509" y="5181600"/>
            <a:ext cx="12370" cy="1360143"/>
          </a:xfrm>
          <a:prstGeom prst="straightConnector1">
            <a:avLst/>
          </a:prstGeom>
          <a:ln w="57150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FDFCC973-24B3-47B9-E0AB-EE40E89BC147}"/>
              </a:ext>
            </a:extLst>
          </p:cNvPr>
          <p:cNvCxnSpPr>
            <a:cxnSpLocks/>
          </p:cNvCxnSpPr>
          <p:nvPr/>
        </p:nvCxnSpPr>
        <p:spPr>
          <a:xfrm flipV="1">
            <a:off x="6572249" y="2225634"/>
            <a:ext cx="0" cy="2400480"/>
          </a:xfrm>
          <a:prstGeom prst="straightConnector1">
            <a:avLst/>
          </a:prstGeom>
          <a:ln w="5715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9288D79A-EBF9-0E44-19FB-BFDB55411212}"/>
              </a:ext>
            </a:extLst>
          </p:cNvPr>
          <p:cNvSpPr/>
          <p:nvPr/>
        </p:nvSpPr>
        <p:spPr>
          <a:xfrm>
            <a:off x="304800" y="6473961"/>
            <a:ext cx="317205" cy="307839"/>
          </a:xfrm>
          <a:prstGeom prst="roundRect">
            <a:avLst>
              <a:gd name="adj" fmla="val 50000"/>
            </a:avLst>
          </a:prstGeom>
          <a:noFill/>
          <a:ln w="3810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BEA39075-8411-7D11-14DD-2887E6BF3933}"/>
              </a:ext>
            </a:extLst>
          </p:cNvPr>
          <p:cNvCxnSpPr>
            <a:cxnSpLocks/>
          </p:cNvCxnSpPr>
          <p:nvPr/>
        </p:nvCxnSpPr>
        <p:spPr>
          <a:xfrm flipV="1">
            <a:off x="6547509" y="2237509"/>
            <a:ext cx="24740" cy="2543981"/>
          </a:xfrm>
          <a:prstGeom prst="straightConnector1">
            <a:avLst/>
          </a:prstGeom>
          <a:ln w="5715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770FDE11-6124-F2E1-E1E2-3D7B27DD2995}"/>
              </a:ext>
            </a:extLst>
          </p:cNvPr>
          <p:cNvCxnSpPr>
            <a:cxnSpLocks/>
          </p:cNvCxnSpPr>
          <p:nvPr/>
        </p:nvCxnSpPr>
        <p:spPr>
          <a:xfrm flipH="1">
            <a:off x="622005" y="6530287"/>
            <a:ext cx="5950244" cy="22913"/>
          </a:xfrm>
          <a:prstGeom prst="straightConnector1">
            <a:avLst/>
          </a:prstGeom>
          <a:ln w="5715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7F961F4C-DDA6-0316-4281-1A418B7A947D}"/>
              </a:ext>
            </a:extLst>
          </p:cNvPr>
          <p:cNvSpPr/>
          <p:nvPr/>
        </p:nvSpPr>
        <p:spPr>
          <a:xfrm>
            <a:off x="6362700" y="1868809"/>
            <a:ext cx="419098" cy="307839"/>
          </a:xfrm>
          <a:prstGeom prst="roundRect">
            <a:avLst>
              <a:gd name="adj" fmla="val 50000"/>
            </a:avLst>
          </a:prstGeom>
          <a:noFill/>
          <a:ln w="3810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058EA484-23A2-2AFA-299F-692C9596CD1E}"/>
              </a:ext>
            </a:extLst>
          </p:cNvPr>
          <p:cNvSpPr/>
          <p:nvPr/>
        </p:nvSpPr>
        <p:spPr>
          <a:xfrm>
            <a:off x="4392881" y="3956545"/>
            <a:ext cx="1169720" cy="400110"/>
          </a:xfrm>
          <a:prstGeom prst="roundRect">
            <a:avLst/>
          </a:prstGeom>
          <a:noFill/>
          <a:ln w="5715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9D06CAA-BF1A-70C0-1D49-E092F1A2BFE3}"/>
              </a:ext>
            </a:extLst>
          </p:cNvPr>
          <p:cNvSpPr txBox="1"/>
          <p:nvPr/>
        </p:nvSpPr>
        <p:spPr>
          <a:xfrm>
            <a:off x="3124200" y="4397514"/>
            <a:ext cx="3959109" cy="707886"/>
          </a:xfrm>
          <a:prstGeom prst="rect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>
                <a:sym typeface="Wingdings" panose="05000000000000000000" pitchFamily="2" charset="2"/>
              </a:rPr>
              <a:t>Name of </a:t>
            </a:r>
            <a:r>
              <a:rPr lang="en-US" sz="2000" b="1" dirty="0" err="1">
                <a:sym typeface="Wingdings" panose="05000000000000000000" pitchFamily="2" charset="2"/>
              </a:rPr>
              <a:t>enum</a:t>
            </a:r>
            <a:r>
              <a:rPr lang="en-US" sz="2000" b="1" dirty="0">
                <a:sym typeface="Wingdings" panose="05000000000000000000" pitchFamily="2" charset="2"/>
              </a:rPr>
              <a:t> must be added</a:t>
            </a:r>
          </a:p>
          <a:p>
            <a:r>
              <a:rPr lang="en-US" sz="20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(Trap for C programmers )</a:t>
            </a:r>
          </a:p>
        </p:txBody>
      </p:sp>
    </p:spTree>
    <p:extLst>
      <p:ext uri="{BB962C8B-B14F-4D97-AF65-F5344CB8AC3E}">
        <p14:creationId xmlns:p14="http://schemas.microsoft.com/office/powerpoint/2010/main" val="32771215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D220C7-1D30-4ECC-8A1C-21895AF31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17195" cy="944562"/>
          </a:xfrm>
        </p:spPr>
        <p:txBody>
          <a:bodyPr/>
          <a:lstStyle/>
          <a:p>
            <a:r>
              <a:rPr lang="en-US" dirty="0"/>
              <a:t>Making your code intelligible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279CFF-146F-4081-B7E9-0CF120C8BF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143000"/>
            <a:ext cx="8293395" cy="5562600"/>
          </a:xfrm>
        </p:spPr>
        <p:txBody>
          <a:bodyPr/>
          <a:lstStyle/>
          <a:p>
            <a:pPr>
              <a:buClr>
                <a:srgbClr val="FF0000"/>
              </a:buClr>
            </a:pPr>
            <a:r>
              <a:rPr lang="en-US" sz="2000" dirty="0"/>
              <a:t>Computers work (boringly) only in numbers</a:t>
            </a:r>
          </a:p>
          <a:p>
            <a:pPr>
              <a:buClr>
                <a:srgbClr val="FF0000"/>
              </a:buClr>
            </a:pPr>
            <a:r>
              <a:rPr lang="en-US" sz="2000" dirty="0"/>
              <a:t>Often values are encoded for processing</a:t>
            </a:r>
          </a:p>
          <a:p>
            <a:pPr lvl="1">
              <a:buClr>
                <a:srgbClr val="FF0000"/>
              </a:buClr>
            </a:pPr>
            <a:r>
              <a:rPr lang="en-US" sz="2000" dirty="0"/>
              <a:t>Good = 5; OK = 4; Average = 3; Weak = 2; Bad = 1</a:t>
            </a:r>
          </a:p>
          <a:p>
            <a:pPr marL="457200" lvl="1" indent="0">
              <a:buClr>
                <a:schemeClr val="tx1"/>
              </a:buClr>
              <a:buNone/>
            </a:pPr>
            <a:endParaRPr lang="en-US" sz="2000" dirty="0">
              <a:solidFill>
                <a:srgbClr val="00B050"/>
              </a:solidFill>
            </a:endParaRPr>
          </a:p>
          <a:p>
            <a:pPr lvl="1">
              <a:buClr>
                <a:schemeClr val="tx1"/>
              </a:buClr>
              <a:buFont typeface="Wingdings" panose="05000000000000000000" pitchFamily="2" charset="2"/>
              <a:buChar char="§"/>
            </a:pPr>
            <a:endParaRPr lang="en-US" sz="2000" dirty="0">
              <a:solidFill>
                <a:srgbClr val="00B050"/>
              </a:solidFill>
            </a:endParaRPr>
          </a:p>
          <a:p>
            <a:pPr lvl="1">
              <a:buClr>
                <a:schemeClr val="tx1"/>
              </a:buClr>
              <a:buFont typeface="Wingdings" panose="05000000000000000000" pitchFamily="2" charset="2"/>
              <a:buChar char="§"/>
            </a:pPr>
            <a:endParaRPr lang="en-US" sz="2000" dirty="0">
              <a:solidFill>
                <a:srgbClr val="00B050"/>
              </a:solidFill>
            </a:endParaRPr>
          </a:p>
          <a:p>
            <a:pPr lvl="1">
              <a:buClr>
                <a:schemeClr val="tx1"/>
              </a:buClr>
              <a:buFont typeface="Wingdings" panose="05000000000000000000" pitchFamily="2" charset="2"/>
              <a:buChar char="§"/>
            </a:pPr>
            <a:endParaRPr lang="en-US" sz="2000" dirty="0">
              <a:solidFill>
                <a:srgbClr val="00B050"/>
              </a:solidFill>
            </a:endParaRPr>
          </a:p>
          <a:p>
            <a:pPr lvl="1">
              <a:buClr>
                <a:schemeClr val="tx1"/>
              </a:buClr>
              <a:buFont typeface="Wingdings" panose="05000000000000000000" pitchFamily="2" charset="2"/>
              <a:buChar char="§"/>
            </a:pPr>
            <a:endParaRPr lang="en-US" sz="2000" dirty="0">
              <a:solidFill>
                <a:srgbClr val="00B050"/>
              </a:solidFill>
            </a:endParaRPr>
          </a:p>
          <a:p>
            <a:pPr lvl="1">
              <a:buClr>
                <a:schemeClr val="tx1"/>
              </a:buClr>
              <a:buFont typeface="Wingdings" panose="05000000000000000000" pitchFamily="2" charset="2"/>
              <a:buChar char="§"/>
            </a:pPr>
            <a:endParaRPr lang="en-US" sz="2000" dirty="0">
              <a:solidFill>
                <a:srgbClr val="00B050"/>
              </a:solidFill>
            </a:endParaRPr>
          </a:p>
          <a:p>
            <a:pPr lvl="1">
              <a:buClr>
                <a:schemeClr val="tx1"/>
              </a:buClr>
              <a:buFont typeface="Wingdings" panose="05000000000000000000" pitchFamily="2" charset="2"/>
              <a:buChar char="§"/>
            </a:pPr>
            <a:endParaRPr lang="en-US" sz="2000" dirty="0">
              <a:solidFill>
                <a:srgbClr val="00B050"/>
              </a:solidFill>
            </a:endParaRPr>
          </a:p>
          <a:p>
            <a:pPr marL="457200" lvl="1" indent="0">
              <a:buClr>
                <a:schemeClr val="tx1"/>
              </a:buClr>
              <a:buNone/>
            </a:pPr>
            <a:endParaRPr lang="en-US" sz="2000" dirty="0">
              <a:solidFill>
                <a:srgbClr val="00B050"/>
              </a:solidFill>
            </a:endParaRPr>
          </a:p>
          <a:p>
            <a:pPr lvl="1"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tx2"/>
                </a:solidFill>
              </a:rPr>
              <a:t>Code is OK .. </a:t>
            </a:r>
          </a:p>
          <a:p>
            <a:pPr marL="457200" lvl="1" indent="0">
              <a:buClr>
                <a:schemeClr val="tx1"/>
              </a:buClr>
              <a:buNone/>
            </a:pPr>
            <a:r>
              <a:rPr lang="en-US" sz="2000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but</a:t>
            </a:r>
            <a:r>
              <a:rPr lang="en-US" sz="2000" dirty="0">
                <a:solidFill>
                  <a:schemeClr val="tx2"/>
                </a:solidFill>
              </a:rPr>
              <a:t> hard to  understand</a:t>
            </a:r>
          </a:p>
          <a:p>
            <a:pPr lvl="1">
              <a:buClr>
                <a:schemeClr val="tx1"/>
              </a:buClr>
              <a:buFont typeface="Wingdings" panose="05000000000000000000" pitchFamily="2" charset="2"/>
              <a:buChar char="L"/>
            </a:pPr>
            <a:r>
              <a:rPr lang="en-US" sz="2000" dirty="0">
                <a:solidFill>
                  <a:schemeClr val="tx2"/>
                </a:solidFill>
              </a:rPr>
              <a:t>Needs work </a:t>
            </a:r>
            <a:r>
              <a:rPr lang="en-US" sz="2000" i="1" dirty="0">
                <a:solidFill>
                  <a:srgbClr val="FF0000"/>
                </a:solidFill>
              </a:rPr>
              <a:t>if</a:t>
            </a:r>
            <a:r>
              <a:rPr lang="en-US" sz="2000" dirty="0">
                <a:solidFill>
                  <a:schemeClr val="tx2"/>
                </a:solidFill>
              </a:rPr>
              <a:t> the scale is changed </a:t>
            </a:r>
          </a:p>
          <a:p>
            <a:pPr marL="1081088" lvl="1" indent="0">
              <a:buClr>
                <a:schemeClr val="tx1"/>
              </a:buClr>
              <a:buNone/>
            </a:pPr>
            <a:r>
              <a:rPr lang="en-US" sz="2000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Good = 10</a:t>
            </a:r>
            <a:r>
              <a:rPr lang="en-US" sz="2000" dirty="0">
                <a:solidFill>
                  <a:schemeClr val="tx2"/>
                </a:solidFill>
              </a:rPr>
              <a:t>, .. , </a:t>
            </a:r>
            <a:r>
              <a:rPr lang="en-US" sz="2000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Poor = 0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5497AED-8634-D826-CB81-78A35E09AC3A}"/>
              </a:ext>
            </a:extLst>
          </p:cNvPr>
          <p:cNvSpPr txBox="1"/>
          <p:nvPr/>
        </p:nvSpPr>
        <p:spPr>
          <a:xfrm>
            <a:off x="457200" y="2286000"/>
            <a:ext cx="6032421" cy="2862322"/>
          </a:xfrm>
          <a:prstGeom prst="rect">
            <a:avLst/>
          </a:prstGeom>
          <a:noFill/>
          <a:ln w="57150">
            <a:solidFill>
              <a:srgbClr val="0F37E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match grade {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1 =&gt; { .. // Fix the problem }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2 =&gt; { … // Some work needed }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3 =&gt; { … // Just acceptable }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4 =&gt; { … // Good }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5 =&gt; { … // High standard }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_ =&gt;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println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!(“Illegal code"),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</p:txBody>
      </p:sp>
    </p:spTree>
    <p:extLst>
      <p:ext uri="{BB962C8B-B14F-4D97-AF65-F5344CB8AC3E}">
        <p14:creationId xmlns:p14="http://schemas.microsoft.com/office/powerpoint/2010/main" val="276835318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D220C7-1D30-4ECC-8A1C-21895AF31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17195" cy="944562"/>
          </a:xfrm>
        </p:spPr>
        <p:txBody>
          <a:bodyPr/>
          <a:lstStyle/>
          <a:p>
            <a:r>
              <a:rPr lang="en-US" dirty="0"/>
              <a:t>Function returning an </a:t>
            </a:r>
            <a:r>
              <a:rPr lang="en-US" dirty="0" err="1"/>
              <a:t>enum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279CFF-146F-4081-B7E9-0CF120C8BF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143000"/>
            <a:ext cx="8293395" cy="5562600"/>
          </a:xfrm>
        </p:spPr>
        <p:txBody>
          <a:bodyPr/>
          <a:lstStyle/>
          <a:p>
            <a:pPr lvl="1">
              <a:buClr>
                <a:srgbClr val="FF0000"/>
              </a:buClr>
            </a:pPr>
            <a:endParaRPr lang="en-US" sz="2000" dirty="0"/>
          </a:p>
          <a:p>
            <a:pPr lvl="1">
              <a:buClr>
                <a:srgbClr val="FF0000"/>
              </a:buClr>
            </a:pPr>
            <a:endParaRPr lang="en-US" sz="2000" dirty="0"/>
          </a:p>
          <a:p>
            <a:pPr lvl="1">
              <a:buClr>
                <a:srgbClr val="FF0000"/>
              </a:buClr>
            </a:pPr>
            <a:endParaRPr lang="en-US" sz="2000" dirty="0"/>
          </a:p>
          <a:p>
            <a:pPr lvl="1">
              <a:buClr>
                <a:srgbClr val="FF0000"/>
              </a:buClr>
            </a:pPr>
            <a:endParaRPr lang="en-US" sz="2000" dirty="0"/>
          </a:p>
          <a:p>
            <a:pPr lvl="1">
              <a:buClr>
                <a:srgbClr val="FF0000"/>
              </a:buClr>
            </a:pPr>
            <a:endParaRPr lang="en-US" sz="2000" dirty="0"/>
          </a:p>
          <a:p>
            <a:pPr lvl="1"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endParaRPr lang="en-US" sz="2000" dirty="0"/>
          </a:p>
          <a:p>
            <a:pPr marL="457200" lvl="1" indent="0">
              <a:buClr>
                <a:schemeClr val="tx1"/>
              </a:buClr>
              <a:buNone/>
            </a:pPr>
            <a:endParaRPr lang="en-US" sz="2000" dirty="0">
              <a:solidFill>
                <a:srgbClr val="00B050"/>
              </a:solidFill>
            </a:endParaRPr>
          </a:p>
          <a:p>
            <a:pPr lvl="1">
              <a:buClr>
                <a:schemeClr val="tx1"/>
              </a:buClr>
              <a:buFont typeface="Wingdings" panose="05000000000000000000" pitchFamily="2" charset="2"/>
              <a:buChar char="§"/>
            </a:pPr>
            <a:endParaRPr lang="en-US" sz="2000" dirty="0">
              <a:solidFill>
                <a:srgbClr val="00B050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435DF23-33E1-FA83-2DDB-183B96A4A9B5}"/>
              </a:ext>
            </a:extLst>
          </p:cNvPr>
          <p:cNvSpPr txBox="1"/>
          <p:nvPr/>
        </p:nvSpPr>
        <p:spPr>
          <a:xfrm>
            <a:off x="304800" y="1217221"/>
            <a:ext cx="8217195" cy="5632311"/>
          </a:xfrm>
          <a:prstGeom prst="rect">
            <a:avLst/>
          </a:prstGeom>
          <a:noFill/>
          <a:ln w="57150">
            <a:solidFill>
              <a:srgbClr val="0F37E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enum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Grade {Good,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Aminus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OK, Average, Weak, 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Bad, Fail, Unknown}</a:t>
            </a:r>
          </a:p>
          <a:p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fn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assign_grade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(marks:[i64;5]) -&gt; Grade {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let mut sum:i64 = 0;	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for j in 0..5 { sum += marks[j]; }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let mut g = Grade::Fail;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match sum {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0..=20 =&gt; g = Grade::Fail,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21..=40 =&gt; g = Grade::Bad,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41..=50 =&gt; g = Grade::Weak,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51..=60 =&gt; g = Grade::Average,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61..=70 =&gt; g = Grade::OK,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71..=80 =&gt; g = Grade::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Aminus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81..=100 =&gt; g = Grade::Good,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_ =&gt; g = Grade::Unknown,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}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g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DA49DAB9-968E-6D39-B402-C065ABE48FC9}"/>
              </a:ext>
            </a:extLst>
          </p:cNvPr>
          <p:cNvCxnSpPr>
            <a:cxnSpLocks/>
          </p:cNvCxnSpPr>
          <p:nvPr/>
        </p:nvCxnSpPr>
        <p:spPr>
          <a:xfrm flipV="1">
            <a:off x="6547509" y="5181600"/>
            <a:ext cx="12370" cy="1360143"/>
          </a:xfrm>
          <a:prstGeom prst="straightConnector1">
            <a:avLst/>
          </a:prstGeom>
          <a:ln w="57150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FDFCC973-24B3-47B9-E0AB-EE40E89BC147}"/>
              </a:ext>
            </a:extLst>
          </p:cNvPr>
          <p:cNvCxnSpPr>
            <a:cxnSpLocks/>
          </p:cNvCxnSpPr>
          <p:nvPr/>
        </p:nvCxnSpPr>
        <p:spPr>
          <a:xfrm flipV="1">
            <a:off x="6572249" y="2225634"/>
            <a:ext cx="0" cy="2400480"/>
          </a:xfrm>
          <a:prstGeom prst="straightConnector1">
            <a:avLst/>
          </a:prstGeom>
          <a:ln w="5715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9288D79A-EBF9-0E44-19FB-BFDB55411212}"/>
              </a:ext>
            </a:extLst>
          </p:cNvPr>
          <p:cNvSpPr/>
          <p:nvPr/>
        </p:nvSpPr>
        <p:spPr>
          <a:xfrm>
            <a:off x="304800" y="6473961"/>
            <a:ext cx="317205" cy="307839"/>
          </a:xfrm>
          <a:prstGeom prst="roundRect">
            <a:avLst>
              <a:gd name="adj" fmla="val 50000"/>
            </a:avLst>
          </a:prstGeom>
          <a:noFill/>
          <a:ln w="3810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BEA39075-8411-7D11-14DD-2887E6BF3933}"/>
              </a:ext>
            </a:extLst>
          </p:cNvPr>
          <p:cNvCxnSpPr>
            <a:cxnSpLocks/>
          </p:cNvCxnSpPr>
          <p:nvPr/>
        </p:nvCxnSpPr>
        <p:spPr>
          <a:xfrm flipV="1">
            <a:off x="6547509" y="2237509"/>
            <a:ext cx="24740" cy="2543981"/>
          </a:xfrm>
          <a:prstGeom prst="straightConnector1">
            <a:avLst/>
          </a:prstGeom>
          <a:ln w="5715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770FDE11-6124-F2E1-E1E2-3D7B27DD2995}"/>
              </a:ext>
            </a:extLst>
          </p:cNvPr>
          <p:cNvCxnSpPr>
            <a:cxnSpLocks/>
          </p:cNvCxnSpPr>
          <p:nvPr/>
        </p:nvCxnSpPr>
        <p:spPr>
          <a:xfrm flipH="1">
            <a:off x="622005" y="6530287"/>
            <a:ext cx="5950244" cy="22913"/>
          </a:xfrm>
          <a:prstGeom prst="straightConnector1">
            <a:avLst/>
          </a:prstGeom>
          <a:ln w="5715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7F961F4C-DDA6-0316-4281-1A418B7A947D}"/>
              </a:ext>
            </a:extLst>
          </p:cNvPr>
          <p:cNvSpPr/>
          <p:nvPr/>
        </p:nvSpPr>
        <p:spPr>
          <a:xfrm>
            <a:off x="6362700" y="1868809"/>
            <a:ext cx="419098" cy="307839"/>
          </a:xfrm>
          <a:prstGeom prst="roundRect">
            <a:avLst>
              <a:gd name="adj" fmla="val 50000"/>
            </a:avLst>
          </a:prstGeom>
          <a:noFill/>
          <a:ln w="3810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058EA484-23A2-2AFA-299F-692C9596CD1E}"/>
              </a:ext>
            </a:extLst>
          </p:cNvPr>
          <p:cNvSpPr/>
          <p:nvPr/>
        </p:nvSpPr>
        <p:spPr>
          <a:xfrm>
            <a:off x="2043050" y="5495941"/>
            <a:ext cx="491592" cy="400110"/>
          </a:xfrm>
          <a:prstGeom prst="roundRect">
            <a:avLst/>
          </a:prstGeom>
          <a:noFill/>
          <a:ln w="5715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9D06CAA-BF1A-70C0-1D49-E092F1A2BFE3}"/>
              </a:ext>
            </a:extLst>
          </p:cNvPr>
          <p:cNvSpPr txBox="1"/>
          <p:nvPr/>
        </p:nvSpPr>
        <p:spPr>
          <a:xfrm>
            <a:off x="2860294" y="5551880"/>
            <a:ext cx="4240656" cy="707886"/>
          </a:xfrm>
          <a:prstGeom prst="rect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>
                <a:sym typeface="Wingdings" panose="05000000000000000000" pitchFamily="2" charset="2"/>
              </a:rPr>
              <a:t>Full range of </a:t>
            </a:r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i64</a:t>
            </a:r>
            <a:r>
              <a:rPr lang="en-US" sz="2000" b="1" dirty="0">
                <a:sym typeface="Wingdings" panose="05000000000000000000" pitchFamily="2" charset="2"/>
              </a:rPr>
              <a:t> is not covered</a:t>
            </a:r>
          </a:p>
          <a:p>
            <a:r>
              <a:rPr lang="en-US" sz="2000" b="1" dirty="0">
                <a:sym typeface="Wingdings" panose="05000000000000000000" pitchFamily="2" charset="2"/>
              </a:rPr>
              <a:t>So default ‘arm’ must be present</a:t>
            </a:r>
          </a:p>
        </p:txBody>
      </p:sp>
    </p:spTree>
    <p:extLst>
      <p:ext uri="{BB962C8B-B14F-4D97-AF65-F5344CB8AC3E}">
        <p14:creationId xmlns:p14="http://schemas.microsoft.com/office/powerpoint/2010/main" val="297385611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D220C7-1D30-4ECC-8A1C-21895AF31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17195" cy="944562"/>
          </a:xfrm>
        </p:spPr>
        <p:txBody>
          <a:bodyPr/>
          <a:lstStyle/>
          <a:p>
            <a:r>
              <a:rPr lang="en-US" dirty="0"/>
              <a:t>Printing enumerated types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279CFF-146F-4081-B7E9-0CF120C8BF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143000"/>
            <a:ext cx="8293395" cy="5562600"/>
          </a:xfrm>
        </p:spPr>
        <p:txBody>
          <a:bodyPr/>
          <a:lstStyle/>
          <a:p>
            <a:pPr>
              <a:buClr>
                <a:srgbClr val="FF0000"/>
              </a:buClr>
            </a:pPr>
            <a:r>
              <a:rPr lang="en-US" sz="2400" dirty="0"/>
              <a:t>Useful trick</a:t>
            </a:r>
            <a:endParaRPr lang="en-US" sz="2000" dirty="0"/>
          </a:p>
          <a:p>
            <a:pPr lvl="1">
              <a:buClr>
                <a:srgbClr val="FF0000"/>
              </a:buClr>
            </a:pPr>
            <a:endParaRPr lang="en-US" sz="2000" dirty="0"/>
          </a:p>
          <a:p>
            <a:pPr lvl="1">
              <a:buClr>
                <a:srgbClr val="FF0000"/>
              </a:buClr>
            </a:pPr>
            <a:endParaRPr lang="en-US" sz="2000" dirty="0"/>
          </a:p>
          <a:p>
            <a:pPr lvl="1">
              <a:buClr>
                <a:srgbClr val="FF0000"/>
              </a:buClr>
            </a:pPr>
            <a:endParaRPr lang="en-US" sz="2000" dirty="0"/>
          </a:p>
          <a:p>
            <a:pPr lvl="1">
              <a:buClr>
                <a:srgbClr val="FF0000"/>
              </a:buClr>
            </a:pPr>
            <a:endParaRPr lang="en-US" sz="2000" dirty="0"/>
          </a:p>
          <a:p>
            <a:pPr lvl="1"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endParaRPr lang="en-US" sz="2000" dirty="0"/>
          </a:p>
          <a:p>
            <a:pPr marL="457200" lvl="1" indent="0">
              <a:buClr>
                <a:schemeClr val="tx1"/>
              </a:buClr>
              <a:buNone/>
            </a:pPr>
            <a:endParaRPr lang="en-US" sz="2000" dirty="0">
              <a:solidFill>
                <a:srgbClr val="00B050"/>
              </a:solidFill>
            </a:endParaRPr>
          </a:p>
          <a:p>
            <a:pPr lvl="1">
              <a:buClr>
                <a:schemeClr val="tx1"/>
              </a:buClr>
              <a:buFont typeface="Wingdings" panose="05000000000000000000" pitchFamily="2" charset="2"/>
              <a:buChar char="§"/>
            </a:pPr>
            <a:endParaRPr lang="en-US" sz="2000" dirty="0">
              <a:solidFill>
                <a:srgbClr val="00B050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435DF23-33E1-FA83-2DDB-183B96A4A9B5}"/>
              </a:ext>
            </a:extLst>
          </p:cNvPr>
          <p:cNvSpPr txBox="1"/>
          <p:nvPr/>
        </p:nvSpPr>
        <p:spPr>
          <a:xfrm>
            <a:off x="421574" y="1688842"/>
            <a:ext cx="7109639" cy="5016758"/>
          </a:xfrm>
          <a:prstGeom prst="rect">
            <a:avLst/>
          </a:prstGeom>
          <a:noFill/>
          <a:ln w="57150">
            <a:solidFill>
              <a:srgbClr val="0F37E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#[derive(Debug)]</a:t>
            </a:r>
          </a:p>
          <a:p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enum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Grade {Good,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Aminus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OK, Average, Weak, 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Bad, Fail, Unknown}</a:t>
            </a:r>
          </a:p>
          <a:p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fn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assign_grade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(marks:[i64;5]) -&gt; Grade {</a:t>
            </a:r>
          </a:p>
          <a:p>
            <a:r>
              <a:rPr lang="en-US" sz="8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// See previous listing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g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fn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main() {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println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!("Enumerated types");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let marks:[i64;5] = [5,10,15,20,10];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let mut g =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assign_grade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(marks);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println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!("Grade = {:?}", g );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//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println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!("Grade = {}", g );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g =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assign_grade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([5,10,15,20,10]);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println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!("Grade = {:?}", g );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837370C-02AC-1E09-3B28-FFBD48CFE276}"/>
              </a:ext>
            </a:extLst>
          </p:cNvPr>
          <p:cNvSpPr txBox="1"/>
          <p:nvPr/>
        </p:nvSpPr>
        <p:spPr>
          <a:xfrm>
            <a:off x="2740831" y="5169158"/>
            <a:ext cx="6403169" cy="400110"/>
          </a:xfrm>
          <a:prstGeom prst="rect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/>
              <a:t>Invoke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assign_grade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/>
              <a:t>function to classify grade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D2E1D76D-9BF5-F046-2508-7C96577AAAF1}"/>
              </a:ext>
            </a:extLst>
          </p:cNvPr>
          <p:cNvSpPr/>
          <p:nvPr/>
        </p:nvSpPr>
        <p:spPr>
          <a:xfrm>
            <a:off x="3124200" y="4769048"/>
            <a:ext cx="3276600" cy="400110"/>
          </a:xfrm>
          <a:prstGeom prst="roundRect">
            <a:avLst/>
          </a:prstGeom>
          <a:noFill/>
          <a:ln w="5715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99742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D220C7-1D30-4ECC-8A1C-21895AF31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17195" cy="944562"/>
          </a:xfrm>
        </p:spPr>
        <p:txBody>
          <a:bodyPr/>
          <a:lstStyle/>
          <a:p>
            <a:r>
              <a:rPr lang="en-US" dirty="0"/>
              <a:t>Printing enumerated types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279CFF-146F-4081-B7E9-0CF120C8BF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143000"/>
            <a:ext cx="8293395" cy="5562600"/>
          </a:xfrm>
        </p:spPr>
        <p:txBody>
          <a:bodyPr/>
          <a:lstStyle/>
          <a:p>
            <a:pPr>
              <a:buClr>
                <a:srgbClr val="FF0000"/>
              </a:buClr>
            </a:pPr>
            <a:r>
              <a:rPr lang="en-US" sz="2400" dirty="0"/>
              <a:t>Useful trick</a:t>
            </a:r>
            <a:endParaRPr lang="en-US" sz="2000" dirty="0"/>
          </a:p>
          <a:p>
            <a:pPr lvl="1">
              <a:buClr>
                <a:srgbClr val="FF0000"/>
              </a:buClr>
            </a:pPr>
            <a:endParaRPr lang="en-US" sz="2000" dirty="0"/>
          </a:p>
          <a:p>
            <a:pPr lvl="1">
              <a:buClr>
                <a:srgbClr val="FF0000"/>
              </a:buClr>
            </a:pPr>
            <a:endParaRPr lang="en-US" sz="2000" dirty="0"/>
          </a:p>
          <a:p>
            <a:pPr lvl="1">
              <a:buClr>
                <a:srgbClr val="FF0000"/>
              </a:buClr>
            </a:pPr>
            <a:endParaRPr lang="en-US" sz="2000" dirty="0"/>
          </a:p>
          <a:p>
            <a:pPr lvl="1">
              <a:buClr>
                <a:srgbClr val="FF0000"/>
              </a:buClr>
            </a:pPr>
            <a:endParaRPr lang="en-US" sz="2000" dirty="0"/>
          </a:p>
          <a:p>
            <a:pPr lvl="1"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endParaRPr lang="en-US" sz="2000" dirty="0"/>
          </a:p>
          <a:p>
            <a:pPr marL="457200" lvl="1" indent="0">
              <a:buClr>
                <a:schemeClr val="tx1"/>
              </a:buClr>
              <a:buNone/>
            </a:pPr>
            <a:endParaRPr lang="en-US" sz="2000" dirty="0">
              <a:solidFill>
                <a:srgbClr val="00B050"/>
              </a:solidFill>
            </a:endParaRPr>
          </a:p>
          <a:p>
            <a:pPr lvl="1">
              <a:buClr>
                <a:schemeClr val="tx1"/>
              </a:buClr>
              <a:buFont typeface="Wingdings" panose="05000000000000000000" pitchFamily="2" charset="2"/>
              <a:buChar char="§"/>
            </a:pPr>
            <a:endParaRPr lang="en-US" sz="2000" dirty="0">
              <a:solidFill>
                <a:srgbClr val="00B050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435DF23-33E1-FA83-2DDB-183B96A4A9B5}"/>
              </a:ext>
            </a:extLst>
          </p:cNvPr>
          <p:cNvSpPr txBox="1"/>
          <p:nvPr/>
        </p:nvSpPr>
        <p:spPr>
          <a:xfrm>
            <a:off x="421574" y="1688842"/>
            <a:ext cx="7109639" cy="5016758"/>
          </a:xfrm>
          <a:prstGeom prst="rect">
            <a:avLst/>
          </a:prstGeom>
          <a:noFill/>
          <a:ln w="57150">
            <a:solidFill>
              <a:srgbClr val="0F37E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#[derive(Debug)]</a:t>
            </a:r>
          </a:p>
          <a:p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enum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Grade {Good,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Aminus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OK, Average, Weak, 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Bad, Fail, Unknown}</a:t>
            </a:r>
          </a:p>
          <a:p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fn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assign_grade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(marks:[i64;5]) -&gt; Grade {</a:t>
            </a:r>
          </a:p>
          <a:p>
            <a:r>
              <a:rPr lang="en-US" sz="8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// See previous listing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g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fn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main() {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println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!("Enumerated types");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let marks:[i64;5] = [5,10,15,20,10];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let mut g =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assign_grade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(marks);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println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!("Grade = {:?}", g );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//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println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!("Grade = {}", g );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g =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assign_grade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([5,10,15,20,10]);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println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!("Grade = {:?}", g );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837370C-02AC-1E09-3B28-FFBD48CFE276}"/>
              </a:ext>
            </a:extLst>
          </p:cNvPr>
          <p:cNvSpPr txBox="1"/>
          <p:nvPr/>
        </p:nvSpPr>
        <p:spPr>
          <a:xfrm>
            <a:off x="2819400" y="5486167"/>
            <a:ext cx="2057400" cy="400110"/>
          </a:xfrm>
          <a:prstGeom prst="rect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/>
              <a:t>Print the grade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D2E1D76D-9BF5-F046-2508-7C96577AAAF1}"/>
              </a:ext>
            </a:extLst>
          </p:cNvPr>
          <p:cNvSpPr/>
          <p:nvPr/>
        </p:nvSpPr>
        <p:spPr>
          <a:xfrm>
            <a:off x="1251096" y="5064293"/>
            <a:ext cx="4768703" cy="400110"/>
          </a:xfrm>
          <a:prstGeom prst="roundRect">
            <a:avLst/>
          </a:prstGeom>
          <a:noFill/>
          <a:ln w="5715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541587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D220C7-1D30-4ECC-8A1C-21895AF31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17195" cy="944562"/>
          </a:xfrm>
        </p:spPr>
        <p:txBody>
          <a:bodyPr/>
          <a:lstStyle/>
          <a:p>
            <a:r>
              <a:rPr lang="en-US" dirty="0"/>
              <a:t>Printing enumerated types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279CFF-146F-4081-B7E9-0CF120C8BF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143000"/>
            <a:ext cx="8293395" cy="5562600"/>
          </a:xfrm>
        </p:spPr>
        <p:txBody>
          <a:bodyPr/>
          <a:lstStyle/>
          <a:p>
            <a:pPr>
              <a:buClr>
                <a:srgbClr val="FF0000"/>
              </a:buClr>
            </a:pPr>
            <a:r>
              <a:rPr lang="en-US" sz="2400" dirty="0"/>
              <a:t>Useful trick</a:t>
            </a:r>
            <a:endParaRPr lang="en-US" sz="2000" dirty="0"/>
          </a:p>
          <a:p>
            <a:pPr lvl="1">
              <a:buClr>
                <a:srgbClr val="FF0000"/>
              </a:buClr>
            </a:pPr>
            <a:endParaRPr lang="en-US" sz="2000" dirty="0"/>
          </a:p>
          <a:p>
            <a:pPr lvl="1">
              <a:buClr>
                <a:srgbClr val="FF0000"/>
              </a:buClr>
            </a:pPr>
            <a:endParaRPr lang="en-US" sz="2000" dirty="0"/>
          </a:p>
          <a:p>
            <a:pPr lvl="1">
              <a:buClr>
                <a:srgbClr val="FF0000"/>
              </a:buClr>
            </a:pPr>
            <a:endParaRPr lang="en-US" sz="2000" dirty="0"/>
          </a:p>
          <a:p>
            <a:pPr lvl="1">
              <a:buClr>
                <a:srgbClr val="FF0000"/>
              </a:buClr>
            </a:pPr>
            <a:endParaRPr lang="en-US" sz="2000" dirty="0"/>
          </a:p>
          <a:p>
            <a:pPr lvl="1"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endParaRPr lang="en-US" sz="2000" dirty="0"/>
          </a:p>
          <a:p>
            <a:pPr marL="457200" lvl="1" indent="0">
              <a:buClr>
                <a:schemeClr val="tx1"/>
              </a:buClr>
              <a:buNone/>
            </a:pPr>
            <a:endParaRPr lang="en-US" sz="2000" dirty="0">
              <a:solidFill>
                <a:srgbClr val="00B050"/>
              </a:solidFill>
            </a:endParaRPr>
          </a:p>
          <a:p>
            <a:pPr lvl="1">
              <a:buClr>
                <a:schemeClr val="tx1"/>
              </a:buClr>
              <a:buFont typeface="Wingdings" panose="05000000000000000000" pitchFamily="2" charset="2"/>
              <a:buChar char="§"/>
            </a:pPr>
            <a:endParaRPr lang="en-US" sz="2000" dirty="0">
              <a:solidFill>
                <a:srgbClr val="00B050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435DF23-33E1-FA83-2DDB-183B96A4A9B5}"/>
              </a:ext>
            </a:extLst>
          </p:cNvPr>
          <p:cNvSpPr txBox="1"/>
          <p:nvPr/>
        </p:nvSpPr>
        <p:spPr>
          <a:xfrm>
            <a:off x="421574" y="1688842"/>
            <a:ext cx="7109639" cy="5016758"/>
          </a:xfrm>
          <a:prstGeom prst="rect">
            <a:avLst/>
          </a:prstGeom>
          <a:noFill/>
          <a:ln w="57150">
            <a:solidFill>
              <a:srgbClr val="0F37E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#[derive(Debug)]</a:t>
            </a:r>
          </a:p>
          <a:p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enum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Grade {Good,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Aminus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OK, Average, Weak, 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Bad, Fail, Unknown}</a:t>
            </a:r>
          </a:p>
          <a:p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fn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assign_grade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(marks:[i64;5]) -&gt; Grade {</a:t>
            </a:r>
          </a:p>
          <a:p>
            <a:r>
              <a:rPr lang="en-US" sz="8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// See previous listing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g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fn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main() {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println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!("Enumerated types");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let marks:[i64;5] = [5,10,15,20,10];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let mut g =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assign_grade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(marks);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println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!("Grade = {:?}", g );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//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println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!("Grade = {}", g );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g =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assign_grade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([5,10,15,20,10]);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println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!("Grade = {:?}", g );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837370C-02AC-1E09-3B28-FFBD48CFE276}"/>
              </a:ext>
            </a:extLst>
          </p:cNvPr>
          <p:cNvSpPr txBox="1"/>
          <p:nvPr/>
        </p:nvSpPr>
        <p:spPr>
          <a:xfrm>
            <a:off x="2819400" y="5486167"/>
            <a:ext cx="4419600" cy="1015663"/>
          </a:xfrm>
          <a:prstGeom prst="rect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/>
              <a:t>This format directive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“{:?}”</a:t>
            </a:r>
            <a:r>
              <a:rPr lang="en-US" sz="2000" b="1" dirty="0"/>
              <a:t>will print an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enum</a:t>
            </a:r>
            <a:r>
              <a:rPr lang="en-US" sz="2000" b="1" dirty="0"/>
              <a:t> in a readable form</a:t>
            </a:r>
          </a:p>
          <a:p>
            <a:r>
              <a:rPr lang="en-US" sz="2000" b="1" dirty="0">
                <a:sym typeface="Wingdings" panose="05000000000000000000" pitchFamily="2" charset="2"/>
              </a:rPr>
              <a:t> </a:t>
            </a:r>
            <a:r>
              <a:rPr lang="en-US" sz="2000" b="1" dirty="0"/>
              <a:t>Very useful in debugging!!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D2E1D76D-9BF5-F046-2508-7C96577AAAF1}"/>
              </a:ext>
            </a:extLst>
          </p:cNvPr>
          <p:cNvSpPr/>
          <p:nvPr/>
        </p:nvSpPr>
        <p:spPr>
          <a:xfrm>
            <a:off x="4114800" y="5016525"/>
            <a:ext cx="685799" cy="459520"/>
          </a:xfrm>
          <a:prstGeom prst="roundRect">
            <a:avLst/>
          </a:prstGeom>
          <a:noFill/>
          <a:ln w="5715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85282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D220C7-1D30-4ECC-8A1C-21895AF31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17195" cy="944562"/>
          </a:xfrm>
        </p:spPr>
        <p:txBody>
          <a:bodyPr/>
          <a:lstStyle/>
          <a:p>
            <a:r>
              <a:rPr lang="en-US" dirty="0"/>
              <a:t>Printing enumerated types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279CFF-146F-4081-B7E9-0CF120C8BF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143000"/>
            <a:ext cx="8293395" cy="5562600"/>
          </a:xfrm>
        </p:spPr>
        <p:txBody>
          <a:bodyPr/>
          <a:lstStyle/>
          <a:p>
            <a:pPr>
              <a:buClr>
                <a:srgbClr val="FF0000"/>
              </a:buClr>
            </a:pPr>
            <a:r>
              <a:rPr lang="en-US" sz="2400" dirty="0"/>
              <a:t>Useful trick</a:t>
            </a:r>
            <a:endParaRPr lang="en-US" sz="2000" dirty="0"/>
          </a:p>
          <a:p>
            <a:pPr lvl="1">
              <a:buClr>
                <a:srgbClr val="FF0000"/>
              </a:buClr>
            </a:pPr>
            <a:endParaRPr lang="en-US" sz="2000" dirty="0"/>
          </a:p>
          <a:p>
            <a:pPr lvl="1">
              <a:buClr>
                <a:srgbClr val="FF0000"/>
              </a:buClr>
            </a:pPr>
            <a:endParaRPr lang="en-US" sz="2000" dirty="0"/>
          </a:p>
          <a:p>
            <a:pPr lvl="1">
              <a:buClr>
                <a:srgbClr val="FF0000"/>
              </a:buClr>
            </a:pPr>
            <a:endParaRPr lang="en-US" sz="2000" dirty="0"/>
          </a:p>
          <a:p>
            <a:pPr lvl="1">
              <a:buClr>
                <a:srgbClr val="FF0000"/>
              </a:buClr>
            </a:pPr>
            <a:endParaRPr lang="en-US" sz="2000" dirty="0"/>
          </a:p>
          <a:p>
            <a:pPr lvl="1"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endParaRPr lang="en-US" sz="2000" dirty="0"/>
          </a:p>
          <a:p>
            <a:pPr marL="457200" lvl="1" indent="0">
              <a:buClr>
                <a:schemeClr val="tx1"/>
              </a:buClr>
              <a:buNone/>
            </a:pPr>
            <a:endParaRPr lang="en-US" sz="2000" dirty="0">
              <a:solidFill>
                <a:srgbClr val="00B050"/>
              </a:solidFill>
            </a:endParaRPr>
          </a:p>
          <a:p>
            <a:pPr lvl="1">
              <a:buClr>
                <a:schemeClr val="tx1"/>
              </a:buClr>
              <a:buFont typeface="Wingdings" panose="05000000000000000000" pitchFamily="2" charset="2"/>
              <a:buChar char="§"/>
            </a:pPr>
            <a:endParaRPr lang="en-US" sz="2000" dirty="0">
              <a:solidFill>
                <a:srgbClr val="00B050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435DF23-33E1-FA83-2DDB-183B96A4A9B5}"/>
              </a:ext>
            </a:extLst>
          </p:cNvPr>
          <p:cNvSpPr txBox="1"/>
          <p:nvPr/>
        </p:nvSpPr>
        <p:spPr>
          <a:xfrm>
            <a:off x="421574" y="1688842"/>
            <a:ext cx="7109639" cy="5016758"/>
          </a:xfrm>
          <a:prstGeom prst="rect">
            <a:avLst/>
          </a:prstGeom>
          <a:noFill/>
          <a:ln w="57150">
            <a:solidFill>
              <a:srgbClr val="0F37E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#[derive(Debug)]</a:t>
            </a:r>
          </a:p>
          <a:p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enum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Grade {Good,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Aminus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OK, Average, Weak, 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Bad, Fail, Unknown}</a:t>
            </a:r>
          </a:p>
          <a:p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fn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assign_grade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(marks:[i64;5]) -&gt; Grade {</a:t>
            </a:r>
          </a:p>
          <a:p>
            <a:r>
              <a:rPr lang="en-US" sz="8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// See previous listing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g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fn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main() {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println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!("Enumerated types");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let marks:[i64;5] = [5,10,15,20,10];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let mut g =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assign_grade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(marks);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println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!("Grade = {:?}", g );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//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println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!("Grade = {}", g );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g =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assign_grade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([5,10,15,20,10]);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println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!("Grade = {:?}", g );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837370C-02AC-1E09-3B28-FFBD48CFE276}"/>
              </a:ext>
            </a:extLst>
          </p:cNvPr>
          <p:cNvSpPr txBox="1"/>
          <p:nvPr/>
        </p:nvSpPr>
        <p:spPr>
          <a:xfrm>
            <a:off x="2819400" y="5486167"/>
            <a:ext cx="4419600" cy="1015663"/>
          </a:xfrm>
          <a:prstGeom prst="rect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/>
              <a:t>This format directive will print an </a:t>
            </a:r>
            <a:r>
              <a:rPr lang="en-US" sz="2000" b="1" dirty="0" err="1"/>
              <a:t>enum</a:t>
            </a:r>
            <a:r>
              <a:rPr lang="en-US" sz="2000" b="1" dirty="0"/>
              <a:t> in a readable form</a:t>
            </a:r>
          </a:p>
          <a:p>
            <a:r>
              <a:rPr lang="en-US" sz="2000" b="1" dirty="0">
                <a:sym typeface="Wingdings" panose="05000000000000000000" pitchFamily="2" charset="2"/>
              </a:rPr>
              <a:t> </a:t>
            </a:r>
            <a:r>
              <a:rPr lang="en-US" sz="2000" b="1" dirty="0"/>
              <a:t>Very useful in debugging!!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D2E1D76D-9BF5-F046-2508-7C96577AAAF1}"/>
              </a:ext>
            </a:extLst>
          </p:cNvPr>
          <p:cNvSpPr/>
          <p:nvPr/>
        </p:nvSpPr>
        <p:spPr>
          <a:xfrm>
            <a:off x="4114801" y="5075935"/>
            <a:ext cx="609600" cy="400110"/>
          </a:xfrm>
          <a:prstGeom prst="roundRect">
            <a:avLst/>
          </a:prstGeom>
          <a:noFill/>
          <a:ln w="5715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AC81BDF-833F-CE4A-3361-1B2E2A725925}"/>
              </a:ext>
            </a:extLst>
          </p:cNvPr>
          <p:cNvSpPr txBox="1"/>
          <p:nvPr/>
        </p:nvSpPr>
        <p:spPr>
          <a:xfrm>
            <a:off x="1506186" y="2105992"/>
            <a:ext cx="4940413" cy="400110"/>
          </a:xfrm>
          <a:prstGeom prst="rect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</a:rPr>
              <a:t>BUT</a:t>
            </a:r>
            <a:r>
              <a:rPr lang="en-US" sz="2000" b="1" dirty="0"/>
              <a:t> you must include this directive!!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55D9E023-3ADA-511A-86E0-E64E66D2F41A}"/>
              </a:ext>
            </a:extLst>
          </p:cNvPr>
          <p:cNvCxnSpPr>
            <a:cxnSpLocks/>
          </p:cNvCxnSpPr>
          <p:nvPr/>
        </p:nvCxnSpPr>
        <p:spPr>
          <a:xfrm flipV="1">
            <a:off x="2971800" y="2506102"/>
            <a:ext cx="0" cy="2980065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1D758892-5772-C36D-928F-8F37C314734D}"/>
              </a:ext>
            </a:extLst>
          </p:cNvPr>
          <p:cNvSpPr/>
          <p:nvPr/>
        </p:nvSpPr>
        <p:spPr>
          <a:xfrm>
            <a:off x="421574" y="1697362"/>
            <a:ext cx="2702626" cy="400110"/>
          </a:xfrm>
          <a:prstGeom prst="roundRect">
            <a:avLst/>
          </a:prstGeom>
          <a:noFill/>
          <a:ln w="5715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77695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D220C7-1D30-4ECC-8A1C-21895AF31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17195" cy="944562"/>
          </a:xfrm>
        </p:spPr>
        <p:txBody>
          <a:bodyPr/>
          <a:lstStyle/>
          <a:p>
            <a:r>
              <a:rPr lang="en-US" dirty="0"/>
              <a:t>Printing enumerated types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279CFF-146F-4081-B7E9-0CF120C8BF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143000"/>
            <a:ext cx="8293395" cy="5562600"/>
          </a:xfrm>
        </p:spPr>
        <p:txBody>
          <a:bodyPr/>
          <a:lstStyle/>
          <a:p>
            <a:pPr>
              <a:buClr>
                <a:srgbClr val="FF0000"/>
              </a:buClr>
            </a:pPr>
            <a:r>
              <a:rPr lang="en-US" sz="2400" dirty="0"/>
              <a:t>Useful trick</a:t>
            </a:r>
            <a:endParaRPr lang="en-US" sz="2000" dirty="0"/>
          </a:p>
          <a:p>
            <a:pPr lvl="1">
              <a:buClr>
                <a:srgbClr val="FF0000"/>
              </a:buClr>
            </a:pPr>
            <a:endParaRPr lang="en-US" sz="2000" dirty="0"/>
          </a:p>
          <a:p>
            <a:pPr lvl="1">
              <a:buClr>
                <a:srgbClr val="FF0000"/>
              </a:buClr>
            </a:pPr>
            <a:endParaRPr lang="en-US" sz="2000" dirty="0"/>
          </a:p>
          <a:p>
            <a:pPr lvl="1">
              <a:buClr>
                <a:srgbClr val="FF0000"/>
              </a:buClr>
            </a:pPr>
            <a:endParaRPr lang="en-US" sz="2000" dirty="0"/>
          </a:p>
          <a:p>
            <a:pPr lvl="1">
              <a:buClr>
                <a:srgbClr val="FF0000"/>
              </a:buClr>
            </a:pPr>
            <a:endParaRPr lang="en-US" sz="2000" dirty="0"/>
          </a:p>
          <a:p>
            <a:pPr lvl="1"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endParaRPr lang="en-US" sz="2000" dirty="0"/>
          </a:p>
          <a:p>
            <a:pPr marL="457200" lvl="1" indent="0">
              <a:buClr>
                <a:schemeClr val="tx1"/>
              </a:buClr>
              <a:buNone/>
            </a:pPr>
            <a:endParaRPr lang="en-US" sz="2000" dirty="0">
              <a:solidFill>
                <a:srgbClr val="00B050"/>
              </a:solidFill>
            </a:endParaRPr>
          </a:p>
          <a:p>
            <a:pPr lvl="1">
              <a:buClr>
                <a:schemeClr val="tx1"/>
              </a:buClr>
              <a:buFont typeface="Wingdings" panose="05000000000000000000" pitchFamily="2" charset="2"/>
              <a:buChar char="§"/>
            </a:pPr>
            <a:endParaRPr lang="en-US" sz="2000" dirty="0">
              <a:solidFill>
                <a:srgbClr val="00B050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435DF23-33E1-FA83-2DDB-183B96A4A9B5}"/>
              </a:ext>
            </a:extLst>
          </p:cNvPr>
          <p:cNvSpPr txBox="1"/>
          <p:nvPr/>
        </p:nvSpPr>
        <p:spPr>
          <a:xfrm>
            <a:off x="421574" y="1688842"/>
            <a:ext cx="7109639" cy="5016758"/>
          </a:xfrm>
          <a:prstGeom prst="rect">
            <a:avLst/>
          </a:prstGeom>
          <a:noFill/>
          <a:ln w="57150">
            <a:solidFill>
              <a:srgbClr val="0F37E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#[derive(Debug)]</a:t>
            </a:r>
          </a:p>
          <a:p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enum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Grade {Good,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Aminus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OK, Average, Weak, 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Bad, Fail, Unknown}</a:t>
            </a:r>
          </a:p>
          <a:p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fn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assign_grade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(marks:[i64;5]) -&gt; Grade {</a:t>
            </a:r>
          </a:p>
          <a:p>
            <a:r>
              <a:rPr lang="en-US" sz="8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// See previous listing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g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fn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main() {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println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!("Enumerated types");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let marks:[i64;5] = [5,10,15,20,10];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let mut g =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assign_grade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(marks);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println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!("Grade = {:?}", g );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//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println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!("Grade = {}", g );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g =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assign_grade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([5,10,15,20,10]);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println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!("Grade = {:?}", g );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837370C-02AC-1E09-3B28-FFBD48CFE276}"/>
              </a:ext>
            </a:extLst>
          </p:cNvPr>
          <p:cNvSpPr txBox="1"/>
          <p:nvPr/>
        </p:nvSpPr>
        <p:spPr>
          <a:xfrm>
            <a:off x="2819400" y="5486167"/>
            <a:ext cx="4419600" cy="1015663"/>
          </a:xfrm>
          <a:prstGeom prst="rect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/>
              <a:t>This format directive will print an </a:t>
            </a:r>
            <a:r>
              <a:rPr lang="en-US" sz="2000" b="1" dirty="0" err="1"/>
              <a:t>enum</a:t>
            </a:r>
            <a:r>
              <a:rPr lang="en-US" sz="2000" b="1" dirty="0"/>
              <a:t> in a readable form</a:t>
            </a:r>
          </a:p>
          <a:p>
            <a:r>
              <a:rPr lang="en-US" sz="2000" b="1" dirty="0">
                <a:sym typeface="Wingdings" panose="05000000000000000000" pitchFamily="2" charset="2"/>
              </a:rPr>
              <a:t> </a:t>
            </a:r>
            <a:r>
              <a:rPr lang="en-US" sz="2000" b="1" dirty="0"/>
              <a:t>Very useful in debugging!!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D2E1D76D-9BF5-F046-2508-7C96577AAAF1}"/>
              </a:ext>
            </a:extLst>
          </p:cNvPr>
          <p:cNvSpPr/>
          <p:nvPr/>
        </p:nvSpPr>
        <p:spPr>
          <a:xfrm>
            <a:off x="4114801" y="5075935"/>
            <a:ext cx="609600" cy="400110"/>
          </a:xfrm>
          <a:prstGeom prst="roundRect">
            <a:avLst/>
          </a:prstGeom>
          <a:noFill/>
          <a:ln w="5715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AC81BDF-833F-CE4A-3361-1B2E2A725925}"/>
              </a:ext>
            </a:extLst>
          </p:cNvPr>
          <p:cNvSpPr txBox="1"/>
          <p:nvPr/>
        </p:nvSpPr>
        <p:spPr>
          <a:xfrm>
            <a:off x="1506186" y="2105992"/>
            <a:ext cx="4940413" cy="400110"/>
          </a:xfrm>
          <a:prstGeom prst="rect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</a:rPr>
              <a:t>BUT</a:t>
            </a:r>
            <a:r>
              <a:rPr lang="en-US" sz="2000" b="1" dirty="0"/>
              <a:t> you must include this directive!!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55D9E023-3ADA-511A-86E0-E64E66D2F41A}"/>
              </a:ext>
            </a:extLst>
          </p:cNvPr>
          <p:cNvCxnSpPr>
            <a:cxnSpLocks/>
          </p:cNvCxnSpPr>
          <p:nvPr/>
        </p:nvCxnSpPr>
        <p:spPr>
          <a:xfrm flipV="1">
            <a:off x="2971800" y="2506102"/>
            <a:ext cx="0" cy="2980065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1D758892-5772-C36D-928F-8F37C314734D}"/>
              </a:ext>
            </a:extLst>
          </p:cNvPr>
          <p:cNvSpPr/>
          <p:nvPr/>
        </p:nvSpPr>
        <p:spPr>
          <a:xfrm>
            <a:off x="421574" y="1697362"/>
            <a:ext cx="2702626" cy="400110"/>
          </a:xfrm>
          <a:prstGeom prst="roundRect">
            <a:avLst/>
          </a:prstGeom>
          <a:noFill/>
          <a:ln w="5715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C14BF62-3F5A-A07C-71BC-A1CA541B6DD8}"/>
              </a:ext>
            </a:extLst>
          </p:cNvPr>
          <p:cNvSpPr txBox="1"/>
          <p:nvPr/>
        </p:nvSpPr>
        <p:spPr>
          <a:xfrm>
            <a:off x="565298" y="2973425"/>
            <a:ext cx="7924797" cy="1631216"/>
          </a:xfrm>
          <a:prstGeom prst="rect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O"/>
            </a:pPr>
            <a:r>
              <a:rPr lang="en-US" sz="2000" b="1" dirty="0"/>
              <a:t>NOTE: </a:t>
            </a:r>
          </a:p>
          <a:p>
            <a:r>
              <a:rPr lang="en-US" sz="2000" b="1" dirty="0"/>
              <a:t>This works for </a:t>
            </a:r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2000" b="1" dirty="0">
                <a:solidFill>
                  <a:srgbClr val="0F37E1"/>
                </a:solidFill>
              </a:rPr>
              <a:t> </a:t>
            </a:r>
            <a:r>
              <a:rPr lang="en-US" sz="2000" b="1" dirty="0"/>
              <a:t>too!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/>
              <a:t>Include the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Debug</a:t>
            </a:r>
            <a:r>
              <a:rPr lang="en-US" sz="2000" b="1" dirty="0"/>
              <a:t> ‘trait’</a:t>
            </a:r>
          </a:p>
          <a:p>
            <a:pPr marL="342900" indent="-342900">
              <a:buFont typeface="Arial" panose="020B0604020202020204" pitchFamily="34" charset="0"/>
              <a:buChar char="→"/>
            </a:pPr>
            <a:r>
              <a:rPr lang="en-US" sz="2000" b="1" dirty="0"/>
              <a:t>“{:?}” produces readable ‘dump’ of all struct elements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/>
              <a:t>Include </a:t>
            </a:r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#[derive(Debug)] </a:t>
            </a:r>
            <a:r>
              <a:rPr lang="en-US" sz="2000" b="1" dirty="0"/>
              <a:t>before </a:t>
            </a:r>
            <a:r>
              <a:rPr lang="en-US" sz="2000" b="1" dirty="0">
                <a:solidFill>
                  <a:srgbClr val="FF0000"/>
                </a:solidFill>
              </a:rPr>
              <a:t>each</a:t>
            </a:r>
            <a:r>
              <a:rPr lang="en-US" sz="2000" b="1" dirty="0"/>
              <a:t> </a:t>
            </a:r>
            <a:r>
              <a:rPr 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enum</a:t>
            </a:r>
            <a:r>
              <a:rPr lang="en-US" sz="2000" b="1" dirty="0"/>
              <a:t> or </a:t>
            </a:r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</a:p>
        </p:txBody>
      </p:sp>
    </p:spTree>
    <p:extLst>
      <p:ext uri="{BB962C8B-B14F-4D97-AF65-F5344CB8AC3E}">
        <p14:creationId xmlns:p14="http://schemas.microsoft.com/office/powerpoint/2010/main" val="221823512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D220C7-1D30-4ECC-8A1C-21895AF31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enum</a:t>
            </a:r>
            <a:r>
              <a:rPr lang="en-US" dirty="0"/>
              <a:t> – additional Rust capability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279CFF-146F-4081-B7E9-0CF120C8BF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66018"/>
            <a:ext cx="8229600" cy="4525963"/>
          </a:xfrm>
        </p:spPr>
        <p:txBody>
          <a:bodyPr/>
          <a:lstStyle/>
          <a:p>
            <a:pPr>
              <a:buClr>
                <a:srgbClr val="FF0000"/>
              </a:buClr>
            </a:pPr>
            <a:r>
              <a:rPr lang="en-US" sz="2400" dirty="0"/>
              <a:t>Rust allows </a:t>
            </a:r>
            <a:r>
              <a:rPr lang="en-US" sz="2400" dirty="0" err="1"/>
              <a:t>enum</a:t>
            </a:r>
            <a:r>
              <a:rPr lang="en-US" sz="2400" dirty="0"/>
              <a:t> values to take additional values</a:t>
            </a:r>
          </a:p>
          <a:p>
            <a:pPr>
              <a:buClr>
                <a:srgbClr val="FF0000"/>
              </a:buClr>
            </a:pPr>
            <a:r>
              <a:rPr lang="en-US" sz="2400" dirty="0"/>
              <a:t>In this example, a spreadsheet cell can be ‘flagged’ as integer, text or float</a:t>
            </a:r>
          </a:p>
          <a:p>
            <a:pPr lvl="1">
              <a:buClr>
                <a:srgbClr val="FF0000"/>
              </a:buClr>
            </a:pPr>
            <a:r>
              <a:rPr lang="en-US" sz="2000" dirty="0"/>
              <a:t>With different types of values in the cell</a:t>
            </a:r>
          </a:p>
          <a:p>
            <a:pPr>
              <a:buClr>
                <a:srgbClr val="FF0000"/>
              </a:buClr>
            </a:pPr>
            <a:endParaRPr lang="en-US" sz="2400" dirty="0"/>
          </a:p>
          <a:p>
            <a:pPr>
              <a:buClr>
                <a:srgbClr val="FF0000"/>
              </a:buClr>
            </a:pPr>
            <a:endParaRPr lang="en-US" sz="2400" dirty="0"/>
          </a:p>
          <a:p>
            <a:pPr>
              <a:buClr>
                <a:srgbClr val="FF0000"/>
              </a:buClr>
            </a:pPr>
            <a:endParaRPr lang="en-US" sz="2400" dirty="0"/>
          </a:p>
          <a:p>
            <a:pPr>
              <a:buClr>
                <a:srgbClr val="FF0000"/>
              </a:buClr>
            </a:pPr>
            <a:endParaRPr lang="en-US" sz="2400" dirty="0"/>
          </a:p>
          <a:p>
            <a:pPr>
              <a:buClr>
                <a:srgbClr val="FF0000"/>
              </a:buClr>
            </a:pPr>
            <a:endParaRPr lang="en-US" sz="2400" dirty="0"/>
          </a:p>
          <a:p>
            <a:pPr>
              <a:buClr>
                <a:srgbClr val="FF0000"/>
              </a:buClr>
            </a:pPr>
            <a:endParaRPr lang="en-US" sz="2400" dirty="0"/>
          </a:p>
          <a:p>
            <a:pPr>
              <a:buClr>
                <a:srgbClr val="FF0000"/>
              </a:buClr>
            </a:pPr>
            <a:r>
              <a:rPr lang="en-US" sz="2400" dirty="0"/>
              <a:t>Now all cell items can have the same type,</a:t>
            </a:r>
            <a:br>
              <a:rPr lang="en-US" sz="2400" dirty="0"/>
            </a:br>
            <a:r>
              <a:rPr kumimoji="0" lang="en-US" altLang="en-US" sz="24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SpreadsheetCell</a:t>
            </a:r>
            <a:r>
              <a:rPr lang="en-US" alt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altLang="en-US" sz="2400" dirty="0"/>
              <a:t>so can be added to an array or vector</a:t>
            </a:r>
            <a:endParaRPr lang="en-US" sz="2400" dirty="0"/>
          </a:p>
          <a:p>
            <a:pPr>
              <a:buClr>
                <a:srgbClr val="FF0000"/>
              </a:buClr>
            </a:pPr>
            <a:endParaRPr lang="en-US" sz="2400" dirty="0"/>
          </a:p>
          <a:p>
            <a:pPr marL="57150" indent="0">
              <a:buClr>
                <a:srgbClr val="FF0000"/>
              </a:buClr>
              <a:buNone/>
            </a:pPr>
            <a:endParaRPr lang="en-US" sz="2400" dirty="0"/>
          </a:p>
          <a:p>
            <a:pPr marL="457200" lvl="1" indent="0">
              <a:buClr>
                <a:schemeClr val="tx1"/>
              </a:buClr>
              <a:buNone/>
            </a:pPr>
            <a:endParaRPr lang="en-US" sz="2000" dirty="0">
              <a:solidFill>
                <a:srgbClr val="00B050"/>
              </a:solidFill>
            </a:endParaRPr>
          </a:p>
          <a:p>
            <a:pPr lvl="1">
              <a:buClr>
                <a:schemeClr val="tx1"/>
              </a:buClr>
              <a:buFont typeface="Wingdings" panose="05000000000000000000" pitchFamily="2" charset="2"/>
              <a:buChar char="§"/>
            </a:pPr>
            <a:endParaRPr lang="en-US" sz="2000" dirty="0">
              <a:solidFill>
                <a:srgbClr val="00B05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FA40608-58D7-DB2B-0CE5-885465BE6973}"/>
              </a:ext>
            </a:extLst>
          </p:cNvPr>
          <p:cNvSpPr txBox="1"/>
          <p:nvPr/>
        </p:nvSpPr>
        <p:spPr>
          <a:xfrm>
            <a:off x="190500" y="2819400"/>
            <a:ext cx="8763000" cy="2554545"/>
          </a:xfrm>
          <a:prstGeom prst="rect">
            <a:avLst/>
          </a:prstGeom>
          <a:noFill/>
          <a:ln w="57150">
            <a:solidFill>
              <a:srgbClr val="0F37E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enum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SpreadsheetCell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Int(i32),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Float(f64),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Text(String),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}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let row = 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vec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![ 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SpreadsheetCell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::Int(3),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SpreadsheetCell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::Text(String::from("blue")),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SpreadsheetCell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::Float(10.12), ];</a:t>
            </a:r>
            <a:r>
              <a:rPr kumimoji="0" lang="en-US" altLang="en-US" sz="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kumimoji="0" lang="en-US" altLang="en-US" sz="4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202733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D220C7-1D30-4ECC-8A1C-21895AF31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enum</a:t>
            </a:r>
            <a:r>
              <a:rPr lang="en-US" dirty="0"/>
              <a:t> – additional </a:t>
            </a:r>
            <a:r>
              <a:rPr lang="en-US"/>
              <a:t>Rust capability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279CFF-146F-4081-B7E9-0CF120C8BF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66018"/>
            <a:ext cx="8229600" cy="5234782"/>
          </a:xfrm>
        </p:spPr>
        <p:txBody>
          <a:bodyPr/>
          <a:lstStyle/>
          <a:p>
            <a:pPr>
              <a:buClr>
                <a:srgbClr val="FF0000"/>
              </a:buClr>
            </a:pPr>
            <a:r>
              <a:rPr lang="en-US" sz="2000" dirty="0"/>
              <a:t>Most common use of this capability is in the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Option</a:t>
            </a:r>
            <a:r>
              <a:rPr lang="en-US" sz="2000" dirty="0"/>
              <a:t> returned from Input/Output and other functions to indicate a failure</a:t>
            </a:r>
          </a:p>
          <a:p>
            <a:pPr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r>
              <a:rPr lang="en-US" sz="2000" dirty="0"/>
              <a:t>Rust tries to ensure that all functions that could return some form of error are properly handled</a:t>
            </a:r>
          </a:p>
          <a:p>
            <a:pPr lvl="1">
              <a:buClr>
                <a:srgbClr val="FF0000"/>
              </a:buClr>
            </a:pPr>
            <a:r>
              <a:rPr lang="en-US" sz="2000" i="1" dirty="0"/>
              <a:t>There is no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try ... catch ... </a:t>
            </a:r>
            <a:r>
              <a:rPr lang="en-US" sz="2000" i="1" dirty="0"/>
              <a:t>capability </a:t>
            </a:r>
            <a:br>
              <a:rPr lang="en-US" sz="2000" i="1" dirty="0"/>
            </a:br>
            <a:r>
              <a:rPr lang="en-US" sz="2000" i="1" dirty="0"/>
              <a:t>as in C++ or Python</a:t>
            </a:r>
          </a:p>
          <a:p>
            <a:pPr>
              <a:buClr>
                <a:srgbClr val="FF0000"/>
              </a:buClr>
            </a:pPr>
            <a:r>
              <a:rPr lang="en-US" sz="2000" dirty="0"/>
              <a:t>For example,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pop</a:t>
            </a:r>
            <a:r>
              <a:rPr lang="en-US" sz="2000" dirty="0"/>
              <a:t> from a vector (coming next </a:t>
            </a:r>
            <a:r>
              <a:rPr lang="en-US" sz="2000" dirty="0">
                <a:sym typeface="Wingdings" panose="05000000000000000000" pitchFamily="2" charset="2"/>
              </a:rPr>
              <a:t>) could try to </a:t>
            </a:r>
            <a:r>
              <a:rPr lang="en-US" sz="2000" dirty="0">
                <a:solidFill>
                  <a:srgbClr val="FF0000"/>
                </a:solidFill>
                <a:sym typeface="Wingdings" panose="05000000000000000000" pitchFamily="2" charset="2"/>
              </a:rPr>
              <a:t>pop</a:t>
            </a:r>
            <a:r>
              <a:rPr lang="en-US" sz="2000" dirty="0">
                <a:sym typeface="Wingdings" panose="05000000000000000000" pitchFamily="2" charset="2"/>
              </a:rPr>
              <a:t> a value from an empty stack</a:t>
            </a:r>
          </a:p>
          <a:p>
            <a:pPr lvl="1">
              <a:buClr>
                <a:srgbClr val="FF0000"/>
              </a:buClr>
              <a:buFont typeface="Symbol" panose="05050102010706020507" pitchFamily="18" charset="2"/>
              <a:buChar char="\"/>
            </a:pPr>
            <a:r>
              <a:rPr lang="en-US" sz="2000" dirty="0">
                <a:sym typeface="Wingdings" panose="05000000000000000000" pitchFamily="2" charset="2"/>
              </a:rPr>
              <a:t> it returns an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Option</a:t>
            </a:r>
            <a:r>
              <a:rPr lang="en-US" sz="2000" dirty="0">
                <a:sym typeface="Wingdings" panose="05000000000000000000" pitchFamily="2" charset="2"/>
              </a:rPr>
              <a:t> which is either </a:t>
            </a:r>
          </a:p>
          <a:p>
            <a:pPr lvl="2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None</a:t>
            </a:r>
            <a:r>
              <a:rPr lang="en-US" sz="2000" dirty="0">
                <a:sym typeface="Wingdings" panose="05000000000000000000" pitchFamily="2" charset="2"/>
              </a:rPr>
              <a:t> or </a:t>
            </a:r>
          </a:p>
          <a:p>
            <a:pPr lvl="2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Some(…) </a:t>
            </a:r>
            <a:r>
              <a:rPr lang="en-US" sz="2000" dirty="0">
                <a:sym typeface="Wingdings" panose="05000000000000000000" pitchFamily="2" charset="2"/>
              </a:rPr>
              <a:t>- a container for some value</a:t>
            </a:r>
            <a:endParaRPr lang="en-US" sz="2000" dirty="0"/>
          </a:p>
          <a:p>
            <a:pPr>
              <a:buClr>
                <a:srgbClr val="FF0000"/>
              </a:buClr>
            </a:pP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Clr>
                <a:srgbClr val="FF0000"/>
              </a:buClr>
            </a:pPr>
            <a:endParaRPr lang="en-US" sz="2400" dirty="0"/>
          </a:p>
          <a:p>
            <a:pPr marL="57150" indent="0">
              <a:buClr>
                <a:srgbClr val="FF0000"/>
              </a:buClr>
              <a:buNone/>
            </a:pPr>
            <a:endParaRPr lang="en-US" sz="2400" dirty="0"/>
          </a:p>
          <a:p>
            <a:pPr marL="457200" lvl="1" indent="0">
              <a:buClr>
                <a:schemeClr val="tx1"/>
              </a:buClr>
              <a:buNone/>
            </a:pPr>
            <a:endParaRPr lang="en-US" sz="2000" dirty="0">
              <a:solidFill>
                <a:srgbClr val="00B050"/>
              </a:solidFill>
            </a:endParaRPr>
          </a:p>
          <a:p>
            <a:pPr lvl="1">
              <a:buClr>
                <a:schemeClr val="tx1"/>
              </a:buClr>
              <a:buFont typeface="Wingdings" panose="05000000000000000000" pitchFamily="2" charset="2"/>
              <a:buChar char="§"/>
            </a:pPr>
            <a:endParaRPr lang="en-US" sz="2000" dirty="0">
              <a:solidFill>
                <a:srgbClr val="00B05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FA40608-58D7-DB2B-0CE5-885465BE6973}"/>
              </a:ext>
            </a:extLst>
          </p:cNvPr>
          <p:cNvSpPr txBox="1"/>
          <p:nvPr/>
        </p:nvSpPr>
        <p:spPr>
          <a:xfrm>
            <a:off x="838200" y="1981200"/>
            <a:ext cx="6172200" cy="400110"/>
          </a:xfrm>
          <a:prstGeom prst="rect">
            <a:avLst/>
          </a:prstGeom>
          <a:noFill/>
          <a:ln w="57150">
            <a:solidFill>
              <a:srgbClr val="0F37E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pub 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enum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Option&lt;T&gt; { None, Some(T), }</a:t>
            </a:r>
            <a:r>
              <a:rPr kumimoji="0" lang="en-US" altLang="en-US" sz="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kumimoji="0" lang="en-US" altLang="en-US" sz="4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204790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D220C7-1D30-4ECC-8A1C-21895AF31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enum</a:t>
            </a:r>
            <a:r>
              <a:rPr lang="en-US" dirty="0"/>
              <a:t> Option&lt;T&gt;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279CFF-146F-4081-B7E9-0CF120C8BF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66018"/>
            <a:ext cx="8229600" cy="5234782"/>
          </a:xfrm>
        </p:spPr>
        <p:txBody>
          <a:bodyPr/>
          <a:lstStyle/>
          <a:p>
            <a:pPr>
              <a:buClr>
                <a:srgbClr val="FF0000"/>
              </a:buClr>
            </a:pPr>
            <a:r>
              <a:rPr lang="en-US" sz="2000" dirty="0"/>
              <a:t>Divide by zero can be handled in a similar way</a:t>
            </a:r>
          </a:p>
          <a:p>
            <a:pPr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Clr>
                <a:srgbClr val="FF0000"/>
              </a:buClr>
            </a:pPr>
            <a:endParaRPr lang="en-US" sz="2400" dirty="0"/>
          </a:p>
          <a:p>
            <a:pPr marL="57150" indent="0">
              <a:buClr>
                <a:srgbClr val="FF0000"/>
              </a:buClr>
              <a:buNone/>
            </a:pPr>
            <a:endParaRPr lang="en-US" sz="2400" dirty="0"/>
          </a:p>
          <a:p>
            <a:pPr marL="457200" lvl="1" indent="0">
              <a:buClr>
                <a:schemeClr val="tx1"/>
              </a:buClr>
              <a:buNone/>
            </a:pPr>
            <a:endParaRPr lang="en-US" sz="2000" dirty="0">
              <a:solidFill>
                <a:srgbClr val="00B050"/>
              </a:solidFill>
            </a:endParaRPr>
          </a:p>
          <a:p>
            <a:pPr lvl="1">
              <a:buClr>
                <a:schemeClr val="tx1"/>
              </a:buClr>
              <a:buFont typeface="Wingdings" panose="05000000000000000000" pitchFamily="2" charset="2"/>
              <a:buChar char="§"/>
            </a:pPr>
            <a:endParaRPr lang="en-US" sz="2000" dirty="0">
              <a:solidFill>
                <a:srgbClr val="00B05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FA40608-58D7-DB2B-0CE5-885465BE6973}"/>
              </a:ext>
            </a:extLst>
          </p:cNvPr>
          <p:cNvSpPr txBox="1"/>
          <p:nvPr/>
        </p:nvSpPr>
        <p:spPr>
          <a:xfrm>
            <a:off x="228600" y="1691819"/>
            <a:ext cx="8458200" cy="4708981"/>
          </a:xfrm>
          <a:prstGeom prst="rect">
            <a:avLst/>
          </a:prstGeom>
          <a:noFill/>
          <a:ln w="57150">
            <a:solidFill>
              <a:srgbClr val="0F37E1"/>
            </a:solidFill>
          </a:ln>
        </p:spPr>
        <p:txBody>
          <a:bodyPr wrap="square" rtlCol="0">
            <a:spAutoFit/>
          </a:bodyPr>
          <a:lstStyle/>
          <a:p>
            <a:pPr eaLnBrk="0" hangingPunct="0"/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pub 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enum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Option&lt;T&gt; { None, Some(T), }</a:t>
            </a:r>
          </a:p>
          <a:p>
            <a:pPr eaLnBrk="0" hangingPunct="0"/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fn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divide(numerator: f64, 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denom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 f64) -&gt; Option&lt;f64&gt; {</a:t>
            </a:r>
          </a:p>
          <a:p>
            <a:pPr eaLnBrk="0" hangingPunct="0"/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if 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denom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== 0.0 { None }</a:t>
            </a:r>
          </a:p>
          <a:p>
            <a:pPr eaLnBrk="0" hangingPunct="0"/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else { Some(numerator / 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denom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eaLnBrk="0" hangingPunct="0"/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}</a:t>
            </a:r>
          </a:p>
          <a:p>
            <a:pPr eaLnBrk="0" hangingPunct="0"/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}</a:t>
            </a:r>
          </a:p>
          <a:p>
            <a:pPr eaLnBrk="0" hangingPunct="0"/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// The return value of the function is an option</a:t>
            </a:r>
          </a:p>
          <a:p>
            <a:pPr eaLnBrk="0" hangingPunct="0"/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let result = divide(2.0, 3.0);</a:t>
            </a:r>
          </a:p>
          <a:p>
            <a:pPr eaLnBrk="0" hangingPunct="0"/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// Pattern match to retrieve the value </a:t>
            </a:r>
          </a:p>
          <a:p>
            <a:pPr eaLnBrk="0" hangingPunct="0"/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match result {</a:t>
            </a:r>
          </a:p>
          <a:p>
            <a:pPr eaLnBrk="0" hangingPunct="0"/>
            <a:r>
              <a:rPr lang="en-US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// The division was valid</a:t>
            </a:r>
          </a:p>
          <a:p>
            <a:pPr eaLnBrk="0" hangingPunct="0"/>
            <a:r>
              <a:rPr lang="en-US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Some(x) =&gt; 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println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!("Result: {x}"),</a:t>
            </a:r>
          </a:p>
          <a:p>
            <a:pPr eaLnBrk="0" hangingPunct="0"/>
            <a:r>
              <a:rPr lang="en-US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// The division was invalid</a:t>
            </a:r>
          </a:p>
          <a:p>
            <a:pPr eaLnBrk="0" hangingPunct="0"/>
            <a:r>
              <a:rPr lang="en-US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None =&gt; 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println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!("Cannot divide by 0"),</a:t>
            </a:r>
          </a:p>
          <a:p>
            <a:pPr eaLnBrk="0" hangingPunct="0"/>
            <a:r>
              <a:rPr lang="en-US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} </a:t>
            </a:r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id="{D9B005CB-F359-EB09-6876-0B8E7FE1AB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fn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 divide(numerator: f64, denominator: f64) -&gt; Option&lt;f64&gt; { if denominator == 0.0 { None } else { Some(numerator / denominator) } } // The return value of the function is an option let result = divide(2.0, 3.0); // Pattern match to retrieve the value match result { // The division was valid Some(x) =&gt; </a:t>
            </a:r>
            <a:r>
              <a:rPr kumimoji="0" lang="en-US" altLang="en-US" sz="1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println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!("Result: {x}"), // The division was invalid None =&gt; </a:t>
            </a:r>
            <a:r>
              <a:rPr kumimoji="0" lang="en-US" altLang="en-US" sz="1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println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!("Cannot divide by 0"), }</a:t>
            </a:r>
            <a:r>
              <a:rPr kumimoji="0" lang="en-US" altLang="en-US" sz="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809752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D220C7-1D30-4ECC-8A1C-21895AF31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enum</a:t>
            </a:r>
            <a:r>
              <a:rPr lang="en-US" dirty="0"/>
              <a:t> Option&lt;T&gt;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279CFF-146F-4081-B7E9-0CF120C8BF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66018"/>
            <a:ext cx="8229600" cy="5234782"/>
          </a:xfrm>
        </p:spPr>
        <p:txBody>
          <a:bodyPr/>
          <a:lstStyle/>
          <a:p>
            <a:pPr>
              <a:buClr>
                <a:srgbClr val="FF0000"/>
              </a:buClr>
            </a:pPr>
            <a:r>
              <a:rPr lang="en-US" sz="2000" dirty="0"/>
              <a:t>Divide by zero can be handled in a similar way</a:t>
            </a:r>
          </a:p>
          <a:p>
            <a:pPr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Clr>
                <a:srgbClr val="FF0000"/>
              </a:buClr>
            </a:pPr>
            <a:endParaRPr lang="en-US" sz="2400" dirty="0"/>
          </a:p>
          <a:p>
            <a:pPr marL="57150" indent="0">
              <a:buClr>
                <a:srgbClr val="FF0000"/>
              </a:buClr>
              <a:buNone/>
            </a:pPr>
            <a:endParaRPr lang="en-US" sz="2400" dirty="0"/>
          </a:p>
          <a:p>
            <a:pPr marL="457200" lvl="1" indent="0">
              <a:buClr>
                <a:schemeClr val="tx1"/>
              </a:buClr>
              <a:buNone/>
            </a:pPr>
            <a:endParaRPr lang="en-US" sz="2000" dirty="0">
              <a:solidFill>
                <a:srgbClr val="00B050"/>
              </a:solidFill>
            </a:endParaRPr>
          </a:p>
          <a:p>
            <a:pPr lvl="1">
              <a:buClr>
                <a:schemeClr val="tx1"/>
              </a:buClr>
              <a:buFont typeface="Wingdings" panose="05000000000000000000" pitchFamily="2" charset="2"/>
              <a:buChar char="§"/>
            </a:pPr>
            <a:endParaRPr lang="en-US" sz="2000" dirty="0">
              <a:solidFill>
                <a:srgbClr val="00B05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FA40608-58D7-DB2B-0CE5-885465BE6973}"/>
              </a:ext>
            </a:extLst>
          </p:cNvPr>
          <p:cNvSpPr txBox="1"/>
          <p:nvPr/>
        </p:nvSpPr>
        <p:spPr>
          <a:xfrm>
            <a:off x="228600" y="1691819"/>
            <a:ext cx="8458200" cy="4708981"/>
          </a:xfrm>
          <a:prstGeom prst="rect">
            <a:avLst/>
          </a:prstGeom>
          <a:noFill/>
          <a:ln w="57150">
            <a:solidFill>
              <a:srgbClr val="0F37E1"/>
            </a:solidFill>
          </a:ln>
        </p:spPr>
        <p:txBody>
          <a:bodyPr wrap="square" rtlCol="0">
            <a:spAutoFit/>
          </a:bodyPr>
          <a:lstStyle/>
          <a:p>
            <a:pPr eaLnBrk="0" hangingPunct="0"/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pub 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enum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Option&lt;T&gt; { None, Some(T), }</a:t>
            </a:r>
          </a:p>
          <a:p>
            <a:pPr eaLnBrk="0" hangingPunct="0"/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fn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divide(numerator: f64, 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denom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 f64) -&gt; Option&lt;f64&gt; {</a:t>
            </a:r>
          </a:p>
          <a:p>
            <a:pPr eaLnBrk="0" hangingPunct="0"/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if 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denom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== 0.0 { None }</a:t>
            </a:r>
          </a:p>
          <a:p>
            <a:pPr eaLnBrk="0" hangingPunct="0"/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else { Some(numerator / 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denom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eaLnBrk="0" hangingPunct="0"/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}</a:t>
            </a:r>
          </a:p>
          <a:p>
            <a:pPr eaLnBrk="0" hangingPunct="0"/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}</a:t>
            </a:r>
          </a:p>
          <a:p>
            <a:pPr eaLnBrk="0" hangingPunct="0"/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// The return value of the function is an option</a:t>
            </a:r>
          </a:p>
          <a:p>
            <a:pPr eaLnBrk="0" hangingPunct="0"/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let result = divide(2.0, 3.0);</a:t>
            </a:r>
          </a:p>
          <a:p>
            <a:pPr eaLnBrk="0" hangingPunct="0"/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// Pattern match to retrieve the value </a:t>
            </a:r>
          </a:p>
          <a:p>
            <a:pPr eaLnBrk="0" hangingPunct="0"/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match result {</a:t>
            </a:r>
          </a:p>
          <a:p>
            <a:pPr eaLnBrk="0" hangingPunct="0"/>
            <a:r>
              <a:rPr lang="en-US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// The division was valid</a:t>
            </a:r>
          </a:p>
          <a:p>
            <a:pPr eaLnBrk="0" hangingPunct="0"/>
            <a:r>
              <a:rPr lang="en-US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Some(x) =&gt; 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println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!("Result: {x}"),</a:t>
            </a:r>
          </a:p>
          <a:p>
            <a:pPr eaLnBrk="0" hangingPunct="0"/>
            <a:r>
              <a:rPr lang="en-US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// The division was invalid</a:t>
            </a:r>
          </a:p>
          <a:p>
            <a:pPr eaLnBrk="0" hangingPunct="0"/>
            <a:r>
              <a:rPr lang="en-US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None =&gt; 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println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!("Cannot divide by 0"),</a:t>
            </a:r>
          </a:p>
          <a:p>
            <a:pPr eaLnBrk="0" hangingPunct="0"/>
            <a:r>
              <a:rPr lang="en-US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} 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147E9970-E6CB-0AD6-AF40-D4459B42A4D7}"/>
              </a:ext>
            </a:extLst>
          </p:cNvPr>
          <p:cNvSpPr/>
          <p:nvPr/>
        </p:nvSpPr>
        <p:spPr>
          <a:xfrm>
            <a:off x="228600" y="1729167"/>
            <a:ext cx="5943600" cy="400110"/>
          </a:xfrm>
          <a:prstGeom prst="roundRect">
            <a:avLst/>
          </a:prstGeom>
          <a:noFill/>
          <a:ln w="5715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D2520A1-4C69-A8FA-6CEF-58E4B8D6F130}"/>
              </a:ext>
            </a:extLst>
          </p:cNvPr>
          <p:cNvSpPr txBox="1"/>
          <p:nvPr/>
        </p:nvSpPr>
        <p:spPr>
          <a:xfrm>
            <a:off x="2667000" y="2134225"/>
            <a:ext cx="4240656" cy="400110"/>
          </a:xfrm>
          <a:prstGeom prst="rect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>
                <a:sym typeface="Wingdings" panose="05000000000000000000" pitchFamily="2" charset="2"/>
              </a:rPr>
              <a:t>Define the </a:t>
            </a:r>
            <a:r>
              <a:rPr lang="en-US" sz="2000" b="1" dirty="0" err="1">
                <a:sym typeface="Wingdings" panose="05000000000000000000" pitchFamily="2" charset="2"/>
              </a:rPr>
              <a:t>enum</a:t>
            </a:r>
            <a:r>
              <a:rPr lang="en-US" sz="2000" b="1" dirty="0">
                <a:sym typeface="Wingdings" panose="05000000000000000000" pitchFamily="2" charset="2"/>
              </a:rPr>
              <a:t> .. as a template</a:t>
            </a:r>
          </a:p>
        </p:txBody>
      </p:sp>
    </p:spTree>
    <p:extLst>
      <p:ext uri="{BB962C8B-B14F-4D97-AF65-F5344CB8AC3E}">
        <p14:creationId xmlns:p14="http://schemas.microsoft.com/office/powerpoint/2010/main" val="6015124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D220C7-1D30-4ECC-8A1C-21895AF31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17195" cy="944562"/>
          </a:xfrm>
        </p:spPr>
        <p:txBody>
          <a:bodyPr/>
          <a:lstStyle/>
          <a:p>
            <a:r>
              <a:rPr lang="en-US" dirty="0"/>
              <a:t>Enumerated types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279CFF-146F-4081-B7E9-0CF120C8BF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143000"/>
            <a:ext cx="8293395" cy="5562600"/>
          </a:xfrm>
        </p:spPr>
        <p:txBody>
          <a:bodyPr/>
          <a:lstStyle/>
          <a:p>
            <a:pPr>
              <a:buClr>
                <a:srgbClr val="FF0000"/>
              </a:buClr>
            </a:pPr>
            <a:r>
              <a:rPr lang="en-US" sz="2000" dirty="0"/>
              <a:t>Assign a readable (intelligible) label to the grade</a:t>
            </a:r>
          </a:p>
          <a:p>
            <a:pPr>
              <a:buClr>
                <a:srgbClr val="FF0000"/>
              </a:buClr>
            </a:pPr>
            <a:r>
              <a:rPr lang="en-US" sz="2000" dirty="0"/>
              <a:t>Define </a:t>
            </a:r>
            <a:r>
              <a:rPr lang="en-US" sz="2000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enum</a:t>
            </a:r>
            <a:r>
              <a:rPr lang="en-US" sz="2000" dirty="0"/>
              <a:t> type</a:t>
            </a:r>
            <a:endParaRPr lang="en-US" sz="2400" dirty="0"/>
          </a:p>
          <a:p>
            <a:pPr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endParaRPr lang="en-US" sz="2000" dirty="0"/>
          </a:p>
          <a:p>
            <a:pPr lvl="1">
              <a:buClr>
                <a:srgbClr val="FF0000"/>
              </a:buClr>
            </a:pPr>
            <a:r>
              <a:rPr lang="en-US" sz="2000" dirty="0"/>
              <a:t>Assigns </a:t>
            </a:r>
            <a:r>
              <a:rPr lang="en-US" sz="2000" dirty="0">
                <a:solidFill>
                  <a:srgbClr val="FF0000"/>
                </a:solidFill>
              </a:rPr>
              <a:t>symbolic labels </a:t>
            </a:r>
            <a:r>
              <a:rPr lang="en-US" sz="2000" dirty="0"/>
              <a:t>to values</a:t>
            </a:r>
          </a:p>
          <a:p>
            <a:pPr lvl="1">
              <a:buClr>
                <a:srgbClr val="FF0000"/>
              </a:buClr>
            </a:pPr>
            <a:r>
              <a:rPr lang="en-US" sz="2000" dirty="0"/>
              <a:t>More readable code</a:t>
            </a:r>
          </a:p>
          <a:p>
            <a:pPr lvl="1">
              <a:buClr>
                <a:srgbClr val="FF0000"/>
              </a:buClr>
            </a:pPr>
            <a:endParaRPr lang="en-US" sz="2000" dirty="0"/>
          </a:p>
          <a:p>
            <a:pPr lvl="1">
              <a:buClr>
                <a:srgbClr val="FF0000"/>
              </a:buClr>
            </a:pPr>
            <a:endParaRPr lang="en-US" sz="2000" dirty="0"/>
          </a:p>
          <a:p>
            <a:pPr lvl="1">
              <a:buClr>
                <a:srgbClr val="FF0000"/>
              </a:buClr>
            </a:pPr>
            <a:endParaRPr lang="en-US" sz="2000" dirty="0"/>
          </a:p>
          <a:p>
            <a:pPr lvl="1">
              <a:buClr>
                <a:srgbClr val="FF0000"/>
              </a:buClr>
            </a:pPr>
            <a:endParaRPr lang="en-US" sz="2000" dirty="0"/>
          </a:p>
          <a:p>
            <a:pPr lvl="1">
              <a:buClr>
                <a:srgbClr val="FF0000"/>
              </a:buClr>
            </a:pPr>
            <a:endParaRPr lang="en-US" sz="2000" dirty="0"/>
          </a:p>
          <a:p>
            <a:pPr lvl="1"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endParaRPr lang="en-US" sz="2000" dirty="0"/>
          </a:p>
          <a:p>
            <a:pPr marL="457200" lvl="1" indent="0">
              <a:buClr>
                <a:schemeClr val="tx1"/>
              </a:buClr>
              <a:buNone/>
            </a:pPr>
            <a:endParaRPr lang="en-US" sz="2000" dirty="0">
              <a:solidFill>
                <a:srgbClr val="00B050"/>
              </a:solidFill>
            </a:endParaRPr>
          </a:p>
          <a:p>
            <a:pPr lvl="1">
              <a:buClr>
                <a:schemeClr val="tx1"/>
              </a:buClr>
              <a:buFont typeface="Wingdings" panose="05000000000000000000" pitchFamily="2" charset="2"/>
              <a:buChar char="§"/>
            </a:pPr>
            <a:endParaRPr lang="en-US" sz="2000" dirty="0">
              <a:solidFill>
                <a:srgbClr val="00B050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F0B4F6D-32CE-A5E0-242A-51C9A99889B2}"/>
              </a:ext>
            </a:extLst>
          </p:cNvPr>
          <p:cNvSpPr txBox="1"/>
          <p:nvPr/>
        </p:nvSpPr>
        <p:spPr>
          <a:xfrm>
            <a:off x="457200" y="2079889"/>
            <a:ext cx="6758902" cy="400110"/>
          </a:xfrm>
          <a:prstGeom prst="rect">
            <a:avLst/>
          </a:prstGeom>
          <a:noFill/>
          <a:ln w="57150">
            <a:solidFill>
              <a:srgbClr val="0F37E1"/>
            </a:solidFill>
          </a:ln>
        </p:spPr>
        <p:txBody>
          <a:bodyPr wrap="none" rtlCol="0">
            <a:spAutoFit/>
          </a:bodyPr>
          <a:lstStyle/>
          <a:p>
            <a:pPr marL="109538" lvl="1">
              <a:buClr>
                <a:srgbClr val="FF0000"/>
              </a:buClr>
            </a:pP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enum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Grade {Good, OK, Average, Weak, Bad }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435DF23-33E1-FA83-2DDB-183B96A4A9B5}"/>
              </a:ext>
            </a:extLst>
          </p:cNvPr>
          <p:cNvSpPr txBox="1"/>
          <p:nvPr/>
        </p:nvSpPr>
        <p:spPr>
          <a:xfrm>
            <a:off x="228600" y="3505200"/>
            <a:ext cx="6801862" cy="2862322"/>
          </a:xfrm>
          <a:prstGeom prst="rect">
            <a:avLst/>
          </a:prstGeom>
          <a:noFill/>
          <a:ln w="57150">
            <a:solidFill>
              <a:srgbClr val="0F37E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grade = Grade::Good;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match grade {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Good =&gt; { .. // Fix the problem }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OK =&gt; { … // Some work needed }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Average =&gt; { … // Just acceptable }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Weak =&gt; { … // Good }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Bad =&gt; { … // High standard }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_ =&gt;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println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!(“Illegal code"); 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</p:txBody>
      </p:sp>
    </p:spTree>
    <p:extLst>
      <p:ext uri="{BB962C8B-B14F-4D97-AF65-F5344CB8AC3E}">
        <p14:creationId xmlns:p14="http://schemas.microsoft.com/office/powerpoint/2010/main" val="209721535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D220C7-1D30-4ECC-8A1C-21895AF31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enum</a:t>
            </a:r>
            <a:r>
              <a:rPr lang="en-US" dirty="0"/>
              <a:t> Option&lt;T&gt;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279CFF-146F-4081-B7E9-0CF120C8BF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66018"/>
            <a:ext cx="8229600" cy="5234782"/>
          </a:xfrm>
        </p:spPr>
        <p:txBody>
          <a:bodyPr/>
          <a:lstStyle/>
          <a:p>
            <a:pPr>
              <a:buClr>
                <a:srgbClr val="FF0000"/>
              </a:buClr>
            </a:pPr>
            <a:r>
              <a:rPr lang="en-US" sz="2000" dirty="0"/>
              <a:t>Divide by zero can be handled in a similar way</a:t>
            </a:r>
          </a:p>
          <a:p>
            <a:pPr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Clr>
                <a:srgbClr val="FF0000"/>
              </a:buClr>
            </a:pPr>
            <a:endParaRPr lang="en-US" sz="2400" dirty="0"/>
          </a:p>
          <a:p>
            <a:pPr marL="57150" indent="0">
              <a:buClr>
                <a:srgbClr val="FF0000"/>
              </a:buClr>
              <a:buNone/>
            </a:pPr>
            <a:endParaRPr lang="en-US" sz="2400" dirty="0"/>
          </a:p>
          <a:p>
            <a:pPr marL="457200" lvl="1" indent="0">
              <a:buClr>
                <a:schemeClr val="tx1"/>
              </a:buClr>
              <a:buNone/>
            </a:pPr>
            <a:endParaRPr lang="en-US" sz="2000" dirty="0">
              <a:solidFill>
                <a:srgbClr val="00B050"/>
              </a:solidFill>
            </a:endParaRPr>
          </a:p>
          <a:p>
            <a:pPr lvl="1">
              <a:buClr>
                <a:schemeClr val="tx1"/>
              </a:buClr>
              <a:buFont typeface="Wingdings" panose="05000000000000000000" pitchFamily="2" charset="2"/>
              <a:buChar char="§"/>
            </a:pPr>
            <a:endParaRPr lang="en-US" sz="2000" dirty="0">
              <a:solidFill>
                <a:srgbClr val="00B05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FA40608-58D7-DB2B-0CE5-885465BE6973}"/>
              </a:ext>
            </a:extLst>
          </p:cNvPr>
          <p:cNvSpPr txBox="1"/>
          <p:nvPr/>
        </p:nvSpPr>
        <p:spPr>
          <a:xfrm>
            <a:off x="228600" y="1691819"/>
            <a:ext cx="8458200" cy="4708981"/>
          </a:xfrm>
          <a:prstGeom prst="rect">
            <a:avLst/>
          </a:prstGeom>
          <a:noFill/>
          <a:ln w="57150">
            <a:solidFill>
              <a:srgbClr val="0F37E1"/>
            </a:solidFill>
          </a:ln>
        </p:spPr>
        <p:txBody>
          <a:bodyPr wrap="square" rtlCol="0">
            <a:spAutoFit/>
          </a:bodyPr>
          <a:lstStyle/>
          <a:p>
            <a:pPr eaLnBrk="0" hangingPunct="0"/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pub 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enum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Option&lt;T&gt; { None, Some(T), }</a:t>
            </a:r>
          </a:p>
          <a:p>
            <a:pPr eaLnBrk="0" hangingPunct="0"/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fn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divide(numerator: f64, 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denom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 f64) -&gt; Option&lt;f64&gt; {</a:t>
            </a:r>
          </a:p>
          <a:p>
            <a:pPr eaLnBrk="0" hangingPunct="0"/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if 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denom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== 0.0 { None }</a:t>
            </a:r>
          </a:p>
          <a:p>
            <a:pPr eaLnBrk="0" hangingPunct="0"/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else { Some(numerator / 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denom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eaLnBrk="0" hangingPunct="0"/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}</a:t>
            </a:r>
          </a:p>
          <a:p>
            <a:pPr eaLnBrk="0" hangingPunct="0"/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}</a:t>
            </a:r>
          </a:p>
          <a:p>
            <a:pPr eaLnBrk="0" hangingPunct="0"/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// The return value of the function is an option</a:t>
            </a:r>
          </a:p>
          <a:p>
            <a:pPr eaLnBrk="0" hangingPunct="0"/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let result = divide(2.0, 3.0);</a:t>
            </a:r>
          </a:p>
          <a:p>
            <a:pPr eaLnBrk="0" hangingPunct="0"/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// Pattern match to retrieve the value </a:t>
            </a:r>
          </a:p>
          <a:p>
            <a:pPr eaLnBrk="0" hangingPunct="0"/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match result {</a:t>
            </a:r>
          </a:p>
          <a:p>
            <a:pPr eaLnBrk="0" hangingPunct="0"/>
            <a:r>
              <a:rPr lang="en-US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// The division was valid</a:t>
            </a:r>
          </a:p>
          <a:p>
            <a:pPr eaLnBrk="0" hangingPunct="0"/>
            <a:r>
              <a:rPr lang="en-US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Some(x) =&gt; 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println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!("Result: {x}"),</a:t>
            </a:r>
          </a:p>
          <a:p>
            <a:pPr eaLnBrk="0" hangingPunct="0"/>
            <a:r>
              <a:rPr lang="en-US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// The division was invalid</a:t>
            </a:r>
          </a:p>
          <a:p>
            <a:pPr eaLnBrk="0" hangingPunct="0"/>
            <a:r>
              <a:rPr lang="en-US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None =&gt; 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println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!("Cannot divide by 0"),</a:t>
            </a:r>
          </a:p>
          <a:p>
            <a:pPr eaLnBrk="0" hangingPunct="0"/>
            <a:r>
              <a:rPr lang="en-US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} 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147E9970-E6CB-0AD6-AF40-D4459B42A4D7}"/>
              </a:ext>
            </a:extLst>
          </p:cNvPr>
          <p:cNvSpPr/>
          <p:nvPr/>
        </p:nvSpPr>
        <p:spPr>
          <a:xfrm>
            <a:off x="228600" y="1986998"/>
            <a:ext cx="8001000" cy="400110"/>
          </a:xfrm>
          <a:prstGeom prst="roundRect">
            <a:avLst/>
          </a:prstGeom>
          <a:noFill/>
          <a:ln w="5715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D2520A1-4C69-A8FA-6CEF-58E4B8D6F130}"/>
              </a:ext>
            </a:extLst>
          </p:cNvPr>
          <p:cNvSpPr txBox="1"/>
          <p:nvPr/>
        </p:nvSpPr>
        <p:spPr>
          <a:xfrm>
            <a:off x="2337372" y="2387108"/>
            <a:ext cx="5435028" cy="1015663"/>
          </a:xfrm>
          <a:prstGeom prst="rect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>
                <a:sym typeface="Wingdings" panose="05000000000000000000" pitchFamily="2" charset="2"/>
              </a:rPr>
              <a:t>Divide function returns an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Option</a:t>
            </a:r>
          </a:p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In the option,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T 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becomes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 f64</a:t>
            </a:r>
          </a:p>
          <a:p>
            <a:r>
              <a:rPr lang="en-US" sz="2000" b="1" dirty="0">
                <a:sym typeface="Wingdings" panose="05000000000000000000" pitchFamily="2" charset="2"/>
              </a:rPr>
              <a:t>Result is encapsulated in the Option!</a:t>
            </a:r>
          </a:p>
        </p:txBody>
      </p:sp>
    </p:spTree>
    <p:extLst>
      <p:ext uri="{BB962C8B-B14F-4D97-AF65-F5344CB8AC3E}">
        <p14:creationId xmlns:p14="http://schemas.microsoft.com/office/powerpoint/2010/main" val="190077039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D220C7-1D30-4ECC-8A1C-21895AF31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enum</a:t>
            </a:r>
            <a:r>
              <a:rPr lang="en-US" dirty="0"/>
              <a:t> Option&lt;T&gt;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279CFF-146F-4081-B7E9-0CF120C8BF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66018"/>
            <a:ext cx="8229600" cy="5234782"/>
          </a:xfrm>
        </p:spPr>
        <p:txBody>
          <a:bodyPr/>
          <a:lstStyle/>
          <a:p>
            <a:pPr>
              <a:buClr>
                <a:srgbClr val="FF0000"/>
              </a:buClr>
            </a:pPr>
            <a:r>
              <a:rPr lang="en-US" sz="2000" dirty="0"/>
              <a:t>Divide by zero can be handled in a similar way</a:t>
            </a:r>
          </a:p>
          <a:p>
            <a:pPr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Clr>
                <a:srgbClr val="FF0000"/>
              </a:buClr>
            </a:pPr>
            <a:endParaRPr lang="en-US" sz="2400" dirty="0"/>
          </a:p>
          <a:p>
            <a:pPr marL="57150" indent="0">
              <a:buClr>
                <a:srgbClr val="FF0000"/>
              </a:buClr>
              <a:buNone/>
            </a:pPr>
            <a:endParaRPr lang="en-US" sz="2400" dirty="0"/>
          </a:p>
          <a:p>
            <a:pPr marL="457200" lvl="1" indent="0">
              <a:buClr>
                <a:schemeClr val="tx1"/>
              </a:buClr>
              <a:buNone/>
            </a:pPr>
            <a:endParaRPr lang="en-US" sz="2000" dirty="0">
              <a:solidFill>
                <a:srgbClr val="00B050"/>
              </a:solidFill>
            </a:endParaRPr>
          </a:p>
          <a:p>
            <a:pPr lvl="1">
              <a:buClr>
                <a:schemeClr val="tx1"/>
              </a:buClr>
              <a:buFont typeface="Wingdings" panose="05000000000000000000" pitchFamily="2" charset="2"/>
              <a:buChar char="§"/>
            </a:pPr>
            <a:endParaRPr lang="en-US" sz="2000" dirty="0">
              <a:solidFill>
                <a:srgbClr val="00B05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FA40608-58D7-DB2B-0CE5-885465BE6973}"/>
              </a:ext>
            </a:extLst>
          </p:cNvPr>
          <p:cNvSpPr txBox="1"/>
          <p:nvPr/>
        </p:nvSpPr>
        <p:spPr>
          <a:xfrm>
            <a:off x="228600" y="1691819"/>
            <a:ext cx="8458200" cy="4401205"/>
          </a:xfrm>
          <a:prstGeom prst="rect">
            <a:avLst/>
          </a:prstGeom>
          <a:noFill/>
          <a:ln w="57150">
            <a:solidFill>
              <a:srgbClr val="0F37E1"/>
            </a:solidFill>
          </a:ln>
        </p:spPr>
        <p:txBody>
          <a:bodyPr wrap="square" rtlCol="0">
            <a:spAutoFit/>
          </a:bodyPr>
          <a:lstStyle/>
          <a:p>
            <a:pPr eaLnBrk="0" hangingPunct="0"/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pub 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enum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Option&lt;T&gt; { None, Some(T), }</a:t>
            </a:r>
          </a:p>
          <a:p>
            <a:pPr eaLnBrk="0" hangingPunct="0"/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fn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divide(numerator: f64, 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denom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 f64) -&gt; Option&lt;f64&gt; {</a:t>
            </a:r>
          </a:p>
          <a:p>
            <a:pPr eaLnBrk="0" hangingPunct="0"/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if denominator == 0.0 { None }</a:t>
            </a:r>
          </a:p>
          <a:p>
            <a:pPr eaLnBrk="0" hangingPunct="0"/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else { Some(numerator / 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denom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 }</a:t>
            </a:r>
          </a:p>
          <a:p>
            <a:pPr eaLnBrk="0" hangingPunct="0"/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}</a:t>
            </a:r>
          </a:p>
          <a:p>
            <a:pPr eaLnBrk="0" hangingPunct="0"/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// The return value of the function is an option</a:t>
            </a:r>
          </a:p>
          <a:p>
            <a:pPr eaLnBrk="0" hangingPunct="0"/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let result = divide(2.0, 3.0);</a:t>
            </a:r>
          </a:p>
          <a:p>
            <a:pPr eaLnBrk="0" hangingPunct="0"/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// Pattern match to retrieve the value </a:t>
            </a:r>
          </a:p>
          <a:p>
            <a:pPr eaLnBrk="0" hangingPunct="0"/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match result {</a:t>
            </a:r>
          </a:p>
          <a:p>
            <a:pPr eaLnBrk="0" hangingPunct="0"/>
            <a:r>
              <a:rPr lang="en-US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// The division was valid</a:t>
            </a:r>
          </a:p>
          <a:p>
            <a:pPr eaLnBrk="0" hangingPunct="0"/>
            <a:r>
              <a:rPr lang="en-US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Some(x) =&gt; 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println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!("Result: {x}"),</a:t>
            </a:r>
          </a:p>
          <a:p>
            <a:pPr eaLnBrk="0" hangingPunct="0"/>
            <a:r>
              <a:rPr lang="en-US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// The division was invalid</a:t>
            </a:r>
          </a:p>
          <a:p>
            <a:pPr eaLnBrk="0" hangingPunct="0"/>
            <a:r>
              <a:rPr lang="en-US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None =&gt; 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println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!("Cannot divide by 0"),</a:t>
            </a:r>
          </a:p>
          <a:p>
            <a:pPr eaLnBrk="0" hangingPunct="0"/>
            <a:r>
              <a:rPr lang="en-US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} 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147E9970-E6CB-0AD6-AF40-D4459B42A4D7}"/>
              </a:ext>
            </a:extLst>
          </p:cNvPr>
          <p:cNvSpPr/>
          <p:nvPr/>
        </p:nvSpPr>
        <p:spPr>
          <a:xfrm>
            <a:off x="228600" y="2309168"/>
            <a:ext cx="8001000" cy="1015663"/>
          </a:xfrm>
          <a:prstGeom prst="roundRect">
            <a:avLst/>
          </a:prstGeom>
          <a:noFill/>
          <a:ln w="5715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D2520A1-4C69-A8FA-6CEF-58E4B8D6F130}"/>
              </a:ext>
            </a:extLst>
          </p:cNvPr>
          <p:cNvSpPr txBox="1"/>
          <p:nvPr/>
        </p:nvSpPr>
        <p:spPr>
          <a:xfrm>
            <a:off x="990600" y="3317904"/>
            <a:ext cx="6858000" cy="400110"/>
          </a:xfrm>
          <a:prstGeom prst="rect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>
                <a:sym typeface="Wingdings" panose="05000000000000000000" pitchFamily="2" charset="2"/>
              </a:rPr>
              <a:t>Actual division in the body (block) of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divide</a:t>
            </a:r>
            <a:r>
              <a:rPr lang="en-US" sz="2000" b="1" dirty="0">
                <a:sym typeface="Wingdings" panose="05000000000000000000" pitchFamily="2" charset="2"/>
              </a:rPr>
              <a:t> function</a:t>
            </a:r>
          </a:p>
        </p:txBody>
      </p:sp>
    </p:spTree>
    <p:extLst>
      <p:ext uri="{BB962C8B-B14F-4D97-AF65-F5344CB8AC3E}">
        <p14:creationId xmlns:p14="http://schemas.microsoft.com/office/powerpoint/2010/main" val="238729263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D220C7-1D30-4ECC-8A1C-21895AF31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enum</a:t>
            </a:r>
            <a:r>
              <a:rPr lang="en-US" dirty="0"/>
              <a:t> Option&lt;T&gt;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279CFF-146F-4081-B7E9-0CF120C8BF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66018"/>
            <a:ext cx="8229600" cy="5234782"/>
          </a:xfrm>
        </p:spPr>
        <p:txBody>
          <a:bodyPr/>
          <a:lstStyle/>
          <a:p>
            <a:pPr>
              <a:buClr>
                <a:srgbClr val="FF0000"/>
              </a:buClr>
            </a:pPr>
            <a:r>
              <a:rPr lang="en-US" sz="2000" dirty="0"/>
              <a:t>Divide by zero can be handled in a similar way</a:t>
            </a:r>
          </a:p>
          <a:p>
            <a:pPr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Clr>
                <a:srgbClr val="FF0000"/>
              </a:buClr>
            </a:pPr>
            <a:endParaRPr lang="en-US" sz="2400" dirty="0"/>
          </a:p>
          <a:p>
            <a:pPr marL="57150" indent="0">
              <a:buClr>
                <a:srgbClr val="FF0000"/>
              </a:buClr>
              <a:buNone/>
            </a:pPr>
            <a:endParaRPr lang="en-US" sz="2400" dirty="0"/>
          </a:p>
          <a:p>
            <a:pPr marL="457200" lvl="1" indent="0">
              <a:buClr>
                <a:schemeClr val="tx1"/>
              </a:buClr>
              <a:buNone/>
            </a:pPr>
            <a:endParaRPr lang="en-US" sz="2000" dirty="0">
              <a:solidFill>
                <a:srgbClr val="00B050"/>
              </a:solidFill>
            </a:endParaRPr>
          </a:p>
          <a:p>
            <a:pPr lvl="1">
              <a:buClr>
                <a:schemeClr val="tx1"/>
              </a:buClr>
              <a:buFont typeface="Wingdings" panose="05000000000000000000" pitchFamily="2" charset="2"/>
              <a:buChar char="§"/>
            </a:pPr>
            <a:endParaRPr lang="en-US" sz="2000" dirty="0">
              <a:solidFill>
                <a:srgbClr val="00B05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FA40608-58D7-DB2B-0CE5-885465BE6973}"/>
              </a:ext>
            </a:extLst>
          </p:cNvPr>
          <p:cNvSpPr txBox="1"/>
          <p:nvPr/>
        </p:nvSpPr>
        <p:spPr>
          <a:xfrm>
            <a:off x="228600" y="1691819"/>
            <a:ext cx="8458200" cy="4401205"/>
          </a:xfrm>
          <a:prstGeom prst="rect">
            <a:avLst/>
          </a:prstGeom>
          <a:noFill/>
          <a:ln w="57150">
            <a:solidFill>
              <a:srgbClr val="0F37E1"/>
            </a:solidFill>
          </a:ln>
        </p:spPr>
        <p:txBody>
          <a:bodyPr wrap="square" rtlCol="0">
            <a:spAutoFit/>
          </a:bodyPr>
          <a:lstStyle/>
          <a:p>
            <a:pPr eaLnBrk="0" hangingPunct="0"/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pub 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enum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Option&lt;T&gt; { None, Some(T), }</a:t>
            </a:r>
          </a:p>
          <a:p>
            <a:pPr eaLnBrk="0" hangingPunct="0"/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fn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divide(numerator: f64, 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denom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 f64) -&gt; Option&lt;f64&gt; {</a:t>
            </a:r>
          </a:p>
          <a:p>
            <a:pPr eaLnBrk="0" hangingPunct="0"/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if 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denom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== 0.0 { None }</a:t>
            </a:r>
          </a:p>
          <a:p>
            <a:pPr eaLnBrk="0" hangingPunct="0"/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else { Some(numerator / 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denom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 }</a:t>
            </a:r>
          </a:p>
          <a:p>
            <a:pPr eaLnBrk="0" hangingPunct="0"/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}</a:t>
            </a:r>
          </a:p>
          <a:p>
            <a:pPr eaLnBrk="0" hangingPunct="0"/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// The return value of the function is an option</a:t>
            </a:r>
          </a:p>
          <a:p>
            <a:pPr eaLnBrk="0" hangingPunct="0"/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let result = divide(2.0, 3.0);</a:t>
            </a:r>
          </a:p>
          <a:p>
            <a:pPr eaLnBrk="0" hangingPunct="0"/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// Pattern match to retrieve the value </a:t>
            </a:r>
          </a:p>
          <a:p>
            <a:pPr eaLnBrk="0" hangingPunct="0"/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match result {</a:t>
            </a:r>
          </a:p>
          <a:p>
            <a:pPr eaLnBrk="0" hangingPunct="0"/>
            <a:r>
              <a:rPr lang="en-US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// The division was valid</a:t>
            </a:r>
          </a:p>
          <a:p>
            <a:pPr eaLnBrk="0" hangingPunct="0"/>
            <a:r>
              <a:rPr lang="en-US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Some(x) =&gt; 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println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!("Result: {x}"),</a:t>
            </a:r>
          </a:p>
          <a:p>
            <a:pPr eaLnBrk="0" hangingPunct="0"/>
            <a:r>
              <a:rPr lang="en-US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// The division was invalid</a:t>
            </a:r>
          </a:p>
          <a:p>
            <a:pPr eaLnBrk="0" hangingPunct="0"/>
            <a:r>
              <a:rPr lang="en-US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None =&gt; 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println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!("Cannot divide by 0"),</a:t>
            </a:r>
          </a:p>
          <a:p>
            <a:pPr eaLnBrk="0" hangingPunct="0"/>
            <a:r>
              <a:rPr lang="en-US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} 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147E9970-E6CB-0AD6-AF40-D4459B42A4D7}"/>
              </a:ext>
            </a:extLst>
          </p:cNvPr>
          <p:cNvSpPr/>
          <p:nvPr/>
        </p:nvSpPr>
        <p:spPr>
          <a:xfrm>
            <a:off x="228600" y="2667001"/>
            <a:ext cx="5638800" cy="343128"/>
          </a:xfrm>
          <a:prstGeom prst="roundRect">
            <a:avLst/>
          </a:prstGeom>
          <a:noFill/>
          <a:ln w="5715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D2520A1-4C69-A8FA-6CEF-58E4B8D6F130}"/>
              </a:ext>
            </a:extLst>
          </p:cNvPr>
          <p:cNvSpPr txBox="1"/>
          <p:nvPr/>
        </p:nvSpPr>
        <p:spPr>
          <a:xfrm>
            <a:off x="838200" y="3026693"/>
            <a:ext cx="3124200" cy="707886"/>
          </a:xfrm>
          <a:prstGeom prst="rect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>
                <a:sym typeface="Wingdings" panose="05000000000000000000" pitchFamily="2" charset="2"/>
              </a:rPr>
              <a:t>Actual division here …</a:t>
            </a:r>
            <a:br>
              <a:rPr lang="en-US" sz="2000" b="1" dirty="0">
                <a:sym typeface="Wingdings" panose="05000000000000000000" pitchFamily="2" charset="2"/>
              </a:rPr>
            </a:br>
            <a:r>
              <a:rPr lang="en-US" sz="2000" b="1" dirty="0">
                <a:sym typeface="Wingdings" panose="05000000000000000000" pitchFamily="2" charset="2"/>
              </a:rPr>
              <a:t>Result stored in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Some</a:t>
            </a:r>
          </a:p>
        </p:txBody>
      </p:sp>
    </p:spTree>
    <p:extLst>
      <p:ext uri="{BB962C8B-B14F-4D97-AF65-F5344CB8AC3E}">
        <p14:creationId xmlns:p14="http://schemas.microsoft.com/office/powerpoint/2010/main" val="308304371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D220C7-1D30-4ECC-8A1C-21895AF31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enum</a:t>
            </a:r>
            <a:r>
              <a:rPr lang="en-US" dirty="0"/>
              <a:t> Option&lt;T&gt;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279CFF-146F-4081-B7E9-0CF120C8BF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66018"/>
            <a:ext cx="8229600" cy="5234782"/>
          </a:xfrm>
        </p:spPr>
        <p:txBody>
          <a:bodyPr/>
          <a:lstStyle/>
          <a:p>
            <a:pPr>
              <a:buClr>
                <a:srgbClr val="FF0000"/>
              </a:buClr>
            </a:pPr>
            <a:r>
              <a:rPr lang="en-US" sz="2000" dirty="0"/>
              <a:t>Divide by zero can be handled in a similar way</a:t>
            </a:r>
          </a:p>
          <a:p>
            <a:pPr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Clr>
                <a:srgbClr val="FF0000"/>
              </a:buClr>
            </a:pPr>
            <a:endParaRPr lang="en-US" sz="2400" dirty="0"/>
          </a:p>
          <a:p>
            <a:pPr marL="57150" indent="0">
              <a:buClr>
                <a:srgbClr val="FF0000"/>
              </a:buClr>
              <a:buNone/>
            </a:pPr>
            <a:endParaRPr lang="en-US" sz="2400" dirty="0"/>
          </a:p>
          <a:p>
            <a:pPr marL="457200" lvl="1" indent="0">
              <a:buClr>
                <a:schemeClr val="tx1"/>
              </a:buClr>
              <a:buNone/>
            </a:pPr>
            <a:endParaRPr lang="en-US" sz="2000" dirty="0">
              <a:solidFill>
                <a:srgbClr val="00B050"/>
              </a:solidFill>
            </a:endParaRPr>
          </a:p>
          <a:p>
            <a:pPr lvl="1">
              <a:buClr>
                <a:schemeClr val="tx1"/>
              </a:buClr>
              <a:buFont typeface="Wingdings" panose="05000000000000000000" pitchFamily="2" charset="2"/>
              <a:buChar char="§"/>
            </a:pPr>
            <a:endParaRPr lang="en-US" sz="2000" dirty="0">
              <a:solidFill>
                <a:srgbClr val="00B05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FA40608-58D7-DB2B-0CE5-885465BE6973}"/>
              </a:ext>
            </a:extLst>
          </p:cNvPr>
          <p:cNvSpPr txBox="1"/>
          <p:nvPr/>
        </p:nvSpPr>
        <p:spPr>
          <a:xfrm>
            <a:off x="228600" y="1691819"/>
            <a:ext cx="8458200" cy="4401205"/>
          </a:xfrm>
          <a:prstGeom prst="rect">
            <a:avLst/>
          </a:prstGeom>
          <a:noFill/>
          <a:ln w="57150">
            <a:solidFill>
              <a:srgbClr val="0F37E1"/>
            </a:solidFill>
          </a:ln>
        </p:spPr>
        <p:txBody>
          <a:bodyPr wrap="square" rtlCol="0">
            <a:spAutoFit/>
          </a:bodyPr>
          <a:lstStyle/>
          <a:p>
            <a:pPr eaLnBrk="0" hangingPunct="0"/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pub 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enum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Option&lt;T&gt; { None, Some(T), }</a:t>
            </a:r>
          </a:p>
          <a:p>
            <a:pPr eaLnBrk="0" hangingPunct="0"/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fn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divide(numerator: f64, 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denom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 f64) -&gt; Option&lt;f64&gt; {</a:t>
            </a:r>
          </a:p>
          <a:p>
            <a:pPr eaLnBrk="0" hangingPunct="0"/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if 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denom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== 0.0 { None }</a:t>
            </a:r>
          </a:p>
          <a:p>
            <a:pPr eaLnBrk="0" hangingPunct="0"/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else { Some(numerator / 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denom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 }</a:t>
            </a:r>
          </a:p>
          <a:p>
            <a:pPr eaLnBrk="0" hangingPunct="0"/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}</a:t>
            </a:r>
          </a:p>
          <a:p>
            <a:pPr eaLnBrk="0" hangingPunct="0"/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// The return value of the function is an option</a:t>
            </a:r>
          </a:p>
          <a:p>
            <a:pPr eaLnBrk="0" hangingPunct="0"/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let result = divide(2.0, 3.0);</a:t>
            </a:r>
          </a:p>
          <a:p>
            <a:pPr eaLnBrk="0" hangingPunct="0"/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// Pattern match to retrieve the value </a:t>
            </a:r>
          </a:p>
          <a:p>
            <a:pPr eaLnBrk="0" hangingPunct="0"/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match result {</a:t>
            </a:r>
          </a:p>
          <a:p>
            <a:pPr eaLnBrk="0" hangingPunct="0"/>
            <a:r>
              <a:rPr lang="en-US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// The division was valid</a:t>
            </a:r>
          </a:p>
          <a:p>
            <a:pPr eaLnBrk="0" hangingPunct="0"/>
            <a:r>
              <a:rPr lang="en-US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Some(x) =&gt; 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println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!("Result: {x}"),</a:t>
            </a:r>
          </a:p>
          <a:p>
            <a:pPr eaLnBrk="0" hangingPunct="0"/>
            <a:r>
              <a:rPr lang="en-US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// The division was invalid</a:t>
            </a:r>
          </a:p>
          <a:p>
            <a:pPr eaLnBrk="0" hangingPunct="0"/>
            <a:r>
              <a:rPr lang="en-US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None =&gt; 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println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!("Cannot divide by 0"),</a:t>
            </a:r>
          </a:p>
          <a:p>
            <a:pPr eaLnBrk="0" hangingPunct="0"/>
            <a:r>
              <a:rPr lang="en-US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} 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147E9970-E6CB-0AD6-AF40-D4459B42A4D7}"/>
              </a:ext>
            </a:extLst>
          </p:cNvPr>
          <p:cNvSpPr/>
          <p:nvPr/>
        </p:nvSpPr>
        <p:spPr>
          <a:xfrm>
            <a:off x="265216" y="2375789"/>
            <a:ext cx="4154384" cy="343128"/>
          </a:xfrm>
          <a:prstGeom prst="roundRect">
            <a:avLst/>
          </a:prstGeom>
          <a:noFill/>
          <a:ln w="5715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D2520A1-4C69-A8FA-6CEF-58E4B8D6F130}"/>
              </a:ext>
            </a:extLst>
          </p:cNvPr>
          <p:cNvSpPr txBox="1"/>
          <p:nvPr/>
        </p:nvSpPr>
        <p:spPr>
          <a:xfrm>
            <a:off x="4419600" y="2546821"/>
            <a:ext cx="3581400" cy="707886"/>
          </a:xfrm>
          <a:prstGeom prst="rect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>
                <a:sym typeface="Wingdings" panose="05000000000000000000" pitchFamily="2" charset="2"/>
              </a:rPr>
              <a:t>Zero divisor caught here 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Option 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set to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None</a:t>
            </a:r>
          </a:p>
        </p:txBody>
      </p:sp>
    </p:spTree>
    <p:extLst>
      <p:ext uri="{BB962C8B-B14F-4D97-AF65-F5344CB8AC3E}">
        <p14:creationId xmlns:p14="http://schemas.microsoft.com/office/powerpoint/2010/main" val="89527900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D220C7-1D30-4ECC-8A1C-21895AF31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enum</a:t>
            </a:r>
            <a:r>
              <a:rPr lang="en-US" dirty="0"/>
              <a:t> Option&lt;T&gt;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279CFF-146F-4081-B7E9-0CF120C8BF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66018"/>
            <a:ext cx="8229600" cy="5234782"/>
          </a:xfrm>
        </p:spPr>
        <p:txBody>
          <a:bodyPr/>
          <a:lstStyle/>
          <a:p>
            <a:pPr>
              <a:buClr>
                <a:srgbClr val="FF0000"/>
              </a:buClr>
            </a:pPr>
            <a:r>
              <a:rPr lang="en-US" sz="2000" dirty="0"/>
              <a:t>Divide by zero can be handled in a similar way</a:t>
            </a:r>
          </a:p>
          <a:p>
            <a:pPr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Clr>
                <a:srgbClr val="FF0000"/>
              </a:buClr>
            </a:pPr>
            <a:endParaRPr lang="en-US" sz="2400" dirty="0"/>
          </a:p>
          <a:p>
            <a:pPr marL="57150" indent="0">
              <a:buClr>
                <a:srgbClr val="FF0000"/>
              </a:buClr>
              <a:buNone/>
            </a:pPr>
            <a:endParaRPr lang="en-US" sz="2400" dirty="0"/>
          </a:p>
          <a:p>
            <a:pPr marL="457200" lvl="1" indent="0">
              <a:buClr>
                <a:schemeClr val="tx1"/>
              </a:buClr>
              <a:buNone/>
            </a:pPr>
            <a:endParaRPr lang="en-US" sz="2000" dirty="0">
              <a:solidFill>
                <a:srgbClr val="00B050"/>
              </a:solidFill>
            </a:endParaRPr>
          </a:p>
          <a:p>
            <a:pPr lvl="1">
              <a:buClr>
                <a:schemeClr val="tx1"/>
              </a:buClr>
              <a:buFont typeface="Wingdings" panose="05000000000000000000" pitchFamily="2" charset="2"/>
              <a:buChar char="§"/>
            </a:pPr>
            <a:endParaRPr lang="en-US" sz="2000" dirty="0">
              <a:solidFill>
                <a:srgbClr val="00B05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FA40608-58D7-DB2B-0CE5-885465BE6973}"/>
              </a:ext>
            </a:extLst>
          </p:cNvPr>
          <p:cNvSpPr txBox="1"/>
          <p:nvPr/>
        </p:nvSpPr>
        <p:spPr>
          <a:xfrm>
            <a:off x="228600" y="1691819"/>
            <a:ext cx="8458200" cy="5016758"/>
          </a:xfrm>
          <a:prstGeom prst="rect">
            <a:avLst/>
          </a:prstGeom>
          <a:noFill/>
          <a:ln w="57150">
            <a:solidFill>
              <a:srgbClr val="0F37E1"/>
            </a:solidFill>
          </a:ln>
        </p:spPr>
        <p:txBody>
          <a:bodyPr wrap="square" rtlCol="0">
            <a:spAutoFit/>
          </a:bodyPr>
          <a:lstStyle/>
          <a:p>
            <a:pPr eaLnBrk="0" hangingPunct="0"/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pub 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enum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Option&lt;T&gt; { None, Some(T), }</a:t>
            </a:r>
          </a:p>
          <a:p>
            <a:pPr eaLnBrk="0" hangingPunct="0"/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fn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divide(numerator: f64, 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denom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 f64) -&gt; Option&lt;f64&gt; {</a:t>
            </a:r>
          </a:p>
          <a:p>
            <a:pPr eaLnBrk="0" hangingPunct="0"/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if 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denom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== 0.0 { None }</a:t>
            </a:r>
          </a:p>
          <a:p>
            <a:pPr eaLnBrk="0" hangingPunct="0"/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else { Some(numerator / 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denom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 }</a:t>
            </a:r>
          </a:p>
          <a:p>
            <a:pPr eaLnBrk="0" hangingPunct="0"/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}</a:t>
            </a:r>
          </a:p>
          <a:p>
            <a:pPr eaLnBrk="0" hangingPunct="0"/>
            <a:endParaRPr lang="en-US" alt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0" hangingPunct="0"/>
            <a:endParaRPr kumimoji="0" lang="en-US" altLang="en-US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0" hangingPunct="0"/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// The return value of the function is an option</a:t>
            </a:r>
          </a:p>
          <a:p>
            <a:pPr eaLnBrk="0" hangingPunct="0"/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let result = divide(2.0, 3.0);</a:t>
            </a:r>
          </a:p>
          <a:p>
            <a:pPr eaLnBrk="0" hangingPunct="0"/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// Pattern match to retrieve the value </a:t>
            </a:r>
          </a:p>
          <a:p>
            <a:pPr eaLnBrk="0" hangingPunct="0"/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match result {</a:t>
            </a:r>
          </a:p>
          <a:p>
            <a:pPr eaLnBrk="0" hangingPunct="0"/>
            <a:r>
              <a:rPr lang="en-US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// The division was valid</a:t>
            </a:r>
          </a:p>
          <a:p>
            <a:pPr eaLnBrk="0" hangingPunct="0"/>
            <a:r>
              <a:rPr lang="en-US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Some(x) =&gt; 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println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!("Result: {x}"),</a:t>
            </a:r>
          </a:p>
          <a:p>
            <a:pPr eaLnBrk="0" hangingPunct="0"/>
            <a:r>
              <a:rPr lang="en-US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// The division was invalid</a:t>
            </a:r>
          </a:p>
          <a:p>
            <a:pPr eaLnBrk="0" hangingPunct="0"/>
            <a:r>
              <a:rPr lang="en-US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None =&gt; 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println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!("Cannot divide by 0"),</a:t>
            </a:r>
          </a:p>
          <a:p>
            <a:pPr eaLnBrk="0" hangingPunct="0"/>
            <a:r>
              <a:rPr lang="en-US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} 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147E9970-E6CB-0AD6-AF40-D4459B42A4D7}"/>
              </a:ext>
            </a:extLst>
          </p:cNvPr>
          <p:cNvSpPr/>
          <p:nvPr/>
        </p:nvSpPr>
        <p:spPr>
          <a:xfrm>
            <a:off x="2342408" y="4146087"/>
            <a:ext cx="2915392" cy="343128"/>
          </a:xfrm>
          <a:prstGeom prst="roundRect">
            <a:avLst/>
          </a:prstGeom>
          <a:noFill/>
          <a:ln w="5715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D2520A1-4C69-A8FA-6CEF-58E4B8D6F130}"/>
              </a:ext>
            </a:extLst>
          </p:cNvPr>
          <p:cNvSpPr txBox="1"/>
          <p:nvPr/>
        </p:nvSpPr>
        <p:spPr>
          <a:xfrm>
            <a:off x="5181600" y="4163464"/>
            <a:ext cx="2915392" cy="400110"/>
          </a:xfrm>
          <a:prstGeom prst="rect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>
                <a:sym typeface="Wingdings" panose="05000000000000000000" pitchFamily="2" charset="2"/>
              </a:rPr>
              <a:t>Call divide function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737874552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D220C7-1D30-4ECC-8A1C-21895AF31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enum</a:t>
            </a:r>
            <a:r>
              <a:rPr lang="en-US" dirty="0"/>
              <a:t> Option&lt;T&gt;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279CFF-146F-4081-B7E9-0CF120C8BF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66018"/>
            <a:ext cx="8229600" cy="5234782"/>
          </a:xfrm>
        </p:spPr>
        <p:txBody>
          <a:bodyPr/>
          <a:lstStyle/>
          <a:p>
            <a:pPr>
              <a:buClr>
                <a:srgbClr val="FF0000"/>
              </a:buClr>
            </a:pPr>
            <a:r>
              <a:rPr lang="en-US" sz="2000" dirty="0"/>
              <a:t>Divide by zero can be handled in a similar way</a:t>
            </a:r>
          </a:p>
          <a:p>
            <a:pPr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Clr>
                <a:srgbClr val="FF0000"/>
              </a:buClr>
            </a:pPr>
            <a:endParaRPr lang="en-US" sz="2400" dirty="0"/>
          </a:p>
          <a:p>
            <a:pPr marL="57150" indent="0">
              <a:buClr>
                <a:srgbClr val="FF0000"/>
              </a:buClr>
              <a:buNone/>
            </a:pPr>
            <a:endParaRPr lang="en-US" sz="2400" dirty="0"/>
          </a:p>
          <a:p>
            <a:pPr marL="457200" lvl="1" indent="0">
              <a:buClr>
                <a:schemeClr val="tx1"/>
              </a:buClr>
              <a:buNone/>
            </a:pPr>
            <a:endParaRPr lang="en-US" sz="2000" dirty="0">
              <a:solidFill>
                <a:srgbClr val="00B050"/>
              </a:solidFill>
            </a:endParaRPr>
          </a:p>
          <a:p>
            <a:pPr lvl="1">
              <a:buClr>
                <a:schemeClr val="tx1"/>
              </a:buClr>
              <a:buFont typeface="Wingdings" panose="05000000000000000000" pitchFamily="2" charset="2"/>
              <a:buChar char="§"/>
            </a:pPr>
            <a:endParaRPr lang="en-US" sz="2000" dirty="0">
              <a:solidFill>
                <a:srgbClr val="00B05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FA40608-58D7-DB2B-0CE5-885465BE6973}"/>
              </a:ext>
            </a:extLst>
          </p:cNvPr>
          <p:cNvSpPr txBox="1"/>
          <p:nvPr/>
        </p:nvSpPr>
        <p:spPr>
          <a:xfrm>
            <a:off x="228600" y="1691819"/>
            <a:ext cx="8458200" cy="5016758"/>
          </a:xfrm>
          <a:prstGeom prst="rect">
            <a:avLst/>
          </a:prstGeom>
          <a:noFill/>
          <a:ln w="57150">
            <a:solidFill>
              <a:srgbClr val="0F37E1"/>
            </a:solidFill>
          </a:ln>
        </p:spPr>
        <p:txBody>
          <a:bodyPr wrap="square" rtlCol="0">
            <a:spAutoFit/>
          </a:bodyPr>
          <a:lstStyle/>
          <a:p>
            <a:pPr eaLnBrk="0" hangingPunct="0"/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pub 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enum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Option&lt;T&gt; { None, Some(T), }</a:t>
            </a:r>
          </a:p>
          <a:p>
            <a:pPr eaLnBrk="0" hangingPunct="0"/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fn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divide(numerator: f64, 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denom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 f64) -&gt; Option&lt;f64&gt; {</a:t>
            </a:r>
          </a:p>
          <a:p>
            <a:pPr eaLnBrk="0" hangingPunct="0"/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if 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denom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== 0.0 { None }</a:t>
            </a:r>
          </a:p>
          <a:p>
            <a:pPr eaLnBrk="0" hangingPunct="0"/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else { Some(numerator / 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denom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 }</a:t>
            </a:r>
          </a:p>
          <a:p>
            <a:pPr eaLnBrk="0" hangingPunct="0"/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}</a:t>
            </a:r>
          </a:p>
          <a:p>
            <a:pPr eaLnBrk="0" hangingPunct="0"/>
            <a:endParaRPr lang="en-US" alt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0" hangingPunct="0"/>
            <a:endParaRPr kumimoji="0" lang="en-US" altLang="en-US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0" hangingPunct="0"/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// The return value of the function is an option</a:t>
            </a:r>
          </a:p>
          <a:p>
            <a:pPr eaLnBrk="0" hangingPunct="0"/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let result = divide(2.0, 3.0);</a:t>
            </a:r>
          </a:p>
          <a:p>
            <a:pPr eaLnBrk="0" hangingPunct="0"/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// Pattern match to retrieve the value </a:t>
            </a:r>
          </a:p>
          <a:p>
            <a:pPr eaLnBrk="0" hangingPunct="0"/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match result {</a:t>
            </a:r>
          </a:p>
          <a:p>
            <a:pPr eaLnBrk="0" hangingPunct="0"/>
            <a:r>
              <a:rPr lang="en-US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// The division was valid</a:t>
            </a:r>
          </a:p>
          <a:p>
            <a:pPr eaLnBrk="0" hangingPunct="0"/>
            <a:r>
              <a:rPr lang="en-US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Some(x) =&gt; 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println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!("Result: {x}"),</a:t>
            </a:r>
          </a:p>
          <a:p>
            <a:pPr eaLnBrk="0" hangingPunct="0"/>
            <a:r>
              <a:rPr lang="en-US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// The division was invalid</a:t>
            </a:r>
          </a:p>
          <a:p>
            <a:pPr eaLnBrk="0" hangingPunct="0"/>
            <a:r>
              <a:rPr lang="en-US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None =&gt; 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println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!("Cannot divide by 0"),</a:t>
            </a:r>
          </a:p>
          <a:p>
            <a:pPr eaLnBrk="0" hangingPunct="0"/>
            <a:r>
              <a:rPr lang="en-US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} 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147E9970-E6CB-0AD6-AF40-D4459B42A4D7}"/>
              </a:ext>
            </a:extLst>
          </p:cNvPr>
          <p:cNvSpPr/>
          <p:nvPr/>
        </p:nvSpPr>
        <p:spPr>
          <a:xfrm>
            <a:off x="1047008" y="4163464"/>
            <a:ext cx="1086592" cy="343128"/>
          </a:xfrm>
          <a:prstGeom prst="roundRect">
            <a:avLst/>
          </a:prstGeom>
          <a:noFill/>
          <a:ln w="5715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D2520A1-4C69-A8FA-6CEF-58E4B8D6F130}"/>
              </a:ext>
            </a:extLst>
          </p:cNvPr>
          <p:cNvSpPr txBox="1"/>
          <p:nvPr/>
        </p:nvSpPr>
        <p:spPr>
          <a:xfrm>
            <a:off x="2112818" y="4513692"/>
            <a:ext cx="4440382" cy="707886"/>
          </a:xfrm>
          <a:prstGeom prst="rect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>
                <a:sym typeface="Wingdings" panose="05000000000000000000" pitchFamily="2" charset="2"/>
              </a:rPr>
              <a:t>divide function returns </a:t>
            </a:r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result</a:t>
            </a:r>
            <a:r>
              <a:rPr lang="en-US" sz="2000" b="1" dirty="0">
                <a:sym typeface="Wingdings" panose="05000000000000000000" pitchFamily="2" charset="2"/>
              </a:rPr>
              <a:t> ..</a:t>
            </a:r>
          </a:p>
          <a:p>
            <a:r>
              <a:rPr lang="en-US" sz="2000" b="1" dirty="0">
                <a:sym typeface="Wingdings" panose="05000000000000000000" pitchFamily="2" charset="2"/>
              </a:rPr>
              <a:t>It is an </a:t>
            </a:r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Option&lt;f64&gt;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A11B10F6-4D4D-249F-1F55-D075795F798B}"/>
              </a:ext>
            </a:extLst>
          </p:cNvPr>
          <p:cNvCxnSpPr>
            <a:cxnSpLocks/>
          </p:cNvCxnSpPr>
          <p:nvPr/>
        </p:nvCxnSpPr>
        <p:spPr>
          <a:xfrm flipV="1">
            <a:off x="7467600" y="2362200"/>
            <a:ext cx="0" cy="2667000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829671B8-B080-69A5-DC2C-F95A56E5E1A4}"/>
              </a:ext>
            </a:extLst>
          </p:cNvPr>
          <p:cNvCxnSpPr>
            <a:cxnSpLocks/>
          </p:cNvCxnSpPr>
          <p:nvPr/>
        </p:nvCxnSpPr>
        <p:spPr>
          <a:xfrm flipH="1">
            <a:off x="4953000" y="5029200"/>
            <a:ext cx="2514600" cy="0"/>
          </a:xfrm>
          <a:prstGeom prst="straightConnector1">
            <a:avLst/>
          </a:prstGeom>
          <a:ln w="57150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7A110C1E-CBEC-BBEF-964B-6617F79D1ECE}"/>
              </a:ext>
            </a:extLst>
          </p:cNvPr>
          <p:cNvSpPr/>
          <p:nvPr/>
        </p:nvSpPr>
        <p:spPr>
          <a:xfrm>
            <a:off x="6009903" y="2034812"/>
            <a:ext cx="2295895" cy="343128"/>
          </a:xfrm>
          <a:prstGeom prst="roundRect">
            <a:avLst/>
          </a:prstGeom>
          <a:noFill/>
          <a:ln w="5715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84575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D220C7-1D30-4ECC-8A1C-21895AF31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enum</a:t>
            </a:r>
            <a:r>
              <a:rPr lang="en-US" dirty="0"/>
              <a:t> Option&lt;T&gt;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279CFF-146F-4081-B7E9-0CF120C8BF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66018"/>
            <a:ext cx="8229600" cy="5234782"/>
          </a:xfrm>
        </p:spPr>
        <p:txBody>
          <a:bodyPr/>
          <a:lstStyle/>
          <a:p>
            <a:pPr>
              <a:buClr>
                <a:srgbClr val="FF0000"/>
              </a:buClr>
            </a:pPr>
            <a:r>
              <a:rPr lang="en-US" sz="2000" dirty="0"/>
              <a:t>Divide by zero can be handled in a similar way</a:t>
            </a:r>
          </a:p>
          <a:p>
            <a:pPr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Clr>
                <a:srgbClr val="FF0000"/>
              </a:buClr>
            </a:pPr>
            <a:endParaRPr lang="en-US" sz="2400" dirty="0"/>
          </a:p>
          <a:p>
            <a:pPr marL="57150" indent="0">
              <a:buClr>
                <a:srgbClr val="FF0000"/>
              </a:buClr>
              <a:buNone/>
            </a:pPr>
            <a:endParaRPr lang="en-US" sz="2400" dirty="0"/>
          </a:p>
          <a:p>
            <a:pPr marL="457200" lvl="1" indent="0">
              <a:buClr>
                <a:schemeClr val="tx1"/>
              </a:buClr>
              <a:buNone/>
            </a:pPr>
            <a:endParaRPr lang="en-US" sz="2000" dirty="0">
              <a:solidFill>
                <a:srgbClr val="00B050"/>
              </a:solidFill>
            </a:endParaRPr>
          </a:p>
          <a:p>
            <a:pPr lvl="1">
              <a:buClr>
                <a:schemeClr val="tx1"/>
              </a:buClr>
              <a:buFont typeface="Wingdings" panose="05000000000000000000" pitchFamily="2" charset="2"/>
              <a:buChar char="§"/>
            </a:pPr>
            <a:endParaRPr lang="en-US" sz="2000" dirty="0">
              <a:solidFill>
                <a:srgbClr val="00B05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FA40608-58D7-DB2B-0CE5-885465BE6973}"/>
              </a:ext>
            </a:extLst>
          </p:cNvPr>
          <p:cNvSpPr txBox="1"/>
          <p:nvPr/>
        </p:nvSpPr>
        <p:spPr>
          <a:xfrm>
            <a:off x="228600" y="1691819"/>
            <a:ext cx="8458200" cy="5016758"/>
          </a:xfrm>
          <a:prstGeom prst="rect">
            <a:avLst/>
          </a:prstGeom>
          <a:noFill/>
          <a:ln w="57150">
            <a:solidFill>
              <a:srgbClr val="0F37E1"/>
            </a:solidFill>
          </a:ln>
        </p:spPr>
        <p:txBody>
          <a:bodyPr wrap="square" rtlCol="0">
            <a:spAutoFit/>
          </a:bodyPr>
          <a:lstStyle/>
          <a:p>
            <a:pPr eaLnBrk="0" hangingPunct="0"/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pub 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enum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Option&lt;T&gt; { None, Some(T), }</a:t>
            </a:r>
          </a:p>
          <a:p>
            <a:pPr eaLnBrk="0" hangingPunct="0"/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fn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divide(numerator: f64, 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denom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 f64) -&gt; Option&lt;f64&gt; {</a:t>
            </a:r>
          </a:p>
          <a:p>
            <a:pPr eaLnBrk="0" hangingPunct="0"/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if 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denom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== 0.0 { None }</a:t>
            </a:r>
          </a:p>
          <a:p>
            <a:pPr eaLnBrk="0" hangingPunct="0"/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else { Some(numerator / 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denom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 }</a:t>
            </a:r>
          </a:p>
          <a:p>
            <a:pPr eaLnBrk="0" hangingPunct="0"/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}</a:t>
            </a:r>
          </a:p>
          <a:p>
            <a:pPr eaLnBrk="0" hangingPunct="0"/>
            <a:endParaRPr lang="en-US" alt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0" hangingPunct="0"/>
            <a:endParaRPr kumimoji="0" lang="en-US" altLang="en-US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0" hangingPunct="0"/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// The return value of the function is an option</a:t>
            </a:r>
          </a:p>
          <a:p>
            <a:pPr eaLnBrk="0" hangingPunct="0"/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let result = divide(2.0, 3.0);</a:t>
            </a:r>
          </a:p>
          <a:p>
            <a:pPr eaLnBrk="0" hangingPunct="0"/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// Pattern match to retrieve the value </a:t>
            </a:r>
          </a:p>
          <a:p>
            <a:pPr eaLnBrk="0" hangingPunct="0"/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match result {</a:t>
            </a:r>
          </a:p>
          <a:p>
            <a:pPr eaLnBrk="0" hangingPunct="0"/>
            <a:r>
              <a:rPr lang="en-US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// The division was valid</a:t>
            </a:r>
          </a:p>
          <a:p>
            <a:pPr eaLnBrk="0" hangingPunct="0"/>
            <a:r>
              <a:rPr lang="en-US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Some(x) =&gt; 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println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!("Result: {x}"),</a:t>
            </a:r>
          </a:p>
          <a:p>
            <a:pPr eaLnBrk="0" hangingPunct="0"/>
            <a:r>
              <a:rPr lang="en-US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// The division was invalid</a:t>
            </a:r>
          </a:p>
          <a:p>
            <a:pPr eaLnBrk="0" hangingPunct="0"/>
            <a:r>
              <a:rPr lang="en-US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None =&gt; 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println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!("Cannot divide by 0"),</a:t>
            </a:r>
          </a:p>
          <a:p>
            <a:pPr eaLnBrk="0" hangingPunct="0"/>
            <a:r>
              <a:rPr lang="en-US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} 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147E9970-E6CB-0AD6-AF40-D4459B42A4D7}"/>
              </a:ext>
            </a:extLst>
          </p:cNvPr>
          <p:cNvSpPr/>
          <p:nvPr/>
        </p:nvSpPr>
        <p:spPr>
          <a:xfrm>
            <a:off x="381000" y="4480061"/>
            <a:ext cx="6400800" cy="2103283"/>
          </a:xfrm>
          <a:prstGeom prst="roundRect">
            <a:avLst>
              <a:gd name="adj" fmla="val 0"/>
            </a:avLst>
          </a:prstGeom>
          <a:noFill/>
          <a:ln w="5715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D2520A1-4C69-A8FA-6CEF-58E4B8D6F130}"/>
              </a:ext>
            </a:extLst>
          </p:cNvPr>
          <p:cNvSpPr txBox="1"/>
          <p:nvPr/>
        </p:nvSpPr>
        <p:spPr>
          <a:xfrm>
            <a:off x="5867400" y="4860856"/>
            <a:ext cx="2895600" cy="1631216"/>
          </a:xfrm>
          <a:prstGeom prst="rect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Use</a:t>
            </a:r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 match</a:t>
            </a:r>
            <a:r>
              <a:rPr lang="en-US" sz="2000" b="1" dirty="0">
                <a:sym typeface="Wingdings" panose="05000000000000000000" pitchFamily="2" charset="2"/>
              </a:rPr>
              <a:t> ..</a:t>
            </a:r>
          </a:p>
          <a:p>
            <a:r>
              <a:rPr lang="en-US" sz="2000" b="1" dirty="0">
                <a:sym typeface="Wingdings" panose="05000000000000000000" pitchFamily="2" charset="2"/>
              </a:rPr>
              <a:t>To unpack the result</a:t>
            </a:r>
            <a:br>
              <a:rPr lang="en-US" sz="2000" b="1" dirty="0">
                <a:sym typeface="Wingdings" panose="05000000000000000000" pitchFamily="2" charset="2"/>
              </a:rPr>
            </a:br>
            <a:r>
              <a:rPr lang="en-US" sz="2000" b="1" dirty="0">
                <a:sym typeface="Wingdings" panose="05000000000000000000" pitchFamily="2" charset="2"/>
              </a:rPr>
              <a:t>Is it useful? 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Some(x)</a:t>
            </a:r>
          </a:p>
          <a:p>
            <a:r>
              <a:rPr lang="en-US" sz="2000" b="1" i="1" dirty="0">
                <a:solidFill>
                  <a:srgbClr val="0F37E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or</a:t>
            </a:r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 </a:t>
            </a:r>
          </a:p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Error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?</a:t>
            </a:r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 None</a:t>
            </a: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7A110C1E-CBEC-BBEF-964B-6617F79D1ECE}"/>
              </a:ext>
            </a:extLst>
          </p:cNvPr>
          <p:cNvSpPr/>
          <p:nvPr/>
        </p:nvSpPr>
        <p:spPr>
          <a:xfrm>
            <a:off x="6009903" y="2034812"/>
            <a:ext cx="2295895" cy="343128"/>
          </a:xfrm>
          <a:prstGeom prst="roundRect">
            <a:avLst/>
          </a:prstGeom>
          <a:noFill/>
          <a:ln w="5715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80483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D220C7-1D30-4ECC-8A1C-21895AF31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enum</a:t>
            </a:r>
            <a:r>
              <a:rPr lang="en-US" dirty="0"/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Option&lt;T&gt;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279CFF-146F-4081-B7E9-0CF120C8BF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66018"/>
            <a:ext cx="8229600" cy="5234782"/>
          </a:xfrm>
        </p:spPr>
        <p:txBody>
          <a:bodyPr/>
          <a:lstStyle/>
          <a:p>
            <a:pPr>
              <a:buClr>
                <a:srgbClr val="FF0000"/>
              </a:buClr>
            </a:pPr>
            <a:r>
              <a:rPr lang="en-US" sz="2000" dirty="0"/>
              <a:t>Divide by zero can be handled in a similar way</a:t>
            </a:r>
          </a:p>
          <a:p>
            <a:pPr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Clr>
                <a:srgbClr val="FF0000"/>
              </a:buClr>
            </a:pPr>
            <a:endParaRPr lang="en-US" sz="2400" dirty="0"/>
          </a:p>
          <a:p>
            <a:pPr marL="57150" indent="0">
              <a:buClr>
                <a:srgbClr val="FF0000"/>
              </a:buClr>
              <a:buNone/>
            </a:pPr>
            <a:endParaRPr lang="en-US" sz="2400" dirty="0"/>
          </a:p>
          <a:p>
            <a:pPr marL="457200" lvl="1" indent="0">
              <a:buClr>
                <a:schemeClr val="tx1"/>
              </a:buClr>
              <a:buNone/>
            </a:pPr>
            <a:endParaRPr lang="en-US" sz="2000" dirty="0">
              <a:solidFill>
                <a:srgbClr val="00B050"/>
              </a:solidFill>
            </a:endParaRPr>
          </a:p>
          <a:p>
            <a:pPr lvl="1">
              <a:buClr>
                <a:schemeClr val="tx1"/>
              </a:buClr>
              <a:buFont typeface="Wingdings" panose="05000000000000000000" pitchFamily="2" charset="2"/>
              <a:buChar char="§"/>
            </a:pPr>
            <a:endParaRPr lang="en-US" sz="2000" dirty="0">
              <a:solidFill>
                <a:srgbClr val="00B05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FA40608-58D7-DB2B-0CE5-885465BE6973}"/>
              </a:ext>
            </a:extLst>
          </p:cNvPr>
          <p:cNvSpPr txBox="1"/>
          <p:nvPr/>
        </p:nvSpPr>
        <p:spPr>
          <a:xfrm>
            <a:off x="228600" y="1691819"/>
            <a:ext cx="8458200" cy="5016758"/>
          </a:xfrm>
          <a:prstGeom prst="rect">
            <a:avLst/>
          </a:prstGeom>
          <a:noFill/>
          <a:ln w="57150">
            <a:solidFill>
              <a:srgbClr val="0F37E1"/>
            </a:solidFill>
          </a:ln>
        </p:spPr>
        <p:txBody>
          <a:bodyPr wrap="square" rtlCol="0">
            <a:spAutoFit/>
          </a:bodyPr>
          <a:lstStyle/>
          <a:p>
            <a:pPr eaLnBrk="0" hangingPunct="0"/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pub 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enum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Option&lt;T&gt; { None, Some(T), }</a:t>
            </a:r>
          </a:p>
          <a:p>
            <a:pPr eaLnBrk="0" hangingPunct="0"/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fn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divide(numerator: f64, 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denom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 f64) -&gt; Option&lt;f64&gt; {</a:t>
            </a:r>
          </a:p>
          <a:p>
            <a:pPr eaLnBrk="0" hangingPunct="0"/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if 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denom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== 0.0 { None }</a:t>
            </a:r>
          </a:p>
          <a:p>
            <a:pPr eaLnBrk="0" hangingPunct="0"/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else { Some(numerator / 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denom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 }</a:t>
            </a:r>
          </a:p>
          <a:p>
            <a:pPr eaLnBrk="0" hangingPunct="0"/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}</a:t>
            </a:r>
          </a:p>
          <a:p>
            <a:pPr eaLnBrk="0" hangingPunct="0"/>
            <a:endParaRPr lang="en-US" alt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0" hangingPunct="0"/>
            <a:endParaRPr kumimoji="0" lang="en-US" altLang="en-US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0" hangingPunct="0"/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// The return value of the function is an option</a:t>
            </a:r>
          </a:p>
          <a:p>
            <a:pPr eaLnBrk="0" hangingPunct="0"/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let result = divide(2.0, 3.0);</a:t>
            </a:r>
          </a:p>
          <a:p>
            <a:pPr eaLnBrk="0" hangingPunct="0"/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// Pattern match to retrieve the value </a:t>
            </a:r>
          </a:p>
          <a:p>
            <a:pPr eaLnBrk="0" hangingPunct="0"/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match result {</a:t>
            </a:r>
          </a:p>
          <a:p>
            <a:pPr eaLnBrk="0" hangingPunct="0"/>
            <a:r>
              <a:rPr lang="en-US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// The division was valid</a:t>
            </a:r>
          </a:p>
          <a:p>
            <a:pPr eaLnBrk="0" hangingPunct="0"/>
            <a:r>
              <a:rPr lang="en-US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Some(x) =&gt; 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println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!("Result: {x}"),</a:t>
            </a:r>
          </a:p>
          <a:p>
            <a:pPr eaLnBrk="0" hangingPunct="0"/>
            <a:r>
              <a:rPr lang="en-US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// The division was invalid</a:t>
            </a:r>
          </a:p>
          <a:p>
            <a:pPr eaLnBrk="0" hangingPunct="0"/>
            <a:r>
              <a:rPr lang="en-US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None =&gt; 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println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!("Cannot divide by 0"),</a:t>
            </a:r>
          </a:p>
          <a:p>
            <a:pPr eaLnBrk="0" hangingPunct="0"/>
            <a:r>
              <a:rPr lang="en-US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} 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147E9970-E6CB-0AD6-AF40-D4459B42A4D7}"/>
              </a:ext>
            </a:extLst>
          </p:cNvPr>
          <p:cNvSpPr/>
          <p:nvPr/>
        </p:nvSpPr>
        <p:spPr>
          <a:xfrm>
            <a:off x="381000" y="5410200"/>
            <a:ext cx="6248400" cy="281782"/>
          </a:xfrm>
          <a:prstGeom prst="roundRect">
            <a:avLst>
              <a:gd name="adj" fmla="val 0"/>
            </a:avLst>
          </a:prstGeom>
          <a:noFill/>
          <a:ln w="5715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D2520A1-4C69-A8FA-6CEF-58E4B8D6F130}"/>
              </a:ext>
            </a:extLst>
          </p:cNvPr>
          <p:cNvSpPr txBox="1"/>
          <p:nvPr/>
        </p:nvSpPr>
        <p:spPr>
          <a:xfrm>
            <a:off x="4876800" y="4061233"/>
            <a:ext cx="2895600" cy="1323439"/>
          </a:xfrm>
          <a:prstGeom prst="rect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Option is defined with </a:t>
            </a:r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T = f64</a:t>
            </a:r>
          </a:p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So </a:t>
            </a:r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x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is an </a:t>
            </a:r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f64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value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  <a:sym typeface="Wingdings" panose="05000000000000000000" pitchFamily="2" charset="2"/>
            </a:endParaRPr>
          </a:p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Print it .. or use it</a:t>
            </a: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7A110C1E-CBEC-BBEF-964B-6617F79D1ECE}"/>
              </a:ext>
            </a:extLst>
          </p:cNvPr>
          <p:cNvSpPr/>
          <p:nvPr/>
        </p:nvSpPr>
        <p:spPr>
          <a:xfrm>
            <a:off x="6009903" y="2034812"/>
            <a:ext cx="2295895" cy="343128"/>
          </a:xfrm>
          <a:prstGeom prst="roundRect">
            <a:avLst/>
          </a:prstGeom>
          <a:noFill/>
          <a:ln w="5715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155277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D066D5-4F46-7DDE-FCD6-B140C6F90A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86651D-29B0-1318-8907-6AC12A2C8A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037123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710CB4-E2AC-DE0C-84D8-28C2597DF3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93F811-C0CB-E67C-616C-A9710083AA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2556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D220C7-1D30-4ECC-8A1C-21895AF31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17195" cy="944562"/>
          </a:xfrm>
        </p:spPr>
        <p:txBody>
          <a:bodyPr/>
          <a:lstStyle/>
          <a:p>
            <a:r>
              <a:rPr lang="en-US" dirty="0"/>
              <a:t>Enumerated types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279CFF-146F-4081-B7E9-0CF120C8BF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143000"/>
            <a:ext cx="8293395" cy="5562600"/>
          </a:xfrm>
        </p:spPr>
        <p:txBody>
          <a:bodyPr/>
          <a:lstStyle/>
          <a:p>
            <a:pPr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endParaRPr lang="en-US" sz="2400" dirty="0"/>
          </a:p>
          <a:p>
            <a:pPr>
              <a:buClr>
                <a:srgbClr val="FF0000"/>
              </a:buClr>
            </a:pPr>
            <a:r>
              <a:rPr lang="en-US" sz="2400" dirty="0"/>
              <a:t>Compiler assigns some actual values</a:t>
            </a:r>
          </a:p>
          <a:p>
            <a:pPr lvl="1">
              <a:buClr>
                <a:srgbClr val="FF0000"/>
              </a:buClr>
            </a:pPr>
            <a:r>
              <a:rPr lang="en-US" sz="2000" dirty="0"/>
              <a:t>Usually you do not care!</a:t>
            </a:r>
          </a:p>
          <a:p>
            <a:pPr lvl="1">
              <a:buClr>
                <a:srgbClr val="FF0000"/>
              </a:buClr>
            </a:pPr>
            <a:r>
              <a:rPr lang="en-US" sz="2000" dirty="0"/>
              <a:t>You solve the problem using the symbolic labels </a:t>
            </a:r>
          </a:p>
          <a:p>
            <a:pPr lvl="1">
              <a:buClr>
                <a:srgbClr val="FF0000"/>
              </a:buClr>
              <a:buFont typeface="Arial" panose="020B0604020202020204" pitchFamily="34" charset="0"/>
              <a:buChar char="→"/>
            </a:pPr>
            <a:r>
              <a:rPr lang="en-US" sz="2000" dirty="0"/>
              <a:t>More </a:t>
            </a:r>
            <a:r>
              <a:rPr lang="en-US" sz="2000" dirty="0">
                <a:solidFill>
                  <a:srgbClr val="FF0000"/>
                </a:solidFill>
              </a:rPr>
              <a:t>abstract </a:t>
            </a:r>
            <a:r>
              <a:rPr lang="en-US" sz="2000" dirty="0"/>
              <a:t>code</a:t>
            </a:r>
          </a:p>
          <a:p>
            <a:pPr lvl="1">
              <a:buClr>
                <a:srgbClr val="FF0000"/>
              </a:buClr>
            </a:pPr>
            <a:endParaRPr lang="en-US" sz="2000" dirty="0"/>
          </a:p>
          <a:p>
            <a:pPr lvl="1"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endParaRPr lang="en-US" sz="2000" dirty="0"/>
          </a:p>
          <a:p>
            <a:pPr marL="457200" lvl="1" indent="0">
              <a:buClr>
                <a:schemeClr val="tx1"/>
              </a:buClr>
              <a:buNone/>
            </a:pPr>
            <a:endParaRPr lang="en-US" sz="2000" dirty="0">
              <a:solidFill>
                <a:srgbClr val="00B050"/>
              </a:solidFill>
            </a:endParaRPr>
          </a:p>
          <a:p>
            <a:pPr lvl="1">
              <a:buClr>
                <a:schemeClr val="tx1"/>
              </a:buClr>
              <a:buFont typeface="Wingdings" panose="05000000000000000000" pitchFamily="2" charset="2"/>
              <a:buChar char="§"/>
            </a:pPr>
            <a:endParaRPr lang="en-US" sz="2000" dirty="0">
              <a:solidFill>
                <a:srgbClr val="00B050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F0B4F6D-32CE-A5E0-242A-51C9A99889B2}"/>
              </a:ext>
            </a:extLst>
          </p:cNvPr>
          <p:cNvSpPr txBox="1"/>
          <p:nvPr/>
        </p:nvSpPr>
        <p:spPr>
          <a:xfrm>
            <a:off x="457200" y="1219200"/>
            <a:ext cx="6758902" cy="1015663"/>
          </a:xfrm>
          <a:prstGeom prst="rect">
            <a:avLst/>
          </a:prstGeom>
          <a:noFill/>
          <a:ln w="57150">
            <a:solidFill>
              <a:srgbClr val="0F37E1"/>
            </a:solidFill>
          </a:ln>
        </p:spPr>
        <p:txBody>
          <a:bodyPr wrap="none" rtlCol="0">
            <a:spAutoFit/>
          </a:bodyPr>
          <a:lstStyle/>
          <a:p>
            <a:pPr marL="109538" lvl="1">
              <a:buClr>
                <a:srgbClr val="FF0000"/>
              </a:buClr>
            </a:pP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enum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Grade {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Good, OK, Average, Weak, Bad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109538" lvl="1">
              <a:buClr>
                <a:srgbClr val="FF0000"/>
              </a:buClr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09538" lvl="1">
              <a:buClr>
                <a:srgbClr val="FF0000"/>
              </a:buClr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grade = Grade::Good;</a:t>
            </a:r>
          </a:p>
        </p:txBody>
      </p:sp>
    </p:spTree>
    <p:extLst>
      <p:ext uri="{BB962C8B-B14F-4D97-AF65-F5344CB8AC3E}">
        <p14:creationId xmlns:p14="http://schemas.microsoft.com/office/powerpoint/2010/main" val="451541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D220C7-1D30-4ECC-8A1C-21895AF31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17195" cy="944562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Abstract</a:t>
            </a:r>
            <a:r>
              <a:rPr lang="en-US" dirty="0"/>
              <a:t> code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279CFF-146F-4081-B7E9-0CF120C8BF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143000"/>
            <a:ext cx="8293395" cy="5562600"/>
          </a:xfrm>
        </p:spPr>
        <p:txBody>
          <a:bodyPr/>
          <a:lstStyle/>
          <a:p>
            <a:pPr>
              <a:buClr>
                <a:srgbClr val="FF0000"/>
              </a:buClr>
            </a:pPr>
            <a:r>
              <a:rPr lang="en-US" sz="2400" dirty="0"/>
              <a:t>In this context, </a:t>
            </a:r>
            <a:br>
              <a:rPr lang="en-US" sz="2400" dirty="0"/>
            </a:br>
            <a:r>
              <a:rPr lang="en-US" sz="2400" dirty="0">
                <a:solidFill>
                  <a:srgbClr val="FF0000"/>
                </a:solidFill>
              </a:rPr>
              <a:t>abstract</a:t>
            </a:r>
            <a:r>
              <a:rPr lang="en-US" sz="2400" dirty="0"/>
              <a:t> implies no focus on trivial details</a:t>
            </a:r>
          </a:p>
          <a:p>
            <a:pPr lvl="1">
              <a:buClr>
                <a:srgbClr val="FF0000"/>
              </a:buClr>
            </a:pPr>
            <a:r>
              <a:rPr lang="en-US" sz="2000" dirty="0"/>
              <a:t>Actual values </a:t>
            </a:r>
          </a:p>
          <a:p>
            <a:pPr marL="914400" lvl="2" indent="0">
              <a:buClr>
                <a:srgbClr val="FF0000"/>
              </a:buClr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Good = 0, OK = 1, Average = 2, … </a:t>
            </a:r>
          </a:p>
          <a:p>
            <a:pPr lvl="1">
              <a:buClr>
                <a:srgbClr val="FF0000"/>
              </a:buClr>
            </a:pPr>
            <a:r>
              <a:rPr lang="en-US" sz="2000" dirty="0"/>
              <a:t>Irrelevant to you!</a:t>
            </a:r>
          </a:p>
          <a:p>
            <a:pPr lvl="2">
              <a:buClr>
                <a:srgbClr val="FF0000"/>
              </a:buClr>
            </a:pPr>
            <a:r>
              <a:rPr lang="en-US" sz="2000" dirty="0"/>
              <a:t>You only need to have different values</a:t>
            </a:r>
          </a:p>
          <a:p>
            <a:pPr lvl="1">
              <a:buClr>
                <a:srgbClr val="FF0000"/>
              </a:buClr>
            </a:pPr>
            <a:r>
              <a:rPr lang="en-US" sz="2000" dirty="0"/>
              <a:t>So</a:t>
            </a:r>
          </a:p>
          <a:p>
            <a:pPr marL="914400" lvl="2" indent="0">
              <a:buClr>
                <a:srgbClr val="FF0000"/>
              </a:buClr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Good =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sz="20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, OK =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en-US" sz="20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, Average =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100</a:t>
            </a:r>
            <a:r>
              <a:rPr lang="en-US" sz="20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, …</a:t>
            </a:r>
          </a:p>
          <a:p>
            <a:pPr lvl="1">
              <a:buClr>
                <a:srgbClr val="FF0000"/>
              </a:buClr>
            </a:pPr>
            <a:r>
              <a:rPr lang="en-US" sz="2000" dirty="0"/>
              <a:t>Works well</a:t>
            </a:r>
          </a:p>
          <a:p>
            <a:pPr lvl="2">
              <a:buClr>
                <a:srgbClr val="FF0000"/>
              </a:buClr>
            </a:pPr>
            <a:r>
              <a:rPr lang="en-US" sz="2000" dirty="0"/>
              <a:t>Binary bits may even perform better </a:t>
            </a:r>
            <a:br>
              <a:rPr lang="en-US" sz="2000" dirty="0"/>
            </a:br>
            <a:r>
              <a:rPr lang="en-US" sz="2000" dirty="0"/>
              <a:t>on very simple hardware </a:t>
            </a:r>
            <a:r>
              <a:rPr lang="en-US" sz="2000" dirty="0">
                <a:sym typeface="Wingdings" panose="05000000000000000000" pitchFamily="2" charset="2"/>
              </a:rPr>
              <a:t></a:t>
            </a:r>
            <a:endParaRPr lang="en-US" sz="2000" dirty="0"/>
          </a:p>
          <a:p>
            <a:pPr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endParaRPr lang="en-US" sz="2000" dirty="0"/>
          </a:p>
          <a:p>
            <a:pPr marL="457200" lvl="1" indent="0">
              <a:buClr>
                <a:schemeClr val="tx1"/>
              </a:buClr>
              <a:buNone/>
            </a:pPr>
            <a:endParaRPr lang="en-US" sz="2000" dirty="0">
              <a:solidFill>
                <a:srgbClr val="00B050"/>
              </a:solidFill>
            </a:endParaRPr>
          </a:p>
          <a:p>
            <a:pPr lvl="1">
              <a:buClr>
                <a:schemeClr val="tx1"/>
              </a:buClr>
              <a:buFont typeface="Wingdings" panose="05000000000000000000" pitchFamily="2" charset="2"/>
              <a:buChar char="§"/>
            </a:pPr>
            <a:endParaRPr lang="en-US" sz="20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80690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1749E8-2209-348E-4943-9E389F71E07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                                          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Aside note …</a:t>
            </a:r>
          </a:p>
        </p:txBody>
      </p:sp>
    </p:spTree>
    <p:extLst>
      <p:ext uri="{BB962C8B-B14F-4D97-AF65-F5344CB8AC3E}">
        <p14:creationId xmlns:p14="http://schemas.microsoft.com/office/powerpoint/2010/main" val="41559658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D220C7-1D30-4ECC-8A1C-21895AF31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17195" cy="944562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Abstract</a:t>
            </a:r>
            <a:r>
              <a:rPr lang="en-US" dirty="0"/>
              <a:t> code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279CFF-146F-4081-B7E9-0CF120C8BF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143000"/>
            <a:ext cx="8293395" cy="5562600"/>
          </a:xfrm>
        </p:spPr>
        <p:txBody>
          <a:bodyPr/>
          <a:lstStyle/>
          <a:p>
            <a:pPr>
              <a:buClr>
                <a:srgbClr val="FF0000"/>
              </a:buClr>
            </a:pPr>
            <a:r>
              <a:rPr lang="en-US" sz="2000" dirty="0"/>
              <a:t>In this context, </a:t>
            </a:r>
            <a:br>
              <a:rPr lang="en-US" sz="2000" dirty="0"/>
            </a:br>
            <a:r>
              <a:rPr lang="en-US" sz="2000" dirty="0">
                <a:solidFill>
                  <a:srgbClr val="FF0000"/>
                </a:solidFill>
              </a:rPr>
              <a:t>abstract</a:t>
            </a:r>
            <a:r>
              <a:rPr lang="en-US" sz="2000" dirty="0"/>
              <a:t> implies no focus on trivial details</a:t>
            </a:r>
          </a:p>
          <a:p>
            <a:pPr>
              <a:buClr>
                <a:srgbClr val="FF0000"/>
              </a:buClr>
            </a:pPr>
            <a:r>
              <a:rPr lang="en-US" sz="2000" dirty="0"/>
              <a:t>It also implies solving small problems and </a:t>
            </a:r>
            <a:br>
              <a:rPr lang="en-US" sz="2000" dirty="0"/>
            </a:br>
            <a:r>
              <a:rPr lang="en-US" sz="2000" dirty="0"/>
              <a:t>using solutions of the small problems to solve larger ones</a:t>
            </a:r>
          </a:p>
          <a:p>
            <a:pPr>
              <a:buClr>
                <a:srgbClr val="FF0000"/>
              </a:buClr>
            </a:pPr>
            <a:r>
              <a:rPr lang="en-US" sz="2000" dirty="0"/>
              <a:t>You will hear this referred to as a </a:t>
            </a:r>
          </a:p>
          <a:p>
            <a:pPr marL="0" indent="0" algn="ctr">
              <a:buClr>
                <a:srgbClr val="FF0000"/>
              </a:buClr>
              <a:buNone/>
            </a:pPr>
            <a:r>
              <a:rPr lang="en-US" sz="2000" dirty="0"/>
              <a:t>‘</a:t>
            </a:r>
            <a:r>
              <a:rPr lang="en-US" sz="2000" dirty="0">
                <a:solidFill>
                  <a:srgbClr val="FF0000"/>
                </a:solidFill>
              </a:rPr>
              <a:t>Divide and Conquer</a:t>
            </a:r>
            <a:r>
              <a:rPr lang="en-US" sz="2000" dirty="0"/>
              <a:t>’ approach</a:t>
            </a:r>
          </a:p>
          <a:p>
            <a:pPr>
              <a:buClr>
                <a:srgbClr val="FF0000"/>
              </a:buClr>
              <a:buFont typeface="Symbol" panose="05050102010706020507" pitchFamily="18" charset="2"/>
              <a:buChar char=" "/>
            </a:pPr>
            <a:r>
              <a:rPr lang="en-US" sz="2000" dirty="0"/>
              <a:t>(if you haven’t heard it already </a:t>
            </a:r>
            <a:r>
              <a:rPr lang="en-US" sz="2000" dirty="0">
                <a:sym typeface="Wingdings" panose="05000000000000000000" pitchFamily="2" charset="2"/>
              </a:rPr>
              <a:t>)</a:t>
            </a:r>
            <a:endParaRPr lang="en-US" sz="2000" dirty="0"/>
          </a:p>
          <a:p>
            <a:pPr lvl="1">
              <a:buClr>
                <a:schemeClr val="tx1"/>
              </a:buClr>
              <a:buFont typeface="Wingdings" panose="05000000000000000000" pitchFamily="2" charset="2"/>
              <a:buChar char="§"/>
            </a:pPr>
            <a:endParaRPr lang="en-US" sz="20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83214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D220C7-1D30-4ECC-8A1C-21895AF31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17195" cy="944562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Abstract</a:t>
            </a:r>
            <a:r>
              <a:rPr lang="en-US" dirty="0"/>
              <a:t> code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279CFF-146F-4081-B7E9-0CF120C8BF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2094" y="1052430"/>
            <a:ext cx="8293395" cy="5562600"/>
          </a:xfrm>
        </p:spPr>
        <p:txBody>
          <a:bodyPr/>
          <a:lstStyle/>
          <a:p>
            <a:pPr>
              <a:buClr>
                <a:srgbClr val="FF0000"/>
              </a:buClr>
            </a:pPr>
            <a:r>
              <a:rPr lang="en-US" sz="2000" dirty="0"/>
              <a:t>Several in this week’s lab produced this</a:t>
            </a:r>
          </a:p>
          <a:p>
            <a:pPr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r>
              <a:rPr lang="en-US" sz="2000" dirty="0"/>
              <a:t>Same problem, solved again three times!</a:t>
            </a:r>
          </a:p>
          <a:p>
            <a:pPr>
              <a:buClr>
                <a:srgbClr val="FF0000"/>
              </a:buClr>
            </a:pPr>
            <a:r>
              <a:rPr lang="en-US" sz="2000" dirty="0"/>
              <a:t>Should have been a </a:t>
            </a:r>
            <a:r>
              <a:rPr lang="en-US" sz="2000" dirty="0">
                <a:solidFill>
                  <a:srgbClr val="FF0000"/>
                </a:solidFill>
              </a:rPr>
              <a:t>function</a:t>
            </a:r>
            <a:r>
              <a:rPr lang="en-US" sz="2000" dirty="0"/>
              <a:t> to solve the problem once</a:t>
            </a:r>
          </a:p>
          <a:p>
            <a:pPr>
              <a:buClr>
                <a:srgbClr val="FF0000"/>
              </a:buClr>
            </a:pPr>
            <a:r>
              <a:rPr lang="en-US" sz="2000" dirty="0"/>
              <a:t>Then re-used 3 times to solve the larger problem:</a:t>
            </a:r>
          </a:p>
          <a:p>
            <a:pPr>
              <a:buClr>
                <a:srgbClr val="FF0000"/>
              </a:buClr>
            </a:pPr>
            <a:r>
              <a:rPr lang="en-US" sz="2000" dirty="0"/>
              <a:t>Finding all the angles!</a:t>
            </a:r>
          </a:p>
          <a:p>
            <a:pPr>
              <a:spcBef>
                <a:spcPts val="0"/>
              </a:spcBef>
              <a:buClr>
                <a:srgbClr val="FF0000"/>
              </a:buClr>
            </a:pPr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Note: a more efficient solution might have found 2 angles,</a:t>
            </a:r>
            <a:br>
              <a:rPr lang="en-US" sz="2000" dirty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then used </a:t>
            </a:r>
          </a:p>
          <a:p>
            <a:pPr lvl="1">
              <a:spcBef>
                <a:spcPts val="0"/>
              </a:spcBef>
              <a:buClr>
                <a:srgbClr val="FF0000"/>
              </a:buClr>
            </a:pPr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For a triangle: Sum of 3 angles </a:t>
            </a:r>
            <a:r>
              <a:rPr lang="en-US" sz="1600" dirty="0">
                <a:solidFill>
                  <a:schemeClr val="bg1">
                    <a:lumMod val="50000"/>
                  </a:schemeClr>
                </a:solidFill>
              </a:rPr>
              <a:t>=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Symbol" panose="05050102010706020507" pitchFamily="18" charset="2"/>
              </a:rPr>
              <a:t>p</a:t>
            </a:r>
          </a:p>
          <a:p>
            <a:pPr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endParaRPr lang="en-US" sz="2000" dirty="0"/>
          </a:p>
          <a:p>
            <a:pPr marL="457200" lvl="1" indent="0">
              <a:buClr>
                <a:schemeClr val="tx1"/>
              </a:buClr>
              <a:buNone/>
            </a:pPr>
            <a:endParaRPr lang="en-US" sz="2000" dirty="0">
              <a:solidFill>
                <a:srgbClr val="00B050"/>
              </a:solidFill>
            </a:endParaRPr>
          </a:p>
          <a:p>
            <a:pPr lvl="1">
              <a:buClr>
                <a:schemeClr val="tx1"/>
              </a:buClr>
              <a:buFont typeface="Wingdings" panose="05000000000000000000" pitchFamily="2" charset="2"/>
              <a:buChar char="§"/>
            </a:pPr>
            <a:endParaRPr lang="en-US" sz="2000" dirty="0">
              <a:solidFill>
                <a:srgbClr val="00B050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3DAD96E-9260-40E9-F653-D3C1D6B57F9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596" y="1631115"/>
            <a:ext cx="8691383" cy="22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02020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11676</TotalTime>
  <Words>6351</Words>
  <Application>Microsoft Office PowerPoint</Application>
  <PresentationFormat>On-screen Show (4:3)</PresentationFormat>
  <Paragraphs>1133</Paragraphs>
  <Slides>49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49</vt:i4>
      </vt:variant>
    </vt:vector>
  </HeadingPairs>
  <TitlesOfParts>
    <vt:vector size="57" baseType="lpstr">
      <vt:lpstr>Arial Unicode MS</vt:lpstr>
      <vt:lpstr>Arial</vt:lpstr>
      <vt:lpstr>Calibri</vt:lpstr>
      <vt:lpstr>Courier New</vt:lpstr>
      <vt:lpstr>Symbol</vt:lpstr>
      <vt:lpstr>Times New Roman</vt:lpstr>
      <vt:lpstr>Wingdings</vt:lpstr>
      <vt:lpstr>Office Theme</vt:lpstr>
      <vt:lpstr>RUST Enumerated types</vt:lpstr>
      <vt:lpstr>Enumerated types</vt:lpstr>
      <vt:lpstr>Making your code intelligible</vt:lpstr>
      <vt:lpstr>Enumerated types</vt:lpstr>
      <vt:lpstr>Enumerated types</vt:lpstr>
      <vt:lpstr>Abstract code</vt:lpstr>
      <vt:lpstr>PowerPoint Presentation</vt:lpstr>
      <vt:lpstr>Abstract code</vt:lpstr>
      <vt:lpstr>Abstract code</vt:lpstr>
      <vt:lpstr>PowerPoint Presentation</vt:lpstr>
      <vt:lpstr>Enumerated types</vt:lpstr>
      <vt:lpstr>Enumerated types</vt:lpstr>
      <vt:lpstr>Enumerated types</vt:lpstr>
      <vt:lpstr>Enumerated types</vt:lpstr>
      <vt:lpstr>Enumerated types</vt:lpstr>
      <vt:lpstr>Enumerated types</vt:lpstr>
      <vt:lpstr>Function returning an enum</vt:lpstr>
      <vt:lpstr>Function returning an enum</vt:lpstr>
      <vt:lpstr>Function returning an enum</vt:lpstr>
      <vt:lpstr>Function returning an enum</vt:lpstr>
      <vt:lpstr>Function returning an enum</vt:lpstr>
      <vt:lpstr>Function returning an enum</vt:lpstr>
      <vt:lpstr>Function returning an enum</vt:lpstr>
      <vt:lpstr>Function returning an enum</vt:lpstr>
      <vt:lpstr>Function returning an enum</vt:lpstr>
      <vt:lpstr>Function returning an enum</vt:lpstr>
      <vt:lpstr>Function returning an enum</vt:lpstr>
      <vt:lpstr>Function returning an enum</vt:lpstr>
      <vt:lpstr>Function returning an enum</vt:lpstr>
      <vt:lpstr>Function returning an enum</vt:lpstr>
      <vt:lpstr>Printing enumerated types</vt:lpstr>
      <vt:lpstr>Printing enumerated types</vt:lpstr>
      <vt:lpstr>Printing enumerated types</vt:lpstr>
      <vt:lpstr>Printing enumerated types</vt:lpstr>
      <vt:lpstr>Printing enumerated types</vt:lpstr>
      <vt:lpstr>enum – additional Rust capability</vt:lpstr>
      <vt:lpstr>enum – additional Rust capability</vt:lpstr>
      <vt:lpstr>enum Option&lt;T&gt;</vt:lpstr>
      <vt:lpstr>enum Option&lt;T&gt;</vt:lpstr>
      <vt:lpstr>enum Option&lt;T&gt;</vt:lpstr>
      <vt:lpstr>enum Option&lt;T&gt;</vt:lpstr>
      <vt:lpstr>enum Option&lt;T&gt;</vt:lpstr>
      <vt:lpstr>enum Option&lt;T&gt;</vt:lpstr>
      <vt:lpstr>enum Option&lt;T&gt;</vt:lpstr>
      <vt:lpstr>enum Option&lt;T&gt;</vt:lpstr>
      <vt:lpstr>enum Option&lt;T&gt;</vt:lpstr>
      <vt:lpstr>enum Option&lt;T&gt;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Technical English: Fewer is better!</dc:title>
  <dc:creator>Windows User</dc:creator>
  <cp:lastModifiedBy>Joihn Morris</cp:lastModifiedBy>
  <cp:revision>174</cp:revision>
  <cp:lastPrinted>2019-04-26T14:10:42Z</cp:lastPrinted>
  <dcterms:created xsi:type="dcterms:W3CDTF">2010-05-26T12:32:20Z</dcterms:created>
  <dcterms:modified xsi:type="dcterms:W3CDTF">2022-08-25T04:06:57Z</dcterms:modified>
</cp:coreProperties>
</file>