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325" r:id="rId3"/>
    <p:sldId id="334" r:id="rId4"/>
    <p:sldId id="417" r:id="rId5"/>
    <p:sldId id="449" r:id="rId6"/>
    <p:sldId id="456" r:id="rId7"/>
    <p:sldId id="460" r:id="rId8"/>
    <p:sldId id="457" r:id="rId9"/>
    <p:sldId id="458" r:id="rId10"/>
    <p:sldId id="459" r:id="rId11"/>
    <p:sldId id="450" r:id="rId12"/>
    <p:sldId id="455" r:id="rId13"/>
    <p:sldId id="452" r:id="rId14"/>
    <p:sldId id="461" r:id="rId15"/>
    <p:sldId id="454" r:id="rId16"/>
    <p:sldId id="453" r:id="rId17"/>
    <p:sldId id="462" r:id="rId18"/>
    <p:sldId id="463" r:id="rId19"/>
    <p:sldId id="464" r:id="rId20"/>
    <p:sldId id="465" r:id="rId21"/>
    <p:sldId id="467" r:id="rId22"/>
    <p:sldId id="468" r:id="rId23"/>
    <p:sldId id="469" r:id="rId24"/>
    <p:sldId id="470" r:id="rId25"/>
    <p:sldId id="471" r:id="rId26"/>
    <p:sldId id="472" r:id="rId27"/>
    <p:sldId id="473" r:id="rId28"/>
    <p:sldId id="474" r:id="rId29"/>
    <p:sldId id="475" r:id="rId30"/>
    <p:sldId id="476" r:id="rId31"/>
    <p:sldId id="477" r:id="rId32"/>
    <p:sldId id="478" r:id="rId33"/>
    <p:sldId id="479" r:id="rId34"/>
    <p:sldId id="480" r:id="rId35"/>
    <p:sldId id="481" r:id="rId36"/>
    <p:sldId id="365" r:id="rId37"/>
    <p:sldId id="482" r:id="rId38"/>
    <p:sldId id="483" r:id="rId39"/>
    <p:sldId id="484" r:id="rId40"/>
    <p:sldId id="485" r:id="rId41"/>
    <p:sldId id="487" r:id="rId42"/>
    <p:sldId id="489" r:id="rId43"/>
    <p:sldId id="490" r:id="rId44"/>
    <p:sldId id="491" r:id="rId45"/>
    <p:sldId id="492" r:id="rId46"/>
    <p:sldId id="493" r:id="rId47"/>
    <p:sldId id="494" r:id="rId48"/>
    <p:sldId id="488" r:id="rId49"/>
    <p:sldId id="486" r:id="rId50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22" autoAdjust="0"/>
    <p:restoredTop sz="94629" autoAdjust="0"/>
  </p:normalViewPr>
  <p:slideViewPr>
    <p:cSldViewPr>
      <p:cViewPr varScale="1">
        <p:scale>
          <a:sx n="81" d="100"/>
          <a:sy n="81" d="100"/>
        </p:scale>
        <p:origin x="188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704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25-Aug-22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25-Aug-22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25-Aug-22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RUST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Enumerated types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School of Industrial Education and Technology,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749E8-2209-348E-4943-9E389F71E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                      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… back to enumerated types</a:t>
            </a:r>
          </a:p>
        </p:txBody>
      </p:sp>
    </p:spTree>
    <p:extLst>
      <p:ext uri="{BB962C8B-B14F-4D97-AF65-F5344CB8AC3E}">
        <p14:creationId xmlns:p14="http://schemas.microsoft.com/office/powerpoint/2010/main" val="2998889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Compiler assigns some actual values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+"/>
            </a:pPr>
            <a:r>
              <a:rPr lang="en-US" sz="2000" dirty="0"/>
              <a:t>When we change the labels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Minor changes to code needed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263487" y="2819400"/>
            <a:ext cx="6494085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 = Grade::Good;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match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Good =&gt; { .. // Fix the problem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=&gt; { …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OK =&gt; { … // Some work needed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Average =&gt; { … // Just acceptable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Weak =&gt; { … // Good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Bad =&gt; { … // High standard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Fail =&gt; { …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!(“Illegal code");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A7BCA7-4192-A957-8F11-433F8587F4D1}"/>
              </a:ext>
            </a:extLst>
          </p:cNvPr>
          <p:cNvSpPr txBox="1"/>
          <p:nvPr/>
        </p:nvSpPr>
        <p:spPr>
          <a:xfrm>
            <a:off x="152400" y="1965853"/>
            <a:ext cx="7543800" cy="338554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109538" lvl="1">
              <a:buClr>
                <a:srgbClr val="FF0000"/>
              </a:buClr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Good,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Bad, Fail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64BFCA1-4918-5596-9249-816A7829C7BD}"/>
              </a:ext>
            </a:extLst>
          </p:cNvPr>
          <p:cNvSpPr/>
          <p:nvPr/>
        </p:nvSpPr>
        <p:spPr>
          <a:xfrm>
            <a:off x="914400" y="3752513"/>
            <a:ext cx="32004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29CEF64-7DF3-0B0E-EEE8-175E61C938F8}"/>
              </a:ext>
            </a:extLst>
          </p:cNvPr>
          <p:cNvSpPr/>
          <p:nvPr/>
        </p:nvSpPr>
        <p:spPr>
          <a:xfrm>
            <a:off x="887776" y="5238413"/>
            <a:ext cx="32004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47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Compiler assigns some actual values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More readable code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Also when we change the labels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Minor changes to code needed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263487" y="3105487"/>
            <a:ext cx="6494085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(…);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match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Good =&gt; { .. // Fix the problem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=&gt; { …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OK =&gt; { … // Some work needed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Average =&gt; { … // Just acceptable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Weak =&gt; { … // Good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Bad =&gt; { … // High standard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Fail =&gt; { …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!(“Illegal code");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A7BCA7-4192-A957-8F11-433F8587F4D1}"/>
              </a:ext>
            </a:extLst>
          </p:cNvPr>
          <p:cNvSpPr txBox="1"/>
          <p:nvPr/>
        </p:nvSpPr>
        <p:spPr>
          <a:xfrm>
            <a:off x="228600" y="2362200"/>
            <a:ext cx="7543800" cy="338554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109538" lvl="1">
              <a:buClr>
                <a:srgbClr val="FF0000"/>
              </a:buClr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Good,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Bad, Fail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64BFCA1-4918-5596-9249-816A7829C7BD}"/>
              </a:ext>
            </a:extLst>
          </p:cNvPr>
          <p:cNvSpPr/>
          <p:nvPr/>
        </p:nvSpPr>
        <p:spPr>
          <a:xfrm>
            <a:off x="914400" y="4038600"/>
            <a:ext cx="32004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29CEF64-7DF3-0B0E-EEE8-175E61C938F8}"/>
              </a:ext>
            </a:extLst>
          </p:cNvPr>
          <p:cNvSpPr/>
          <p:nvPr/>
        </p:nvSpPr>
        <p:spPr>
          <a:xfrm>
            <a:off x="887776" y="5524500"/>
            <a:ext cx="32004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BB5EE4-C29A-323C-4534-E214890DEE99}"/>
              </a:ext>
            </a:extLst>
          </p:cNvPr>
          <p:cNvSpPr txBox="1"/>
          <p:nvPr/>
        </p:nvSpPr>
        <p:spPr>
          <a:xfrm>
            <a:off x="4869918" y="3757880"/>
            <a:ext cx="4080108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Compiler may set</a:t>
            </a:r>
            <a:br>
              <a:rPr lang="en-US" sz="2000" b="1" dirty="0"/>
            </a:br>
            <a:r>
              <a:rPr lang="en-US" sz="2000" b="1" dirty="0"/>
              <a:t>0, 1, 2, 3, 4, 5, 6, 7 values now </a:t>
            </a:r>
          </a:p>
          <a:p>
            <a:r>
              <a:rPr lang="en-US" sz="2000" b="1" dirty="0"/>
              <a:t>then</a:t>
            </a:r>
          </a:p>
          <a:p>
            <a:pPr marL="342900" indent="-342900">
              <a:buFont typeface="Wingdings" panose="05000000000000000000" pitchFamily="2" charset="2"/>
              <a:buChar char="J"/>
            </a:pPr>
            <a:r>
              <a:rPr lang="en-US" sz="2000" b="1" dirty="0"/>
              <a:t>Adjust code automatically </a:t>
            </a:r>
          </a:p>
        </p:txBody>
      </p:sp>
    </p:spTree>
    <p:extLst>
      <p:ext uri="{BB962C8B-B14F-4D97-AF65-F5344CB8AC3E}">
        <p14:creationId xmlns:p14="http://schemas.microsoft.com/office/powerpoint/2010/main" val="2018027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405" y="1020762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Forcing value of an </a:t>
            </a:r>
            <a:r>
              <a:rPr lang="en-US" sz="2400" dirty="0" err="1"/>
              <a:t>enum</a:t>
            </a: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Sometimes, your data has specific values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/>
              <a:t> you want to label them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→"/>
            </a:pPr>
            <a:r>
              <a:rPr lang="en-US" sz="2000" dirty="0"/>
              <a:t>To make your code readable!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Communications protocols 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dirty="0"/>
              <a:t>Your source sends you a message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Starting with a ‘header’ byte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Ending with an ‘end of message’ byte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So label special values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chemeClr val="tx1"/>
              </a:buClr>
            </a:pPr>
            <a:r>
              <a:rPr lang="en-US" sz="2000" dirty="0"/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setMsgType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US" sz="2000" dirty="0"/>
              <a:t>reads start of message</a:t>
            </a:r>
          </a:p>
          <a:p>
            <a:pPr lvl="1">
              <a:buClr>
                <a:schemeClr val="tx1"/>
              </a:buClr>
            </a:pPr>
            <a:r>
              <a:rPr lang="en-US" sz="1600" dirty="0"/>
              <a:t>Returns (readable) message type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A7BCA7-4192-A957-8F11-433F8587F4D1}"/>
              </a:ext>
            </a:extLst>
          </p:cNvPr>
          <p:cNvSpPr txBox="1"/>
          <p:nvPr/>
        </p:nvSpPr>
        <p:spPr>
          <a:xfrm>
            <a:off x="508015" y="6030071"/>
            <a:ext cx="7543800" cy="338554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109538" lvl="1">
              <a:buClr>
                <a:srgbClr val="FF0000"/>
              </a:buClr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PacketCode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Head=1, EOM=255, Invalid=0, …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D91A0-C2E2-48A9-0418-D9F0B44F4045}"/>
              </a:ext>
            </a:extLst>
          </p:cNvPr>
          <p:cNvSpPr txBox="1"/>
          <p:nvPr/>
        </p:nvSpPr>
        <p:spPr>
          <a:xfrm>
            <a:off x="836133" y="4319840"/>
            <a:ext cx="748923" cy="369332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Head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6F9DA4-579C-1F39-0F84-05C1370A04BA}"/>
              </a:ext>
            </a:extLst>
          </p:cNvPr>
          <p:cNvSpPr txBox="1"/>
          <p:nvPr/>
        </p:nvSpPr>
        <p:spPr>
          <a:xfrm>
            <a:off x="2885331" y="4375856"/>
            <a:ext cx="1583323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Message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0E198B-67D4-83D9-1F74-8BD6467B6F6A}"/>
              </a:ext>
            </a:extLst>
          </p:cNvPr>
          <p:cNvSpPr txBox="1"/>
          <p:nvPr/>
        </p:nvSpPr>
        <p:spPr>
          <a:xfrm>
            <a:off x="1432942" y="4920921"/>
            <a:ext cx="466794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‘S’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4E3E84-2E41-6CB1-BA64-7DF8A478B2BB}"/>
              </a:ext>
            </a:extLst>
          </p:cNvPr>
          <p:cNvSpPr txBox="1"/>
          <p:nvPr/>
        </p:nvSpPr>
        <p:spPr>
          <a:xfrm>
            <a:off x="988249" y="4920921"/>
            <a:ext cx="444693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8DB45-FC9B-6A7F-75E1-6638E8EBF5D7}"/>
              </a:ext>
            </a:extLst>
          </p:cNvPr>
          <p:cNvSpPr txBox="1"/>
          <p:nvPr/>
        </p:nvSpPr>
        <p:spPr>
          <a:xfrm>
            <a:off x="1899736" y="4920921"/>
            <a:ext cx="466794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‘A’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A2ECD6-3C83-9CC4-45B2-7BE068DB917A}"/>
              </a:ext>
            </a:extLst>
          </p:cNvPr>
          <p:cNvSpPr txBox="1"/>
          <p:nvPr/>
        </p:nvSpPr>
        <p:spPr>
          <a:xfrm>
            <a:off x="5298210" y="4920921"/>
            <a:ext cx="552614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‘W’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5CCD78-2D3B-44A4-F2B2-F19495A9C4A3}"/>
              </a:ext>
            </a:extLst>
          </p:cNvPr>
          <p:cNvSpPr txBox="1"/>
          <p:nvPr/>
        </p:nvSpPr>
        <p:spPr>
          <a:xfrm>
            <a:off x="2366530" y="4920921"/>
            <a:ext cx="466794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‘P’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36087C-25EB-9340-9050-B4D988893165}"/>
              </a:ext>
            </a:extLst>
          </p:cNvPr>
          <p:cNvSpPr txBox="1"/>
          <p:nvPr/>
        </p:nvSpPr>
        <p:spPr>
          <a:xfrm>
            <a:off x="5850824" y="4920921"/>
            <a:ext cx="635017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255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EC5405-BA0C-7C59-4364-F75C23903AFB}"/>
              </a:ext>
            </a:extLst>
          </p:cNvPr>
          <p:cNvSpPr txBox="1"/>
          <p:nvPr/>
        </p:nvSpPr>
        <p:spPr>
          <a:xfrm>
            <a:off x="5813108" y="4380967"/>
            <a:ext cx="710451" cy="369332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EOM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390420-947C-D00B-680A-4E53B0288E51}"/>
              </a:ext>
            </a:extLst>
          </p:cNvPr>
          <p:cNvSpPr txBox="1"/>
          <p:nvPr/>
        </p:nvSpPr>
        <p:spPr>
          <a:xfrm>
            <a:off x="3016461" y="480402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………………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71E2C6-DDC4-BDA0-C06C-FA7E2947EA70}"/>
              </a:ext>
            </a:extLst>
          </p:cNvPr>
          <p:cNvSpPr txBox="1"/>
          <p:nvPr/>
        </p:nvSpPr>
        <p:spPr>
          <a:xfrm>
            <a:off x="4745596" y="4920921"/>
            <a:ext cx="552614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‘J’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4608951-AF7A-AE19-8596-5EF08B090582}"/>
              </a:ext>
            </a:extLst>
          </p:cNvPr>
          <p:cNvCxnSpPr>
            <a:cxnSpLocks/>
          </p:cNvCxnSpPr>
          <p:nvPr/>
        </p:nvCxnSpPr>
        <p:spPr>
          <a:xfrm flipV="1">
            <a:off x="4212288" y="4560522"/>
            <a:ext cx="1502712" cy="5111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5C459E3-237E-3961-D4DE-BFF9AA4E3079}"/>
              </a:ext>
            </a:extLst>
          </p:cNvPr>
          <p:cNvCxnSpPr>
            <a:cxnSpLocks/>
          </p:cNvCxnSpPr>
          <p:nvPr/>
        </p:nvCxnSpPr>
        <p:spPr>
          <a:xfrm flipH="1">
            <a:off x="1585056" y="4565633"/>
            <a:ext cx="1539144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665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Forcing value of an </a:t>
            </a:r>
            <a:r>
              <a:rPr lang="en-US" sz="2400" dirty="0" err="1"/>
              <a:t>enum</a:t>
            </a: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Sometimes, your data has specific values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/>
              <a:t> you want to label them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→"/>
            </a:pPr>
            <a:r>
              <a:rPr lang="en-US" sz="2000" dirty="0"/>
              <a:t>To make your code readable!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Communications protocols 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chemeClr val="tx1"/>
              </a:buClr>
            </a:pPr>
            <a:r>
              <a:rPr lang="en-US" sz="2000" dirty="0"/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setMsgType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US" sz="2000" dirty="0"/>
              <a:t>reads start of message</a:t>
            </a:r>
          </a:p>
          <a:p>
            <a:pPr lvl="1">
              <a:buClr>
                <a:schemeClr val="tx1"/>
              </a:buClr>
            </a:pPr>
            <a:r>
              <a:rPr lang="en-US" sz="2000" dirty="0"/>
              <a:t>Returns (readable) message type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42900" y="3581400"/>
            <a:ext cx="7109639" cy="2246769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PacketCode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setMsgType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(…);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match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EOM =&gt; { … // End … Save full message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Head =&gt; { … // Allocate string}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Invalid =&gt; { … // Error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!(“Illegal type");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A7BCA7-4192-A957-8F11-433F8587F4D1}"/>
              </a:ext>
            </a:extLst>
          </p:cNvPr>
          <p:cNvSpPr txBox="1"/>
          <p:nvPr/>
        </p:nvSpPr>
        <p:spPr>
          <a:xfrm>
            <a:off x="342900" y="3090446"/>
            <a:ext cx="7543800" cy="338554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109538" lvl="1">
              <a:buClr>
                <a:srgbClr val="FF0000"/>
              </a:buClr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PacketCode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Head=1, EOM=255, Invalid=0, …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82930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Forcing value of an </a:t>
            </a:r>
            <a:r>
              <a:rPr lang="en-US" sz="2400" dirty="0" err="1"/>
              <a:t>enum</a:t>
            </a: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Sometimes, your data has specific values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/>
              <a:t> you want to label them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→"/>
            </a:pPr>
            <a:r>
              <a:rPr lang="en-US" sz="2000" dirty="0"/>
              <a:t>To make your code readable!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Communications protocols 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chemeClr val="tx1"/>
              </a:buClr>
            </a:pPr>
            <a:r>
              <a:rPr lang="en-US" sz="2000" dirty="0"/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setMsgType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US" sz="2000" dirty="0"/>
              <a:t>reads start of message</a:t>
            </a:r>
          </a:p>
          <a:p>
            <a:pPr lvl="1">
              <a:buClr>
                <a:schemeClr val="tx1"/>
              </a:buClr>
            </a:pPr>
            <a:r>
              <a:rPr lang="en-US" sz="1600" dirty="0"/>
              <a:t>Returns (readable) message type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42900" y="3581400"/>
            <a:ext cx="6186309" cy="2246769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PacketCode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setMsgType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(…);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match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EOF =&gt; { … // Save full message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Head =&gt; { … // Allocate string}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Invalid =&gt; { … // Error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!(“Illegal type");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A7BCA7-4192-A957-8F11-433F8587F4D1}"/>
              </a:ext>
            </a:extLst>
          </p:cNvPr>
          <p:cNvSpPr txBox="1"/>
          <p:nvPr/>
        </p:nvSpPr>
        <p:spPr>
          <a:xfrm>
            <a:off x="342900" y="3090446"/>
            <a:ext cx="7543800" cy="338554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109538" lvl="1">
              <a:buClr>
                <a:srgbClr val="FF0000"/>
              </a:buClr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PacketCode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Head=1, EOF=255, Invalid=0, …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9926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Forcing value of an </a:t>
            </a:r>
            <a:r>
              <a:rPr lang="en-US" sz="2400" dirty="0" err="1"/>
              <a:t>enum</a:t>
            </a:r>
            <a:endParaRPr lang="en-US" sz="24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Sometimes, your data has specific values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/>
              <a:t> you want to label them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→"/>
            </a:pPr>
            <a:r>
              <a:rPr lang="en-US" sz="2000" dirty="0"/>
              <a:t>To make your code readable!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Communications protocols 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chemeClr val="tx1"/>
              </a:buClr>
            </a:pPr>
            <a:r>
              <a:rPr lang="en-US" sz="2000" dirty="0"/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setMsgType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US" sz="2000" dirty="0"/>
              <a:t>reads start of message</a:t>
            </a:r>
          </a:p>
          <a:p>
            <a:pPr lvl="1">
              <a:buClr>
                <a:schemeClr val="tx1"/>
              </a:buClr>
            </a:pPr>
            <a:r>
              <a:rPr lang="en-US" sz="1600" dirty="0"/>
              <a:t>Returns (readable) message type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42900" y="3581400"/>
            <a:ext cx="6186309" cy="2246769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PacketCode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setMsgType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(…);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match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EOF =&gt; { … // Save full message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Head =&gt; { … // Allocate string}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Invalid =&gt; { … // Error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!(“Illegal type");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A7BCA7-4192-A957-8F11-433F8587F4D1}"/>
              </a:ext>
            </a:extLst>
          </p:cNvPr>
          <p:cNvSpPr txBox="1"/>
          <p:nvPr/>
        </p:nvSpPr>
        <p:spPr>
          <a:xfrm>
            <a:off x="342900" y="3090446"/>
            <a:ext cx="7543800" cy="338554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109538" lvl="1">
              <a:buClr>
                <a:srgbClr val="FF0000"/>
              </a:buClr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PacketCode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EOF=255, Head=1, Invalid=0, …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7370C-02AC-1E09-3B28-FFBD48CFE276}"/>
              </a:ext>
            </a:extLst>
          </p:cNvPr>
          <p:cNvSpPr txBox="1"/>
          <p:nvPr/>
        </p:nvSpPr>
        <p:spPr>
          <a:xfrm>
            <a:off x="1282552" y="2845885"/>
            <a:ext cx="6997995" cy="286232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Remember</a:t>
            </a:r>
          </a:p>
          <a:p>
            <a:r>
              <a:rPr lang="en-US" sz="2000" b="1" dirty="0"/>
              <a:t>Set explicit codes removes an advantage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/>
              <a:t> types</a:t>
            </a:r>
          </a:p>
          <a:p>
            <a:pPr marL="342900" indent="-342900">
              <a:buFont typeface="Symbol" panose="05050102010706020507" pitchFamily="18" charset="2"/>
              <a:buChar char=""/>
            </a:pPr>
            <a:r>
              <a:rPr lang="en-US" sz="2000" b="1" dirty="0"/>
              <a:t>Flexibility</a:t>
            </a:r>
          </a:p>
          <a:p>
            <a:pPr marL="342900" indent="-342900">
              <a:buFont typeface="Wingdings" panose="05000000000000000000" pitchFamily="2" charset="2"/>
              <a:buChar char="O"/>
            </a:pPr>
            <a:r>
              <a:rPr lang="en-US" sz="2000" b="1" dirty="0"/>
              <a:t>Approach with care </a:t>
            </a:r>
            <a:r>
              <a:rPr lang="en-US" sz="2000" b="1" dirty="0">
                <a:sym typeface="Wingdings" panose="05000000000000000000" pitchFamily="2" charset="2"/>
              </a:rPr>
              <a:t>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</a:t>
            </a:r>
          </a:p>
          <a:p>
            <a:pPr marL="342900" indent="-342900">
              <a:buFont typeface="Wingdings" panose="05000000000000000000" pitchFamily="2" charset="2"/>
              <a:buChar char="O"/>
            </a:pP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Required</a:t>
            </a:r>
            <a:r>
              <a:rPr lang="en-US" sz="2000" b="1" dirty="0">
                <a:sym typeface="Wingdings" panose="05000000000000000000" pitchFamily="2" charset="2"/>
              </a:rPr>
              <a:t> if you save data to files!!</a:t>
            </a:r>
          </a:p>
          <a:p>
            <a:pPr marL="800100" lvl="1" indent="-342900">
              <a:buFont typeface="Wingdings" panose="05000000000000000000" pitchFamily="2" charset="2"/>
              <a:buChar char=""/>
            </a:pPr>
            <a:r>
              <a:rPr lang="en-US" sz="2000" b="1" dirty="0">
                <a:sym typeface="Wingdings" panose="05000000000000000000" pitchFamily="2" charset="2"/>
              </a:rPr>
              <a:t>Your program may need to read that file</a:t>
            </a:r>
            <a:br>
              <a:rPr lang="en-US" sz="2000" b="1" dirty="0">
                <a:sym typeface="Wingdings" panose="05000000000000000000" pitchFamily="2" charset="2"/>
              </a:rPr>
            </a:br>
            <a:r>
              <a:rPr lang="en-US" sz="2000" b="1" dirty="0">
                <a:sym typeface="Wingdings" panose="05000000000000000000" pitchFamily="2" charset="2"/>
              </a:rPr>
              <a:t>5 years later</a:t>
            </a:r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31211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95865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69A8E-DD5F-CDD3-0A6E-40DAFC6EC678}"/>
              </a:ext>
            </a:extLst>
          </p:cNvPr>
          <p:cNvSpPr txBox="1"/>
          <p:nvPr/>
        </p:nvSpPr>
        <p:spPr>
          <a:xfrm>
            <a:off x="3204359" y="1927759"/>
            <a:ext cx="4752109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Defining labels for the various grades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706F4B4-9884-6898-1D03-B5BBB24BA2C0}"/>
              </a:ext>
            </a:extLst>
          </p:cNvPr>
          <p:cNvSpPr/>
          <p:nvPr/>
        </p:nvSpPr>
        <p:spPr>
          <a:xfrm>
            <a:off x="152400" y="1241960"/>
            <a:ext cx="7772400" cy="663039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36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B1573-2433-FCBD-039B-F1C3C41443DD}"/>
              </a:ext>
            </a:extLst>
          </p:cNvPr>
          <p:cNvSpPr txBox="1"/>
          <p:nvPr/>
        </p:nvSpPr>
        <p:spPr>
          <a:xfrm>
            <a:off x="2029691" y="2187508"/>
            <a:ext cx="4752109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Define function assigning grades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7B58C5-99C2-9D0D-8A31-06A292D2F67D}"/>
              </a:ext>
            </a:extLst>
          </p:cNvPr>
          <p:cNvSpPr/>
          <p:nvPr/>
        </p:nvSpPr>
        <p:spPr>
          <a:xfrm>
            <a:off x="0" y="1828800"/>
            <a:ext cx="6781800" cy="34462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B1573-2433-FCBD-039B-F1C3C41443DD}"/>
              </a:ext>
            </a:extLst>
          </p:cNvPr>
          <p:cNvSpPr txBox="1"/>
          <p:nvPr/>
        </p:nvSpPr>
        <p:spPr>
          <a:xfrm>
            <a:off x="2029691" y="2187508"/>
            <a:ext cx="5209309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Input is an array of 5 integer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i64</a:t>
            </a:r>
            <a:r>
              <a:rPr lang="en-US" sz="2000" b="1" dirty="0"/>
              <a:t>) marks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7B58C5-99C2-9D0D-8A31-06A292D2F67D}"/>
              </a:ext>
            </a:extLst>
          </p:cNvPr>
          <p:cNvSpPr/>
          <p:nvPr/>
        </p:nvSpPr>
        <p:spPr>
          <a:xfrm>
            <a:off x="2819400" y="1867890"/>
            <a:ext cx="1981200" cy="282508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02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B1573-2433-FCBD-039B-F1C3C41443DD}"/>
              </a:ext>
            </a:extLst>
          </p:cNvPr>
          <p:cNvSpPr txBox="1"/>
          <p:nvPr/>
        </p:nvSpPr>
        <p:spPr>
          <a:xfrm>
            <a:off x="4191001" y="2222665"/>
            <a:ext cx="39624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This function returns a Grade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7B58C5-99C2-9D0D-8A31-06A292D2F67D}"/>
              </a:ext>
            </a:extLst>
          </p:cNvPr>
          <p:cNvSpPr/>
          <p:nvPr/>
        </p:nvSpPr>
        <p:spPr>
          <a:xfrm>
            <a:off x="4953000" y="1901961"/>
            <a:ext cx="1447800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7848600" y="1524000"/>
            <a:ext cx="0" cy="6858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H="1">
            <a:off x="7239000" y="1524000"/>
            <a:ext cx="609600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443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B1573-2433-FCBD-039B-F1C3C41443DD}"/>
              </a:ext>
            </a:extLst>
          </p:cNvPr>
          <p:cNvSpPr txBox="1"/>
          <p:nvPr/>
        </p:nvSpPr>
        <p:spPr>
          <a:xfrm>
            <a:off x="3657606" y="4781490"/>
            <a:ext cx="5105394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Block forming the body of this function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7B58C5-99C2-9D0D-8A31-06A292D2F6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6547509" y="5181600"/>
            <a:ext cx="12370" cy="13601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V="1">
            <a:off x="6572249" y="2225634"/>
            <a:ext cx="0" cy="24004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A39075-8411-7D11-14DD-2887E6BF3933}"/>
              </a:ext>
            </a:extLst>
          </p:cNvPr>
          <p:cNvCxnSpPr>
            <a:cxnSpLocks/>
          </p:cNvCxnSpPr>
          <p:nvPr/>
        </p:nvCxnSpPr>
        <p:spPr>
          <a:xfrm flipV="1">
            <a:off x="6547509" y="2237509"/>
            <a:ext cx="24740" cy="254398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FDE11-6124-F2E1-E1E2-3D7B27DD2995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736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7B58C5-99C2-9D0D-8A31-06A292D2F6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EC374D9-CF86-A098-FDE0-F2B878A322F9}"/>
              </a:ext>
            </a:extLst>
          </p:cNvPr>
          <p:cNvSpPr/>
          <p:nvPr/>
        </p:nvSpPr>
        <p:spPr>
          <a:xfrm>
            <a:off x="1206795" y="6172200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0F37E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58B6ACF-C2C0-B771-5B61-905E7D665CBE}"/>
              </a:ext>
            </a:extLst>
          </p:cNvPr>
          <p:cNvCxnSpPr>
            <a:endCxn id="9" idx="3"/>
          </p:cNvCxnSpPr>
          <p:nvPr/>
        </p:nvCxnSpPr>
        <p:spPr>
          <a:xfrm flipH="1">
            <a:off x="1524000" y="6326119"/>
            <a:ext cx="495303" cy="1"/>
          </a:xfrm>
          <a:prstGeom prst="straightConnector1">
            <a:avLst/>
          </a:prstGeom>
          <a:ln w="57150">
            <a:solidFill>
              <a:srgbClr val="0F37E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C99FE9E-3269-6F14-12EB-FABF6E1B892D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AFFD320-0346-061A-8A71-33B0EDF2FB58}"/>
              </a:ext>
            </a:extLst>
          </p:cNvPr>
          <p:cNvCxnSpPr>
            <a:cxnSpLocks/>
          </p:cNvCxnSpPr>
          <p:nvPr/>
        </p:nvCxnSpPr>
        <p:spPr>
          <a:xfrm flipV="1">
            <a:off x="6572249" y="2237509"/>
            <a:ext cx="0" cy="431569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EFB1573-2433-FCBD-039B-F1C3C41443DD}"/>
              </a:ext>
            </a:extLst>
          </p:cNvPr>
          <p:cNvSpPr txBox="1"/>
          <p:nvPr/>
        </p:nvSpPr>
        <p:spPr>
          <a:xfrm>
            <a:off x="2029199" y="5818134"/>
            <a:ext cx="4333496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Expression at the end of the block</a:t>
            </a:r>
          </a:p>
          <a:p>
            <a:r>
              <a:rPr lang="en-US" sz="2000" b="1" dirty="0"/>
              <a:t>is the value returned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2FDF62-F330-04BD-00DF-F7AEA979BB47}"/>
              </a:ext>
            </a:extLst>
          </p:cNvPr>
          <p:cNvSpPr txBox="1"/>
          <p:nvPr/>
        </p:nvSpPr>
        <p:spPr>
          <a:xfrm>
            <a:off x="4783994" y="6273906"/>
            <a:ext cx="2542801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g</a:t>
            </a:r>
            <a:r>
              <a:rPr lang="en-US" sz="2000" b="1" dirty="0"/>
              <a:t> is OK </a:t>
            </a:r>
            <a:r>
              <a:rPr lang="en-US" sz="2000" b="1" dirty="0">
                <a:sym typeface="Wingdings" panose="05000000000000000000" pitchFamily="2" charset="2"/>
              </a:rPr>
              <a:t>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3550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7B58C5-99C2-9D0D-8A31-06A292D2F67D}"/>
              </a:ext>
            </a:extLst>
          </p:cNvPr>
          <p:cNvSpPr/>
          <p:nvPr/>
        </p:nvSpPr>
        <p:spPr>
          <a:xfrm>
            <a:off x="1060597" y="2225634"/>
            <a:ext cx="3505200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6547509" y="5181600"/>
            <a:ext cx="12370" cy="13601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V="1">
            <a:off x="6572249" y="2225634"/>
            <a:ext cx="0" cy="24004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A39075-8411-7D11-14DD-2887E6BF3933}"/>
              </a:ext>
            </a:extLst>
          </p:cNvPr>
          <p:cNvCxnSpPr>
            <a:cxnSpLocks/>
          </p:cNvCxnSpPr>
          <p:nvPr/>
        </p:nvCxnSpPr>
        <p:spPr>
          <a:xfrm flipV="1">
            <a:off x="6547509" y="2237509"/>
            <a:ext cx="24740" cy="254398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FDE11-6124-F2E1-E1E2-3D7B27DD2995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F961F4C-DDA6-0316-4281-1A418B7A94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5CE897-52D5-CAE1-BA66-A1A0682AAAD9}"/>
              </a:ext>
            </a:extLst>
          </p:cNvPr>
          <p:cNvSpPr txBox="1"/>
          <p:nvPr/>
        </p:nvSpPr>
        <p:spPr>
          <a:xfrm>
            <a:off x="1314455" y="2533473"/>
            <a:ext cx="5105394" cy="224676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Declare a variable to sum the marks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i64</a:t>
            </a:r>
            <a:r>
              <a:rPr lang="en-US" sz="2000" b="1" dirty="0"/>
              <a:t> type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sz="2000" b="1" dirty="0"/>
              <a:t> would be OK)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i64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/>
              <a:t>allows marks to be negative</a:t>
            </a:r>
          </a:p>
          <a:p>
            <a:r>
              <a:rPr lang="en-US" sz="2000" b="1" dirty="0"/>
              <a:t>      Alternative: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u64</a:t>
            </a:r>
            <a:r>
              <a:rPr lang="en-US" sz="2000" b="1" dirty="0"/>
              <a:t> – only +</a:t>
            </a:r>
            <a:r>
              <a:rPr lang="en-US" sz="2000" b="1" dirty="0" err="1"/>
              <a:t>ve</a:t>
            </a:r>
            <a:r>
              <a:rPr lang="en-US" sz="2000" b="1" dirty="0"/>
              <a:t> values </a:t>
            </a:r>
            <a:br>
              <a:rPr lang="en-US" sz="2000" b="1" dirty="0"/>
            </a:br>
            <a:r>
              <a:rPr lang="en-US" sz="2000" b="1" dirty="0"/>
              <a:t>    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i64</a:t>
            </a:r>
            <a:r>
              <a:rPr lang="en-US" sz="2000" b="1" dirty="0"/>
              <a:t> → penalties are allowed </a:t>
            </a:r>
            <a:r>
              <a:rPr lang="en-US" sz="2000" b="1" dirty="0">
                <a:sym typeface="Wingdings" panose="05000000000000000000" pitchFamily="2" charset="2"/>
              </a:rPr>
              <a:t>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mut</a:t>
            </a:r>
            <a:r>
              <a:rPr lang="en-US" sz="2000" b="1" dirty="0">
                <a:sym typeface="Wingdings" panose="05000000000000000000" pitchFamily="2" charset="2"/>
              </a:rPr>
              <a:t> → sum will be updated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mutable</a:t>
            </a:r>
            <a:r>
              <a:rPr lang="en-US" sz="2000" b="1" dirty="0">
                <a:sym typeface="Wingdings" panose="05000000000000000000" pitchFamily="2" charset="2"/>
              </a:rPr>
              <a:t>)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Rust insists variables are initialized!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17523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7B58C5-99C2-9D0D-8A31-06A292D2F67D}"/>
              </a:ext>
            </a:extLst>
          </p:cNvPr>
          <p:cNvSpPr/>
          <p:nvPr/>
        </p:nvSpPr>
        <p:spPr>
          <a:xfrm>
            <a:off x="957679" y="2517022"/>
            <a:ext cx="5462170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6547509" y="5181600"/>
            <a:ext cx="12370" cy="13601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V="1">
            <a:off x="6572249" y="2225634"/>
            <a:ext cx="0" cy="24004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A39075-8411-7D11-14DD-2887E6BF3933}"/>
              </a:ext>
            </a:extLst>
          </p:cNvPr>
          <p:cNvCxnSpPr>
            <a:cxnSpLocks/>
          </p:cNvCxnSpPr>
          <p:nvPr/>
        </p:nvCxnSpPr>
        <p:spPr>
          <a:xfrm flipV="1">
            <a:off x="6547509" y="2237509"/>
            <a:ext cx="24740" cy="254398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FDE11-6124-F2E1-E1E2-3D7B27DD2995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F961F4C-DDA6-0316-4281-1A418B7A94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5CE897-52D5-CAE1-BA66-A1A0682AAAD9}"/>
              </a:ext>
            </a:extLst>
          </p:cNvPr>
          <p:cNvSpPr txBox="1"/>
          <p:nvPr/>
        </p:nvSpPr>
        <p:spPr>
          <a:xfrm>
            <a:off x="1232566" y="2839015"/>
            <a:ext cx="3924294" cy="107721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Sum the marks</a:t>
            </a:r>
            <a:endParaRPr lang="en-US" sz="2000" b="1" dirty="0">
              <a:sym typeface="Wingdings" panose="05000000000000000000" pitchFamily="2" charset="2"/>
            </a:endParaRPr>
          </a:p>
          <a:p>
            <a:r>
              <a:rPr lang="en-US" sz="2000" b="1" dirty="0">
                <a:sym typeface="Wingdings" panose="05000000000000000000" pitchFamily="2" charset="2"/>
              </a:rPr>
              <a:t>Remember Rust range is </a:t>
            </a:r>
            <a:r>
              <a:rPr lang="en-US" sz="2400" b="1" dirty="0">
                <a:sym typeface="Wingdings" panose="05000000000000000000" pitchFamily="2" charset="2"/>
              </a:rPr>
              <a:t>[</a:t>
            </a:r>
            <a:r>
              <a:rPr lang="en-US" sz="2400" b="1" dirty="0" err="1">
                <a:sym typeface="Wingdings" panose="05000000000000000000" pitchFamily="2" charset="2"/>
              </a:rPr>
              <a:t>a,b</a:t>
            </a:r>
            <a:r>
              <a:rPr lang="en-US" sz="2400" b="1" dirty="0">
                <a:sym typeface="Wingdings" panose="05000000000000000000" pitchFamily="2" charset="2"/>
              </a:rPr>
              <a:t>)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j = a </a:t>
            </a:r>
            <a:r>
              <a:rPr lang="en-US" sz="2000" b="1" dirty="0">
                <a:sym typeface="Wingdings" panose="05000000000000000000" pitchFamily="2" charset="2"/>
              </a:rPr>
              <a:t>to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j&lt;b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i.e.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0, 1, 2, 3, 4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49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7B58C5-99C2-9D0D-8A31-06A292D2F67D}"/>
              </a:ext>
            </a:extLst>
          </p:cNvPr>
          <p:cNvSpPr/>
          <p:nvPr/>
        </p:nvSpPr>
        <p:spPr>
          <a:xfrm>
            <a:off x="4749139" y="2517022"/>
            <a:ext cx="1274621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6547509" y="5181600"/>
            <a:ext cx="12370" cy="13601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V="1">
            <a:off x="6572249" y="2225634"/>
            <a:ext cx="0" cy="24004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A39075-8411-7D11-14DD-2887E6BF3933}"/>
              </a:ext>
            </a:extLst>
          </p:cNvPr>
          <p:cNvCxnSpPr>
            <a:cxnSpLocks/>
          </p:cNvCxnSpPr>
          <p:nvPr/>
        </p:nvCxnSpPr>
        <p:spPr>
          <a:xfrm flipV="1">
            <a:off x="6547509" y="2237509"/>
            <a:ext cx="24740" cy="254398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FDE11-6124-F2E1-E1E2-3D7B27DD2995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F961F4C-DDA6-0316-4281-1A418B7A94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5CE897-52D5-CAE1-BA66-A1A0682AAAD9}"/>
              </a:ext>
            </a:extLst>
          </p:cNvPr>
          <p:cNvSpPr txBox="1"/>
          <p:nvPr/>
        </p:nvSpPr>
        <p:spPr>
          <a:xfrm>
            <a:off x="1232565" y="2839015"/>
            <a:ext cx="5549233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marks</a:t>
            </a:r>
            <a:r>
              <a:rPr lang="en-US" sz="2000" b="1" dirty="0">
                <a:sym typeface="Wingdings" panose="05000000000000000000" pitchFamily="2" charset="2"/>
              </a:rPr>
              <a:t> defined as array with 5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i64</a:t>
            </a:r>
            <a:r>
              <a:rPr lang="en-US" sz="2000" b="1" dirty="0">
                <a:sym typeface="Wingdings" panose="05000000000000000000" pitchFamily="2" charset="2"/>
              </a:rPr>
              <a:t> elements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Accessed with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  ] </a:t>
            </a:r>
            <a:r>
              <a:rPr lang="en-US" sz="2000" b="1" dirty="0">
                <a:sym typeface="Wingdings" panose="05000000000000000000" pitchFamily="2" charset="2"/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3004834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6547509" y="5181600"/>
            <a:ext cx="12370" cy="13601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V="1">
            <a:off x="6572249" y="2225634"/>
            <a:ext cx="0" cy="24004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A39075-8411-7D11-14DD-2887E6BF3933}"/>
              </a:ext>
            </a:extLst>
          </p:cNvPr>
          <p:cNvCxnSpPr>
            <a:cxnSpLocks/>
          </p:cNvCxnSpPr>
          <p:nvPr/>
        </p:nvCxnSpPr>
        <p:spPr>
          <a:xfrm flipV="1">
            <a:off x="6547509" y="2237509"/>
            <a:ext cx="24740" cy="254398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FDE11-6124-F2E1-E1E2-3D7B27DD2995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F961F4C-DDA6-0316-4281-1A418B7A94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5CE897-52D5-CAE1-BA66-A1A0682AAAD9}"/>
              </a:ext>
            </a:extLst>
          </p:cNvPr>
          <p:cNvSpPr txBox="1"/>
          <p:nvPr/>
        </p:nvSpPr>
        <p:spPr>
          <a:xfrm>
            <a:off x="2183081" y="4675124"/>
            <a:ext cx="5080661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If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sum</a:t>
            </a:r>
            <a:r>
              <a:rPr lang="en-US" sz="2000" b="1" dirty="0">
                <a:sym typeface="Wingdings" panose="05000000000000000000" pitchFamily="2" charset="2"/>
              </a:rPr>
              <a:t> is in range, =&gt; statement selected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58EA484-23A2-2AFA-299F-692C9596CD1E}"/>
              </a:ext>
            </a:extLst>
          </p:cNvPr>
          <p:cNvSpPr/>
          <p:nvPr/>
        </p:nvSpPr>
        <p:spPr>
          <a:xfrm>
            <a:off x="762000" y="3090836"/>
            <a:ext cx="6172200" cy="3039341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74D61F9-A708-32A0-1130-1E2853274FCE}"/>
              </a:ext>
            </a:extLst>
          </p:cNvPr>
          <p:cNvSpPr/>
          <p:nvPr/>
        </p:nvSpPr>
        <p:spPr>
          <a:xfrm>
            <a:off x="1947109" y="4242519"/>
            <a:ext cx="4834689" cy="426163"/>
          </a:xfrm>
          <a:prstGeom prst="roundRect">
            <a:avLst/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D06CAA-BF1A-70C0-1D49-E092F1A2BFE3}"/>
              </a:ext>
            </a:extLst>
          </p:cNvPr>
          <p:cNvSpPr txBox="1"/>
          <p:nvPr/>
        </p:nvSpPr>
        <p:spPr>
          <a:xfrm>
            <a:off x="2596492" y="3415746"/>
            <a:ext cx="3711462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match</a:t>
            </a:r>
            <a:r>
              <a:rPr lang="en-US" sz="2000" b="1" dirty="0">
                <a:sym typeface="Wingdings" panose="05000000000000000000" pitchFamily="2" charset="2"/>
              </a:rPr>
              <a:t> selects alternatives</a:t>
            </a:r>
          </a:p>
        </p:txBody>
      </p:sp>
    </p:spTree>
    <p:extLst>
      <p:ext uri="{BB962C8B-B14F-4D97-AF65-F5344CB8AC3E}">
        <p14:creationId xmlns:p14="http://schemas.microsoft.com/office/powerpoint/2010/main" val="2986565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6547509" y="5181600"/>
            <a:ext cx="12370" cy="13601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V="1">
            <a:off x="6572249" y="2225634"/>
            <a:ext cx="0" cy="24004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A39075-8411-7D11-14DD-2887E6BF3933}"/>
              </a:ext>
            </a:extLst>
          </p:cNvPr>
          <p:cNvCxnSpPr>
            <a:cxnSpLocks/>
          </p:cNvCxnSpPr>
          <p:nvPr/>
        </p:nvCxnSpPr>
        <p:spPr>
          <a:xfrm flipV="1">
            <a:off x="6547509" y="2237509"/>
            <a:ext cx="24740" cy="254398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FDE11-6124-F2E1-E1E2-3D7B27DD2995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F961F4C-DDA6-0316-4281-1A418B7A94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5CE897-52D5-CAE1-BA66-A1A0682AAAD9}"/>
              </a:ext>
            </a:extLst>
          </p:cNvPr>
          <p:cNvSpPr txBox="1"/>
          <p:nvPr/>
        </p:nvSpPr>
        <p:spPr>
          <a:xfrm>
            <a:off x="2183080" y="4675124"/>
            <a:ext cx="4002477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Range ‘closed’ at both ends!!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sum </a:t>
            </a:r>
            <a:r>
              <a:rPr lang="en-US" sz="2000" b="1" dirty="0">
                <a:sym typeface="Symbol" panose="05050102010706020507" pitchFamily="18" charset="2"/>
              </a:rPr>
              <a:t> [51,60]</a:t>
            </a:r>
            <a:endParaRPr lang="en-US" sz="2000" b="1" dirty="0">
              <a:sym typeface="Wingdings" panose="05000000000000000000" pitchFamily="2" charset="2"/>
            </a:endParaRPr>
          </a:p>
          <a:p>
            <a:r>
              <a:rPr lang="en-US" sz="2000" b="1" dirty="0">
                <a:sym typeface="Wingdings" panose="05000000000000000000" pitchFamily="2" charset="2"/>
              </a:rPr>
              <a:t>sum = 51 to sum = 60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58EA484-23A2-2AFA-299F-692C9596CD1E}"/>
              </a:ext>
            </a:extLst>
          </p:cNvPr>
          <p:cNvSpPr/>
          <p:nvPr/>
        </p:nvSpPr>
        <p:spPr>
          <a:xfrm>
            <a:off x="762000" y="3090836"/>
            <a:ext cx="6172200" cy="3039341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74D61F9-A708-32A0-1130-1E2853274FCE}"/>
              </a:ext>
            </a:extLst>
          </p:cNvPr>
          <p:cNvSpPr/>
          <p:nvPr/>
        </p:nvSpPr>
        <p:spPr>
          <a:xfrm>
            <a:off x="2080161" y="4254895"/>
            <a:ext cx="1330039" cy="426163"/>
          </a:xfrm>
          <a:prstGeom prst="roundRect">
            <a:avLst/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D06CAA-BF1A-70C0-1D49-E092F1A2BFE3}"/>
              </a:ext>
            </a:extLst>
          </p:cNvPr>
          <p:cNvSpPr txBox="1"/>
          <p:nvPr/>
        </p:nvSpPr>
        <p:spPr>
          <a:xfrm>
            <a:off x="2596492" y="3415746"/>
            <a:ext cx="3711462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match</a:t>
            </a:r>
            <a:r>
              <a:rPr lang="en-US" sz="2000" b="1" dirty="0">
                <a:sym typeface="Wingdings" panose="05000000000000000000" pitchFamily="2" charset="2"/>
              </a:rPr>
              <a:t> selects alternatives</a:t>
            </a:r>
          </a:p>
        </p:txBody>
      </p:sp>
    </p:spTree>
    <p:extLst>
      <p:ext uri="{BB962C8B-B14F-4D97-AF65-F5344CB8AC3E}">
        <p14:creationId xmlns:p14="http://schemas.microsoft.com/office/powerpoint/2010/main" val="24194127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6547509" y="5181600"/>
            <a:ext cx="12370" cy="13601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V="1">
            <a:off x="6572249" y="2225634"/>
            <a:ext cx="0" cy="24004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A39075-8411-7D11-14DD-2887E6BF3933}"/>
              </a:ext>
            </a:extLst>
          </p:cNvPr>
          <p:cNvCxnSpPr>
            <a:cxnSpLocks/>
          </p:cNvCxnSpPr>
          <p:nvPr/>
        </p:nvCxnSpPr>
        <p:spPr>
          <a:xfrm flipV="1">
            <a:off x="6547509" y="2237509"/>
            <a:ext cx="24740" cy="254398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FDE11-6124-F2E1-E1E2-3D7B27DD2995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F961F4C-DDA6-0316-4281-1A418B7A94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58EA484-23A2-2AFA-299F-692C9596CD1E}"/>
              </a:ext>
            </a:extLst>
          </p:cNvPr>
          <p:cNvSpPr/>
          <p:nvPr/>
        </p:nvSpPr>
        <p:spPr>
          <a:xfrm>
            <a:off x="4392881" y="3956545"/>
            <a:ext cx="1169720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D06CAA-BF1A-70C0-1D49-E092F1A2BFE3}"/>
              </a:ext>
            </a:extLst>
          </p:cNvPr>
          <p:cNvSpPr txBox="1"/>
          <p:nvPr/>
        </p:nvSpPr>
        <p:spPr>
          <a:xfrm>
            <a:off x="3124200" y="4397514"/>
            <a:ext cx="3959109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Name of </a:t>
            </a:r>
            <a:r>
              <a:rPr lang="en-US" sz="2000" b="1" dirty="0" err="1">
                <a:sym typeface="Wingdings" panose="05000000000000000000" pitchFamily="2" charset="2"/>
              </a:rPr>
              <a:t>enum</a:t>
            </a:r>
            <a:r>
              <a:rPr lang="en-US" sz="2000" b="1" dirty="0">
                <a:sym typeface="Wingdings" panose="05000000000000000000" pitchFamily="2" charset="2"/>
              </a:rPr>
              <a:t> must be added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(Trap for C programmers )</a:t>
            </a:r>
          </a:p>
        </p:txBody>
      </p:sp>
    </p:spTree>
    <p:extLst>
      <p:ext uri="{BB962C8B-B14F-4D97-AF65-F5344CB8AC3E}">
        <p14:creationId xmlns:p14="http://schemas.microsoft.com/office/powerpoint/2010/main" val="327712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Making your code intelligible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Computers work (boringly) only in numbers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Often values are encoded for processing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Good = 5; OK = 4; Average = 3; Weak = 2; Bad = 1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</a:rPr>
              <a:t>Code is OK .. </a:t>
            </a:r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0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>
                <a:solidFill>
                  <a:schemeClr val="tx2"/>
                </a:solidFill>
              </a:rPr>
              <a:t> hard to  understand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sz="2000" dirty="0">
                <a:solidFill>
                  <a:schemeClr val="tx2"/>
                </a:solidFill>
              </a:rPr>
              <a:t>Needs work </a:t>
            </a:r>
            <a:r>
              <a:rPr lang="en-US" sz="2000" i="1" dirty="0">
                <a:solidFill>
                  <a:srgbClr val="FF0000"/>
                </a:solidFill>
              </a:rPr>
              <a:t>if</a:t>
            </a:r>
            <a:r>
              <a:rPr lang="en-US" sz="2000" dirty="0">
                <a:solidFill>
                  <a:schemeClr val="tx2"/>
                </a:solidFill>
              </a:rPr>
              <a:t> the scale is changed </a:t>
            </a:r>
          </a:p>
          <a:p>
            <a:pPr marL="1081088" lvl="1" indent="0">
              <a:buClr>
                <a:schemeClr val="tx1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 = 10</a:t>
            </a:r>
            <a:r>
              <a:rPr lang="en-US" sz="2000" dirty="0">
                <a:solidFill>
                  <a:schemeClr val="tx2"/>
                </a:solidFill>
              </a:rPr>
              <a:t>, .. ,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Poor =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497AED-8634-D826-CB81-78A35E09AC3A}"/>
              </a:ext>
            </a:extLst>
          </p:cNvPr>
          <p:cNvSpPr txBox="1"/>
          <p:nvPr/>
        </p:nvSpPr>
        <p:spPr>
          <a:xfrm>
            <a:off x="457200" y="2286000"/>
            <a:ext cx="6032421" cy="2862322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=&gt; { .. // Fix the problem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 =&gt; { … // Some work needed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3 =&gt; { … // Just acceptable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4 =&gt; { … // Good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5 =&gt; { … // High standard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!(“Illegal code"),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Function returning an </a:t>
            </a:r>
            <a:r>
              <a:rPr lang="en-US" dirty="0" err="1"/>
              <a:t>enum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304800" y="1217221"/>
            <a:ext cx="8217195" cy="563231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sum:i64 = 0;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j in 0..5 { sum += marks[j];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Grade::Fail;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match sum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0..=20 =&gt; g = Grade::Fail,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21..=40 =&gt; g = Grade::Bad,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41..=50 =&gt; g = Grade::Weak,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51..=60 =&gt; g = Grade::Average,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61..=70 =&gt; g = Grade::OK,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71..=80 =&gt; g = Grade::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81..=100 =&gt; g = Grade::Good,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_ =&gt; g = Grade::Unknown,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49DAB9-968E-6D39-B402-C065ABE48FC9}"/>
              </a:ext>
            </a:extLst>
          </p:cNvPr>
          <p:cNvCxnSpPr>
            <a:cxnSpLocks/>
          </p:cNvCxnSpPr>
          <p:nvPr/>
        </p:nvCxnSpPr>
        <p:spPr>
          <a:xfrm flipV="1">
            <a:off x="6547509" y="5181600"/>
            <a:ext cx="12370" cy="13601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FCC973-24B3-47B9-E0AB-EE40E89BC147}"/>
              </a:ext>
            </a:extLst>
          </p:cNvPr>
          <p:cNvCxnSpPr>
            <a:cxnSpLocks/>
          </p:cNvCxnSpPr>
          <p:nvPr/>
        </p:nvCxnSpPr>
        <p:spPr>
          <a:xfrm flipV="1">
            <a:off x="6572249" y="2225634"/>
            <a:ext cx="0" cy="24004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88D79A-EBF9-0E44-19FB-BFDB55411212}"/>
              </a:ext>
            </a:extLst>
          </p:cNvPr>
          <p:cNvSpPr/>
          <p:nvPr/>
        </p:nvSpPr>
        <p:spPr>
          <a:xfrm>
            <a:off x="304800" y="6473961"/>
            <a:ext cx="317205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A39075-8411-7D11-14DD-2887E6BF3933}"/>
              </a:ext>
            </a:extLst>
          </p:cNvPr>
          <p:cNvCxnSpPr>
            <a:cxnSpLocks/>
          </p:cNvCxnSpPr>
          <p:nvPr/>
        </p:nvCxnSpPr>
        <p:spPr>
          <a:xfrm flipV="1">
            <a:off x="6547509" y="2237509"/>
            <a:ext cx="24740" cy="254398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0FDE11-6124-F2E1-E1E2-3D7B27DD2995}"/>
              </a:ext>
            </a:extLst>
          </p:cNvPr>
          <p:cNvCxnSpPr>
            <a:cxnSpLocks/>
          </p:cNvCxnSpPr>
          <p:nvPr/>
        </p:nvCxnSpPr>
        <p:spPr>
          <a:xfrm flipH="1">
            <a:off x="622005" y="6530287"/>
            <a:ext cx="5950244" cy="22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F961F4C-DDA6-0316-4281-1A418B7A947D}"/>
              </a:ext>
            </a:extLst>
          </p:cNvPr>
          <p:cNvSpPr/>
          <p:nvPr/>
        </p:nvSpPr>
        <p:spPr>
          <a:xfrm>
            <a:off x="6362700" y="1868809"/>
            <a:ext cx="419098" cy="3078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58EA484-23A2-2AFA-299F-692C9596CD1E}"/>
              </a:ext>
            </a:extLst>
          </p:cNvPr>
          <p:cNvSpPr/>
          <p:nvPr/>
        </p:nvSpPr>
        <p:spPr>
          <a:xfrm>
            <a:off x="2043050" y="5495941"/>
            <a:ext cx="491592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D06CAA-BF1A-70C0-1D49-E092F1A2BFE3}"/>
              </a:ext>
            </a:extLst>
          </p:cNvPr>
          <p:cNvSpPr txBox="1"/>
          <p:nvPr/>
        </p:nvSpPr>
        <p:spPr>
          <a:xfrm>
            <a:off x="2860294" y="5551880"/>
            <a:ext cx="4240656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Full range of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i64</a:t>
            </a:r>
            <a:r>
              <a:rPr lang="en-US" sz="2000" b="1" dirty="0">
                <a:sym typeface="Wingdings" panose="05000000000000000000" pitchFamily="2" charset="2"/>
              </a:rPr>
              <a:t> is not covered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So default ‘arm’ must be present</a:t>
            </a:r>
          </a:p>
        </p:txBody>
      </p:sp>
    </p:spTree>
    <p:extLst>
      <p:ext uri="{BB962C8B-B14F-4D97-AF65-F5344CB8AC3E}">
        <p14:creationId xmlns:p14="http://schemas.microsoft.com/office/powerpoint/2010/main" val="29738561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Printing 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Useful trick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421574" y="1688842"/>
            <a:ext cx="7109639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#[derive(Debug)]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See previous listing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!("Enumerated types");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marks:[i64;5] = [5,10,15,20,10];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([5,10,15,20,10]);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7370C-02AC-1E09-3B28-FFBD48CFE276}"/>
              </a:ext>
            </a:extLst>
          </p:cNvPr>
          <p:cNvSpPr txBox="1"/>
          <p:nvPr/>
        </p:nvSpPr>
        <p:spPr>
          <a:xfrm>
            <a:off x="2740831" y="5169158"/>
            <a:ext cx="6403169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Invoke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/>
              <a:t>function to classify grade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E1D76D-9BF5-F046-2508-7C96577AAAF1}"/>
              </a:ext>
            </a:extLst>
          </p:cNvPr>
          <p:cNvSpPr/>
          <p:nvPr/>
        </p:nvSpPr>
        <p:spPr>
          <a:xfrm>
            <a:off x="3124200" y="4769048"/>
            <a:ext cx="3276600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974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Printing 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Useful trick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421574" y="1688842"/>
            <a:ext cx="7109639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#[derive(Debug)]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See previous listing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!("Enumerated types");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marks:[i64;5] = [5,10,15,20,10];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([5,10,15,20,10]);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7370C-02AC-1E09-3B28-FFBD48CFE276}"/>
              </a:ext>
            </a:extLst>
          </p:cNvPr>
          <p:cNvSpPr txBox="1"/>
          <p:nvPr/>
        </p:nvSpPr>
        <p:spPr>
          <a:xfrm>
            <a:off x="2819400" y="5486167"/>
            <a:ext cx="20574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Print the grade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E1D76D-9BF5-F046-2508-7C96577AAAF1}"/>
              </a:ext>
            </a:extLst>
          </p:cNvPr>
          <p:cNvSpPr/>
          <p:nvPr/>
        </p:nvSpPr>
        <p:spPr>
          <a:xfrm>
            <a:off x="1251096" y="5064293"/>
            <a:ext cx="4768703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158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Printing 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Useful trick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421574" y="1688842"/>
            <a:ext cx="7109639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#[derive(Debug)]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See previous listing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!("Enumerated types");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marks:[i64;5] = [5,10,15,20,10];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([5,10,15,20,10]);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7370C-02AC-1E09-3B28-FFBD48CFE276}"/>
              </a:ext>
            </a:extLst>
          </p:cNvPr>
          <p:cNvSpPr txBox="1"/>
          <p:nvPr/>
        </p:nvSpPr>
        <p:spPr>
          <a:xfrm>
            <a:off x="2819400" y="5486167"/>
            <a:ext cx="44196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This format directive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“{:?}”</a:t>
            </a:r>
            <a:r>
              <a:rPr lang="en-US" sz="2000" b="1" dirty="0"/>
              <a:t>will print 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/>
              <a:t> in a readable form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 </a:t>
            </a:r>
            <a:r>
              <a:rPr lang="en-US" sz="2000" b="1" dirty="0"/>
              <a:t>Very useful in debugging!!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E1D76D-9BF5-F046-2508-7C96577AAAF1}"/>
              </a:ext>
            </a:extLst>
          </p:cNvPr>
          <p:cNvSpPr/>
          <p:nvPr/>
        </p:nvSpPr>
        <p:spPr>
          <a:xfrm>
            <a:off x="4114800" y="5016525"/>
            <a:ext cx="685799" cy="45952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52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Printing 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Useful trick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421574" y="1688842"/>
            <a:ext cx="7109639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#[derive(Debug)]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See previous listing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!("Enumerated types");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marks:[i64;5] = [5,10,15,20,10];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([5,10,15,20,10]);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7370C-02AC-1E09-3B28-FFBD48CFE276}"/>
              </a:ext>
            </a:extLst>
          </p:cNvPr>
          <p:cNvSpPr txBox="1"/>
          <p:nvPr/>
        </p:nvSpPr>
        <p:spPr>
          <a:xfrm>
            <a:off x="2819400" y="5486167"/>
            <a:ext cx="44196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This format directive will print an </a:t>
            </a:r>
            <a:r>
              <a:rPr lang="en-US" sz="2000" b="1" dirty="0" err="1"/>
              <a:t>enum</a:t>
            </a:r>
            <a:r>
              <a:rPr lang="en-US" sz="2000" b="1" dirty="0"/>
              <a:t> in a readable form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 </a:t>
            </a:r>
            <a:r>
              <a:rPr lang="en-US" sz="2000" b="1" dirty="0"/>
              <a:t>Very useful in debugging!!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E1D76D-9BF5-F046-2508-7C96577AAAF1}"/>
              </a:ext>
            </a:extLst>
          </p:cNvPr>
          <p:cNvSpPr/>
          <p:nvPr/>
        </p:nvSpPr>
        <p:spPr>
          <a:xfrm>
            <a:off x="4114801" y="5075935"/>
            <a:ext cx="609600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C81BDF-833F-CE4A-3361-1B2E2A725925}"/>
              </a:ext>
            </a:extLst>
          </p:cNvPr>
          <p:cNvSpPr txBox="1"/>
          <p:nvPr/>
        </p:nvSpPr>
        <p:spPr>
          <a:xfrm>
            <a:off x="1506186" y="2105992"/>
            <a:ext cx="4940413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BUT</a:t>
            </a:r>
            <a:r>
              <a:rPr lang="en-US" sz="2000" b="1" dirty="0"/>
              <a:t> you must include this directive!!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D9E023-3ADA-511A-86E0-E64E66D2F41A}"/>
              </a:ext>
            </a:extLst>
          </p:cNvPr>
          <p:cNvCxnSpPr>
            <a:cxnSpLocks/>
          </p:cNvCxnSpPr>
          <p:nvPr/>
        </p:nvCxnSpPr>
        <p:spPr>
          <a:xfrm flipV="1">
            <a:off x="2971800" y="2506102"/>
            <a:ext cx="0" cy="298006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D758892-5772-C36D-928F-8F37C314734D}"/>
              </a:ext>
            </a:extLst>
          </p:cNvPr>
          <p:cNvSpPr/>
          <p:nvPr/>
        </p:nvSpPr>
        <p:spPr>
          <a:xfrm>
            <a:off x="421574" y="1697362"/>
            <a:ext cx="2702626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76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Printing 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Useful trick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421574" y="1688842"/>
            <a:ext cx="7109639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#[derive(Debug)]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OK, Average, Weak,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Bad, Fail, Unknown}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(marks:[i64;5]) -&gt; Grade {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See previous listing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!("Enumerated types");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marks:[i64;5] = [5,10,15,20,10];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let mut 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(marks);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g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assign_grade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([5,10,15,20,10]);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!("Grade = {:?}", g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7370C-02AC-1E09-3B28-FFBD48CFE276}"/>
              </a:ext>
            </a:extLst>
          </p:cNvPr>
          <p:cNvSpPr txBox="1"/>
          <p:nvPr/>
        </p:nvSpPr>
        <p:spPr>
          <a:xfrm>
            <a:off x="2819400" y="5486167"/>
            <a:ext cx="44196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This format directive will print an </a:t>
            </a:r>
            <a:r>
              <a:rPr lang="en-US" sz="2000" b="1" dirty="0" err="1"/>
              <a:t>enum</a:t>
            </a:r>
            <a:r>
              <a:rPr lang="en-US" sz="2000" b="1" dirty="0"/>
              <a:t> in a readable form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 </a:t>
            </a:r>
            <a:r>
              <a:rPr lang="en-US" sz="2000" b="1" dirty="0"/>
              <a:t>Very useful in debugging!!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E1D76D-9BF5-F046-2508-7C96577AAAF1}"/>
              </a:ext>
            </a:extLst>
          </p:cNvPr>
          <p:cNvSpPr/>
          <p:nvPr/>
        </p:nvSpPr>
        <p:spPr>
          <a:xfrm>
            <a:off x="4114801" y="5075935"/>
            <a:ext cx="609600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C81BDF-833F-CE4A-3361-1B2E2A725925}"/>
              </a:ext>
            </a:extLst>
          </p:cNvPr>
          <p:cNvSpPr txBox="1"/>
          <p:nvPr/>
        </p:nvSpPr>
        <p:spPr>
          <a:xfrm>
            <a:off x="1506186" y="2105992"/>
            <a:ext cx="4940413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BUT</a:t>
            </a:r>
            <a:r>
              <a:rPr lang="en-US" sz="2000" b="1" dirty="0"/>
              <a:t> you must include this directive!!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D9E023-3ADA-511A-86E0-E64E66D2F41A}"/>
              </a:ext>
            </a:extLst>
          </p:cNvPr>
          <p:cNvCxnSpPr>
            <a:cxnSpLocks/>
          </p:cNvCxnSpPr>
          <p:nvPr/>
        </p:nvCxnSpPr>
        <p:spPr>
          <a:xfrm flipV="1">
            <a:off x="2971800" y="2506102"/>
            <a:ext cx="0" cy="298006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D758892-5772-C36D-928F-8F37C314734D}"/>
              </a:ext>
            </a:extLst>
          </p:cNvPr>
          <p:cNvSpPr/>
          <p:nvPr/>
        </p:nvSpPr>
        <p:spPr>
          <a:xfrm>
            <a:off x="421574" y="1697362"/>
            <a:ext cx="2702626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14BF62-3F5A-A07C-71BC-A1CA541B6DD8}"/>
              </a:ext>
            </a:extLst>
          </p:cNvPr>
          <p:cNvSpPr txBox="1"/>
          <p:nvPr/>
        </p:nvSpPr>
        <p:spPr>
          <a:xfrm>
            <a:off x="565298" y="2973425"/>
            <a:ext cx="7924797" cy="163121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O"/>
            </a:pPr>
            <a:r>
              <a:rPr lang="en-US" sz="2000" b="1" dirty="0"/>
              <a:t>NOTE: </a:t>
            </a:r>
          </a:p>
          <a:p>
            <a:r>
              <a:rPr lang="en-US" sz="2000" b="1" dirty="0"/>
              <a:t>This works for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srgbClr val="0F37E1"/>
                </a:solidFill>
              </a:rPr>
              <a:t> </a:t>
            </a:r>
            <a:r>
              <a:rPr lang="en-US" sz="2000" b="1" dirty="0"/>
              <a:t>too!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Include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Debug</a:t>
            </a:r>
            <a:r>
              <a:rPr lang="en-US" sz="2000" b="1" dirty="0"/>
              <a:t> ‘trait’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en-US" sz="2000" b="1" dirty="0"/>
              <a:t>“{:?}” produces readable ‘dump’ of all struct elements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Include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#[derive(Debug)] </a:t>
            </a:r>
            <a:r>
              <a:rPr lang="en-US" sz="2000" b="1" dirty="0"/>
              <a:t>before </a:t>
            </a:r>
            <a:r>
              <a:rPr lang="en-US" sz="2000" b="1" dirty="0">
                <a:solidFill>
                  <a:srgbClr val="FF0000"/>
                </a:solidFill>
              </a:rPr>
              <a:t>each</a:t>
            </a:r>
            <a:r>
              <a:rPr lang="en-US" sz="2000" b="1" dirty="0"/>
              <a:t>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/>
              <a:t> or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</a:p>
        </p:txBody>
      </p:sp>
    </p:spTree>
    <p:extLst>
      <p:ext uri="{BB962C8B-B14F-4D97-AF65-F5344CB8AC3E}">
        <p14:creationId xmlns:p14="http://schemas.microsoft.com/office/powerpoint/2010/main" val="22182351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– additional Rust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Rust allows </a:t>
            </a:r>
            <a:r>
              <a:rPr lang="en-US" sz="2400" dirty="0" err="1"/>
              <a:t>enum</a:t>
            </a:r>
            <a:r>
              <a:rPr lang="en-US" sz="2400" dirty="0"/>
              <a:t> values to take additional values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In this example, a spreadsheet cell can be ‘flagged’ as integer, text or float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With different types of values in the cell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Now all cell items can have the same type,</a:t>
            </a:r>
            <a:br>
              <a:rPr lang="en-US" sz="2400" dirty="0"/>
            </a:b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SpreadsheetCell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400" dirty="0"/>
              <a:t>so can be added to an array or vector</a:t>
            </a: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190500" y="2819400"/>
            <a:ext cx="8763000" cy="255454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SpreadsheetCell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Int(i32),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Float(f64),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Text(String),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row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![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SpreadsheetCell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::Int(3),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SpreadsheetCell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::Text(String::from("blue")),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SpreadsheetCell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::Float(10.12), ];</a:t>
            </a: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0273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– additional </a:t>
            </a:r>
            <a:r>
              <a:rPr lang="en-US"/>
              <a:t>Rust capability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Most common use of this capability is in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sz="2000" dirty="0"/>
              <a:t> returned from Input/Output and other functions to indicate a failure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Rust tries to ensure that all functions that could return some form of error are properly handled</a:t>
            </a:r>
          </a:p>
          <a:p>
            <a:pPr lvl="1">
              <a:buClr>
                <a:srgbClr val="FF0000"/>
              </a:buClr>
            </a:pPr>
            <a:r>
              <a:rPr lang="en-US" sz="2000" i="1" dirty="0"/>
              <a:t>There is no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try ... catch ... </a:t>
            </a:r>
            <a:r>
              <a:rPr lang="en-US" sz="2000" i="1" dirty="0"/>
              <a:t>capability </a:t>
            </a:r>
            <a:br>
              <a:rPr lang="en-US" sz="2000" i="1" dirty="0"/>
            </a:br>
            <a:r>
              <a:rPr lang="en-US" sz="2000" i="1" dirty="0"/>
              <a:t>as in C++ or Python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For example,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sz="2000" dirty="0"/>
              <a:t> from a vector (coming next </a:t>
            </a:r>
            <a:r>
              <a:rPr lang="en-US" sz="2000" dirty="0">
                <a:sym typeface="Wingdings" panose="05000000000000000000" pitchFamily="2" charset="2"/>
              </a:rPr>
              <a:t>) could try to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pop</a:t>
            </a:r>
            <a:r>
              <a:rPr lang="en-US" sz="2000" dirty="0">
                <a:sym typeface="Wingdings" panose="05000000000000000000" pitchFamily="2" charset="2"/>
              </a:rPr>
              <a:t> a value from an empty stack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>
                <a:sym typeface="Wingdings" panose="05000000000000000000" pitchFamily="2" charset="2"/>
              </a:rPr>
              <a:t> it returns an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Option</a:t>
            </a:r>
            <a:r>
              <a:rPr lang="en-US" sz="2000" dirty="0">
                <a:sym typeface="Wingdings" panose="05000000000000000000" pitchFamily="2" charset="2"/>
              </a:rPr>
              <a:t> which is either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None</a:t>
            </a:r>
            <a:r>
              <a:rPr lang="en-US" sz="2000" dirty="0">
                <a:sym typeface="Wingdings" panose="05000000000000000000" pitchFamily="2" charset="2"/>
              </a:rPr>
              <a:t> or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Some(…) </a:t>
            </a:r>
            <a:r>
              <a:rPr lang="en-US" sz="2000" dirty="0">
                <a:sym typeface="Wingdings" panose="05000000000000000000" pitchFamily="2" charset="2"/>
              </a:rPr>
              <a:t>- a container for some value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838200" y="1981200"/>
            <a:ext cx="6172200" cy="400110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0479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470898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9B005CB-F359-EB09-6876-0B8E7FE1A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divide(numerator: f64, denominator: f64) -&gt; Option&lt;f64&gt; { if denominator == 0.0 { None } else { Some(numerator / denominator) } } // The return value of the function is an option let result = divide(2.0, 3.0); // Pattern match to retrieve the value match result { // The division was valid Some(x) =&gt;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println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!("Result: {x}"), // The division was invalid None =&gt;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println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!("Cannot divide by 0"), }</a:t>
            </a:r>
            <a: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975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470898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228600" y="1729167"/>
            <a:ext cx="5943600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2667000" y="2134225"/>
            <a:ext cx="4240656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Define the </a:t>
            </a:r>
            <a:r>
              <a:rPr lang="en-US" sz="2000" b="1" dirty="0" err="1">
                <a:sym typeface="Wingdings" panose="05000000000000000000" pitchFamily="2" charset="2"/>
              </a:rPr>
              <a:t>enum</a:t>
            </a:r>
            <a:r>
              <a:rPr lang="en-US" sz="2000" b="1" dirty="0">
                <a:sym typeface="Wingdings" panose="05000000000000000000" pitchFamily="2" charset="2"/>
              </a:rPr>
              <a:t> .. as a template</a:t>
            </a:r>
          </a:p>
        </p:txBody>
      </p:sp>
    </p:spTree>
    <p:extLst>
      <p:ext uri="{BB962C8B-B14F-4D97-AF65-F5344CB8AC3E}">
        <p14:creationId xmlns:p14="http://schemas.microsoft.com/office/powerpoint/2010/main" val="60151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Assign a readable (intelligible) label to the grade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Define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dirty="0"/>
              <a:t> type</a:t>
            </a:r>
            <a:endParaRPr lang="en-US" sz="2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Assigns </a:t>
            </a:r>
            <a:r>
              <a:rPr lang="en-US" sz="2000" dirty="0">
                <a:solidFill>
                  <a:srgbClr val="FF0000"/>
                </a:solidFill>
              </a:rPr>
              <a:t>symbolic labels </a:t>
            </a:r>
            <a:r>
              <a:rPr lang="en-US" sz="2000" dirty="0"/>
              <a:t>to values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More readable code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0B4F6D-32CE-A5E0-242A-51C9A99889B2}"/>
              </a:ext>
            </a:extLst>
          </p:cNvPr>
          <p:cNvSpPr txBox="1"/>
          <p:nvPr/>
        </p:nvSpPr>
        <p:spPr>
          <a:xfrm>
            <a:off x="457200" y="2079889"/>
            <a:ext cx="6758902" cy="400110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pPr marL="109538" lvl="1">
              <a:buClr>
                <a:srgbClr val="FF0000"/>
              </a:buClr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{Good, OK, Average, Weak, Bad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5DF23-33E1-FA83-2DDB-183B96A4A9B5}"/>
              </a:ext>
            </a:extLst>
          </p:cNvPr>
          <p:cNvSpPr txBox="1"/>
          <p:nvPr/>
        </p:nvSpPr>
        <p:spPr>
          <a:xfrm>
            <a:off x="228600" y="3505200"/>
            <a:ext cx="6801862" cy="2862322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 = Grade::Good;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match grade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Good =&gt; { .. // Fix the problem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OK =&gt; { … // Some work needed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Average =&gt; { … // Just acceptable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Weak =&gt; { … // Good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Bad =&gt; { … // High standard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!(“Illegal code");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0972153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470898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228600" y="1986998"/>
            <a:ext cx="8001000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2337372" y="2387108"/>
            <a:ext cx="543502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Divide function returns an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Option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 the option,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becomes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f64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Result is encapsulated in the Option!</a:t>
            </a:r>
          </a:p>
        </p:txBody>
      </p:sp>
    </p:spTree>
    <p:extLst>
      <p:ext uri="{BB962C8B-B14F-4D97-AF65-F5344CB8AC3E}">
        <p14:creationId xmlns:p14="http://schemas.microsoft.com/office/powerpoint/2010/main" val="19007703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440120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denominator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228600" y="2309168"/>
            <a:ext cx="8001000" cy="101566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990600" y="3317904"/>
            <a:ext cx="68580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Actual division in the body (block)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divide</a:t>
            </a:r>
            <a:r>
              <a:rPr lang="en-US" sz="2000" b="1" dirty="0">
                <a:sym typeface="Wingdings" panose="05000000000000000000" pitchFamily="2" charset="2"/>
              </a:rPr>
              <a:t> function</a:t>
            </a:r>
          </a:p>
        </p:txBody>
      </p:sp>
    </p:spTree>
    <p:extLst>
      <p:ext uri="{BB962C8B-B14F-4D97-AF65-F5344CB8AC3E}">
        <p14:creationId xmlns:p14="http://schemas.microsoft.com/office/powerpoint/2010/main" val="23872926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440120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228600" y="2667001"/>
            <a:ext cx="5638800" cy="34312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838200" y="3026693"/>
            <a:ext cx="31242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Actual division here …</a:t>
            </a:r>
            <a:br>
              <a:rPr lang="en-US" sz="2000" b="1" dirty="0">
                <a:sym typeface="Wingdings" panose="05000000000000000000" pitchFamily="2" charset="2"/>
              </a:rPr>
            </a:br>
            <a:r>
              <a:rPr lang="en-US" sz="2000" b="1" dirty="0">
                <a:sym typeface="Wingdings" panose="05000000000000000000" pitchFamily="2" charset="2"/>
              </a:rPr>
              <a:t>Result stored 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Some</a:t>
            </a:r>
          </a:p>
        </p:txBody>
      </p:sp>
    </p:spTree>
    <p:extLst>
      <p:ext uri="{BB962C8B-B14F-4D97-AF65-F5344CB8AC3E}">
        <p14:creationId xmlns:p14="http://schemas.microsoft.com/office/powerpoint/2010/main" val="30830437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440120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265216" y="2375789"/>
            <a:ext cx="4154384" cy="34312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4419600" y="2546821"/>
            <a:ext cx="3581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Zero divisor caught here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Option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set to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8952790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2342408" y="4146087"/>
            <a:ext cx="2915392" cy="34312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5181600" y="4163464"/>
            <a:ext cx="2915392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Call divide function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37874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1047008" y="4163464"/>
            <a:ext cx="1086592" cy="34312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2112818" y="4513692"/>
            <a:ext cx="4440382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ym typeface="Wingdings" panose="05000000000000000000" pitchFamily="2" charset="2"/>
              </a:rPr>
              <a:t>divide function returns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result</a:t>
            </a:r>
            <a:r>
              <a:rPr lang="en-US" sz="2000" b="1" dirty="0">
                <a:sym typeface="Wingdings" panose="05000000000000000000" pitchFamily="2" charset="2"/>
              </a:rPr>
              <a:t> ..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It is an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Option&lt;f64&gt;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11B10F6-4D4D-249F-1F55-D075795F798B}"/>
              </a:ext>
            </a:extLst>
          </p:cNvPr>
          <p:cNvCxnSpPr>
            <a:cxnSpLocks/>
          </p:cNvCxnSpPr>
          <p:nvPr/>
        </p:nvCxnSpPr>
        <p:spPr>
          <a:xfrm flipV="1">
            <a:off x="7467600" y="2362200"/>
            <a:ext cx="0" cy="2667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29671B8-B080-69A5-DC2C-F95A56E5E1A4}"/>
              </a:ext>
            </a:extLst>
          </p:cNvPr>
          <p:cNvCxnSpPr>
            <a:cxnSpLocks/>
          </p:cNvCxnSpPr>
          <p:nvPr/>
        </p:nvCxnSpPr>
        <p:spPr>
          <a:xfrm flipH="1">
            <a:off x="4953000" y="5029200"/>
            <a:ext cx="2514600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A110C1E-CBEC-BBEF-964B-6617F79D1ECE}"/>
              </a:ext>
            </a:extLst>
          </p:cNvPr>
          <p:cNvSpPr/>
          <p:nvPr/>
        </p:nvSpPr>
        <p:spPr>
          <a:xfrm>
            <a:off x="6009903" y="2034812"/>
            <a:ext cx="2295895" cy="34312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457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381000" y="4480061"/>
            <a:ext cx="6400800" cy="2103283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5867400" y="4860856"/>
            <a:ext cx="2895600" cy="163121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Use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match</a:t>
            </a:r>
            <a:r>
              <a:rPr lang="en-US" sz="2000" b="1" dirty="0">
                <a:sym typeface="Wingdings" panose="05000000000000000000" pitchFamily="2" charset="2"/>
              </a:rPr>
              <a:t> ..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To unpack the result</a:t>
            </a:r>
            <a:br>
              <a:rPr lang="en-US" sz="2000" b="1" dirty="0">
                <a:sym typeface="Wingdings" panose="05000000000000000000" pitchFamily="2" charset="2"/>
              </a:rPr>
            </a:br>
            <a:r>
              <a:rPr lang="en-US" sz="2000" b="1" dirty="0">
                <a:sym typeface="Wingdings" panose="05000000000000000000" pitchFamily="2" charset="2"/>
              </a:rPr>
              <a:t>Is it useful?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Some(x)</a:t>
            </a:r>
          </a:p>
          <a:p>
            <a:r>
              <a:rPr lang="en-US" sz="2000" b="1" i="1" dirty="0">
                <a:solidFill>
                  <a:srgbClr val="0F37E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Error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?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None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A110C1E-CBEC-BBEF-964B-6617F79D1ECE}"/>
              </a:ext>
            </a:extLst>
          </p:cNvPr>
          <p:cNvSpPr/>
          <p:nvPr/>
        </p:nvSpPr>
        <p:spPr>
          <a:xfrm>
            <a:off x="6009903" y="2034812"/>
            <a:ext cx="2295895" cy="34312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04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Option&lt;T&gt;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347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Divide by zero can be handled in a similar way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40608-58D7-DB2B-0CE5-885465BE6973}"/>
              </a:ext>
            </a:extLst>
          </p:cNvPr>
          <p:cNvSpPr txBox="1"/>
          <p:nvPr/>
        </p:nvSpPr>
        <p:spPr>
          <a:xfrm>
            <a:off x="228600" y="1691819"/>
            <a:ext cx="8458200" cy="5016758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Option&lt;T&gt; { None, Some(T),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divide(numerator: f64,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f64) -&gt; Option&lt;f64&gt; {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0.0 { None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else { Some(numerator 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denom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eaLnBrk="0" hangingPunct="0"/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return value of the function is an option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result = divide(2.0, 3.0);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Pattern match to retrieve the value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match result 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Some(x)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!("Result: {x}"),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// The division was invalid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None =&gt;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!("Cannot divide by 0"),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7E9970-E6CB-0AD6-AF40-D4459B42A4D7}"/>
              </a:ext>
            </a:extLst>
          </p:cNvPr>
          <p:cNvSpPr/>
          <p:nvPr/>
        </p:nvSpPr>
        <p:spPr>
          <a:xfrm>
            <a:off x="381000" y="5410200"/>
            <a:ext cx="6248400" cy="281782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2520A1-4C69-A8FA-6CEF-58E4B8D6F130}"/>
              </a:ext>
            </a:extLst>
          </p:cNvPr>
          <p:cNvSpPr txBox="1"/>
          <p:nvPr/>
        </p:nvSpPr>
        <p:spPr>
          <a:xfrm>
            <a:off x="4876800" y="4061233"/>
            <a:ext cx="2895600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Option is defined with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 = f64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is an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f64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value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Print it .. or use it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A110C1E-CBEC-BBEF-964B-6617F79D1ECE}"/>
              </a:ext>
            </a:extLst>
          </p:cNvPr>
          <p:cNvSpPr/>
          <p:nvPr/>
        </p:nvSpPr>
        <p:spPr>
          <a:xfrm>
            <a:off x="6009903" y="2034812"/>
            <a:ext cx="2295895" cy="34312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552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066D5-4F46-7DDE-FCD6-B140C6F9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6651D-29B0-1318-8907-6AC12A2C8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371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10CB4-E2AC-DE0C-84D8-28C2597D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3F811-C0CB-E67C-616C-A9710083A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5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Compiler assigns some actual values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Usually you do not care!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You solve the problem using the symbolic labels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→"/>
            </a:pPr>
            <a:r>
              <a:rPr lang="en-US" sz="2000" dirty="0"/>
              <a:t>More </a:t>
            </a:r>
            <a:r>
              <a:rPr lang="en-US" sz="2000" dirty="0">
                <a:solidFill>
                  <a:srgbClr val="FF0000"/>
                </a:solidFill>
              </a:rPr>
              <a:t>abstract </a:t>
            </a:r>
            <a:r>
              <a:rPr lang="en-US" sz="2000" dirty="0"/>
              <a:t>code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0B4F6D-32CE-A5E0-242A-51C9A99889B2}"/>
              </a:ext>
            </a:extLst>
          </p:cNvPr>
          <p:cNvSpPr txBox="1"/>
          <p:nvPr/>
        </p:nvSpPr>
        <p:spPr>
          <a:xfrm>
            <a:off x="457200" y="1219200"/>
            <a:ext cx="6758902" cy="1015663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pPr marL="109538" lvl="1">
              <a:buClr>
                <a:srgbClr val="FF0000"/>
              </a:buClr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Grade {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Good, OK, Average, Weak, Bad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09538" lvl="1">
              <a:buClr>
                <a:srgbClr val="FF0000"/>
              </a:buClr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538" lvl="1">
              <a:buClr>
                <a:srgbClr val="FF0000"/>
              </a:buClr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 = Grade::Good;</a:t>
            </a:r>
          </a:p>
        </p:txBody>
      </p:sp>
    </p:spTree>
    <p:extLst>
      <p:ext uri="{BB962C8B-B14F-4D97-AF65-F5344CB8AC3E}">
        <p14:creationId xmlns:p14="http://schemas.microsoft.com/office/powerpoint/2010/main" val="45154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Abstract</a:t>
            </a:r>
            <a:r>
              <a:rPr lang="en-US" dirty="0"/>
              <a:t>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 this context, 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abstract</a:t>
            </a:r>
            <a:r>
              <a:rPr lang="en-US" sz="2400" dirty="0"/>
              <a:t> implies no focus on trivial details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Actual values 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Good = 0, OK = 1, Average = 2, …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Irrelevant to you!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You only need to have different values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So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Good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OK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Average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Works well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Binary bits may even perform better </a:t>
            </a:r>
            <a:br>
              <a:rPr lang="en-US" sz="2000" dirty="0"/>
            </a:br>
            <a:r>
              <a:rPr lang="en-US" sz="2000" dirty="0"/>
              <a:t>on very simple hardware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06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749E8-2209-348E-4943-9E389F71E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                      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Aside note …</a:t>
            </a:r>
          </a:p>
        </p:txBody>
      </p:sp>
    </p:spTree>
    <p:extLst>
      <p:ext uri="{BB962C8B-B14F-4D97-AF65-F5344CB8AC3E}">
        <p14:creationId xmlns:p14="http://schemas.microsoft.com/office/powerpoint/2010/main" val="415596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Abstract</a:t>
            </a:r>
            <a:r>
              <a:rPr lang="en-US" dirty="0"/>
              <a:t>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this context,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abstract</a:t>
            </a:r>
            <a:r>
              <a:rPr lang="en-US" sz="2000" dirty="0"/>
              <a:t> implies no focus on trivial details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It also implies solving small problems and </a:t>
            </a:r>
            <a:br>
              <a:rPr lang="en-US" sz="2000" dirty="0"/>
            </a:br>
            <a:r>
              <a:rPr lang="en-US" sz="2000" dirty="0"/>
              <a:t>using solutions of the small problems to solve larger ones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You will hear this referred to as a 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000" dirty="0"/>
              <a:t>‘</a:t>
            </a:r>
            <a:r>
              <a:rPr lang="en-US" sz="2000" dirty="0">
                <a:solidFill>
                  <a:srgbClr val="FF0000"/>
                </a:solidFill>
              </a:rPr>
              <a:t>Divide and Conquer</a:t>
            </a:r>
            <a:r>
              <a:rPr lang="en-US" sz="2000" dirty="0"/>
              <a:t>’ approach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 "/>
            </a:pPr>
            <a:r>
              <a:rPr lang="en-US" sz="2000" dirty="0"/>
              <a:t>(if you haven’t heard it already </a:t>
            </a:r>
            <a:r>
              <a:rPr lang="en-US" sz="2000" dirty="0">
                <a:sym typeface="Wingdings" panose="05000000000000000000" pitchFamily="2" charset="2"/>
              </a:rPr>
              <a:t>)</a:t>
            </a:r>
            <a:endParaRPr lang="en-US" sz="20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21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Abstract</a:t>
            </a:r>
            <a:r>
              <a:rPr lang="en-US" dirty="0"/>
              <a:t>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94" y="105243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Several in this week’s lab produced this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Same problem, solved again three times!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Should have been a </a:t>
            </a:r>
            <a:r>
              <a:rPr lang="en-US" sz="2000" dirty="0">
                <a:solidFill>
                  <a:srgbClr val="FF0000"/>
                </a:solidFill>
              </a:rPr>
              <a:t>function</a:t>
            </a:r>
            <a:r>
              <a:rPr lang="en-US" sz="2000" dirty="0"/>
              <a:t> to solve the problem once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Then re-used 3 times to solve the larger problem: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Finding all the angles!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Note: a more efficient solution might have found 2 angles,</a:t>
            </a:r>
            <a:br>
              <a:rPr lang="en-US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then used 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For a triangle: Sum of 3 angles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=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ymbol" panose="05050102010706020507" pitchFamily="18" charset="2"/>
              </a:rPr>
              <a:t>p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DAD96E-9260-40E9-F653-D3C1D6B57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6" y="1631115"/>
            <a:ext cx="869138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20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11676</TotalTime>
  <Words>6351</Words>
  <Application>Microsoft Office PowerPoint</Application>
  <PresentationFormat>On-screen Show (4:3)</PresentationFormat>
  <Paragraphs>1133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 Unicode MS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RUST Enumerated types</vt:lpstr>
      <vt:lpstr>Enumerated types</vt:lpstr>
      <vt:lpstr>Making your code intelligible</vt:lpstr>
      <vt:lpstr>Enumerated types</vt:lpstr>
      <vt:lpstr>Enumerated types</vt:lpstr>
      <vt:lpstr>Abstract code</vt:lpstr>
      <vt:lpstr>PowerPoint Presentation</vt:lpstr>
      <vt:lpstr>Abstract code</vt:lpstr>
      <vt:lpstr>Abstract code</vt:lpstr>
      <vt:lpstr>PowerPoint Presentation</vt:lpstr>
      <vt:lpstr>Enumerated types</vt:lpstr>
      <vt:lpstr>Enumerated types</vt:lpstr>
      <vt:lpstr>Enumerated types</vt:lpstr>
      <vt:lpstr>Enumerated types</vt:lpstr>
      <vt:lpstr>Enumerated types</vt:lpstr>
      <vt:lpstr>Enumerated types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Function returning an enum</vt:lpstr>
      <vt:lpstr>Printing enumerated types</vt:lpstr>
      <vt:lpstr>Printing enumerated types</vt:lpstr>
      <vt:lpstr>Printing enumerated types</vt:lpstr>
      <vt:lpstr>Printing enumerated types</vt:lpstr>
      <vt:lpstr>Printing enumerated types</vt:lpstr>
      <vt:lpstr>enum – additional Rust capability</vt:lpstr>
      <vt:lpstr>enum – additional Rust capability</vt:lpstr>
      <vt:lpstr>enum Option&lt;T&gt;</vt:lpstr>
      <vt:lpstr>enum Option&lt;T&gt;</vt:lpstr>
      <vt:lpstr>enum Option&lt;T&gt;</vt:lpstr>
      <vt:lpstr>enum Option&lt;T&gt;</vt:lpstr>
      <vt:lpstr>enum Option&lt;T&gt;</vt:lpstr>
      <vt:lpstr>enum Option&lt;T&gt;</vt:lpstr>
      <vt:lpstr>enum Option&lt;T&gt;</vt:lpstr>
      <vt:lpstr>enum Option&lt;T&gt;</vt:lpstr>
      <vt:lpstr>enum Option&lt;T&gt;</vt:lpstr>
      <vt:lpstr>enum Option&lt;T&gt;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174</cp:revision>
  <cp:lastPrinted>2019-04-26T14:10:42Z</cp:lastPrinted>
  <dcterms:created xsi:type="dcterms:W3CDTF">2010-05-26T12:32:20Z</dcterms:created>
  <dcterms:modified xsi:type="dcterms:W3CDTF">2022-08-25T04:06:57Z</dcterms:modified>
</cp:coreProperties>
</file>