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256" r:id="rId2"/>
    <p:sldId id="325" r:id="rId3"/>
    <p:sldId id="334" r:id="rId4"/>
    <p:sldId id="492" r:id="rId5"/>
    <p:sldId id="522" r:id="rId6"/>
    <p:sldId id="523" r:id="rId7"/>
    <p:sldId id="524" r:id="rId8"/>
    <p:sldId id="516" r:id="rId9"/>
    <p:sldId id="518" r:id="rId10"/>
    <p:sldId id="519" r:id="rId11"/>
    <p:sldId id="520" r:id="rId12"/>
    <p:sldId id="526" r:id="rId13"/>
    <p:sldId id="525" r:id="rId14"/>
    <p:sldId id="527" r:id="rId15"/>
    <p:sldId id="528" r:id="rId16"/>
    <p:sldId id="529" r:id="rId17"/>
    <p:sldId id="530" r:id="rId18"/>
    <p:sldId id="531" r:id="rId19"/>
    <p:sldId id="532" r:id="rId20"/>
    <p:sldId id="533" r:id="rId21"/>
    <p:sldId id="534" r:id="rId22"/>
    <p:sldId id="535" r:id="rId23"/>
    <p:sldId id="536" r:id="rId24"/>
    <p:sldId id="537" r:id="rId25"/>
    <p:sldId id="539" r:id="rId26"/>
    <p:sldId id="540" r:id="rId27"/>
    <p:sldId id="538" r:id="rId28"/>
    <p:sldId id="541" r:id="rId29"/>
    <p:sldId id="542" r:id="rId30"/>
    <p:sldId id="543" r:id="rId31"/>
    <p:sldId id="544" r:id="rId32"/>
    <p:sldId id="545" r:id="rId33"/>
    <p:sldId id="546" r:id="rId34"/>
    <p:sldId id="547" r:id="rId35"/>
    <p:sldId id="548" r:id="rId36"/>
    <p:sldId id="549" r:id="rId37"/>
    <p:sldId id="551" r:id="rId38"/>
    <p:sldId id="552" r:id="rId39"/>
    <p:sldId id="550" r:id="rId40"/>
  </p:sldIdLst>
  <p:sldSz cx="9144000" cy="6858000" type="screen4x3"/>
  <p:notesSz cx="10021888" cy="688816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FC161"/>
    <a:srgbClr val="0F37E1"/>
    <a:srgbClr val="0FDB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59" autoAdjust="0"/>
    <p:restoredTop sz="92125" autoAdjust="0"/>
  </p:normalViewPr>
  <p:slideViewPr>
    <p:cSldViewPr>
      <p:cViewPr varScale="1">
        <p:scale>
          <a:sx n="96" d="100"/>
          <a:sy n="96" d="100"/>
        </p:scale>
        <p:origin x="102" y="162"/>
      </p:cViewPr>
      <p:guideLst>
        <p:guide orient="horz" pos="2160"/>
        <p:guide pos="2880"/>
      </p:guideLst>
    </p:cSldViewPr>
  </p:slideViewPr>
  <p:outlineViewPr>
    <p:cViewPr>
      <p:scale>
        <a:sx n="33" d="100"/>
        <a:sy n="33" d="100"/>
      </p:scale>
      <p:origin x="0" y="-41826"/>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5" d="100"/>
          <a:sy n="85" d="100"/>
        </p:scale>
        <p:origin x="134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3DE75F5-E422-46AF-AF6B-961C9C6AE332}"/>
              </a:ext>
            </a:extLst>
          </p:cNvPr>
          <p:cNvSpPr>
            <a:spLocks noGrp="1"/>
          </p:cNvSpPr>
          <p:nvPr>
            <p:ph type="hdr" sz="quarter"/>
          </p:nvPr>
        </p:nvSpPr>
        <p:spPr>
          <a:xfrm>
            <a:off x="0" y="1"/>
            <a:ext cx="4342818" cy="345604"/>
          </a:xfrm>
          <a:prstGeom prst="rect">
            <a:avLst/>
          </a:prstGeom>
        </p:spPr>
        <p:txBody>
          <a:bodyPr vert="horz" lIns="96625" tIns="48312" rIns="96625" bIns="48312" rtlCol="0"/>
          <a:lstStyle>
            <a:lvl1pPr algn="l">
              <a:defRPr sz="1300"/>
            </a:lvl1pPr>
          </a:lstStyle>
          <a:p>
            <a:endParaRPr lang="en-US"/>
          </a:p>
        </p:txBody>
      </p:sp>
      <p:sp>
        <p:nvSpPr>
          <p:cNvPr id="3" name="Date Placeholder 2">
            <a:extLst>
              <a:ext uri="{FF2B5EF4-FFF2-40B4-BE49-F238E27FC236}">
                <a16:creationId xmlns:a16="http://schemas.microsoft.com/office/drawing/2014/main" id="{A8D3654D-6D72-4B64-96A5-77E1E6490FB7}"/>
              </a:ext>
            </a:extLst>
          </p:cNvPr>
          <p:cNvSpPr>
            <a:spLocks noGrp="1"/>
          </p:cNvSpPr>
          <p:nvPr>
            <p:ph type="dt" sz="quarter" idx="1"/>
          </p:nvPr>
        </p:nvSpPr>
        <p:spPr>
          <a:xfrm>
            <a:off x="5676751" y="1"/>
            <a:ext cx="4342818" cy="345604"/>
          </a:xfrm>
          <a:prstGeom prst="rect">
            <a:avLst/>
          </a:prstGeom>
        </p:spPr>
        <p:txBody>
          <a:bodyPr vert="horz" lIns="96625" tIns="48312" rIns="96625" bIns="48312" rtlCol="0"/>
          <a:lstStyle>
            <a:lvl1pPr algn="r">
              <a:defRPr sz="1300"/>
            </a:lvl1pPr>
          </a:lstStyle>
          <a:p>
            <a:fld id="{32E07596-B026-4A3B-918A-B954111AFDE5}" type="datetimeFigureOut">
              <a:rPr lang="en-US" smtClean="0"/>
              <a:t>10/26/2022</a:t>
            </a:fld>
            <a:endParaRPr lang="en-US"/>
          </a:p>
        </p:txBody>
      </p:sp>
      <p:sp>
        <p:nvSpPr>
          <p:cNvPr id="4" name="Footer Placeholder 3">
            <a:extLst>
              <a:ext uri="{FF2B5EF4-FFF2-40B4-BE49-F238E27FC236}">
                <a16:creationId xmlns:a16="http://schemas.microsoft.com/office/drawing/2014/main" id="{6C25AE4F-1266-44DF-8F57-E731507C79C1}"/>
              </a:ext>
            </a:extLst>
          </p:cNvPr>
          <p:cNvSpPr>
            <a:spLocks noGrp="1"/>
          </p:cNvSpPr>
          <p:nvPr>
            <p:ph type="ftr" sz="quarter" idx="2"/>
          </p:nvPr>
        </p:nvSpPr>
        <p:spPr>
          <a:xfrm>
            <a:off x="0" y="6542560"/>
            <a:ext cx="4342818" cy="345603"/>
          </a:xfrm>
          <a:prstGeom prst="rect">
            <a:avLst/>
          </a:prstGeom>
        </p:spPr>
        <p:txBody>
          <a:bodyPr vert="horz" lIns="96625" tIns="48312" rIns="96625" bIns="48312"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38DF0A72-74B2-447A-87C3-A5A0ED17EB97}"/>
              </a:ext>
            </a:extLst>
          </p:cNvPr>
          <p:cNvSpPr>
            <a:spLocks noGrp="1"/>
          </p:cNvSpPr>
          <p:nvPr>
            <p:ph type="sldNum" sz="quarter" idx="3"/>
          </p:nvPr>
        </p:nvSpPr>
        <p:spPr>
          <a:xfrm>
            <a:off x="5676751" y="6542560"/>
            <a:ext cx="4342818" cy="345603"/>
          </a:xfrm>
          <a:prstGeom prst="rect">
            <a:avLst/>
          </a:prstGeom>
        </p:spPr>
        <p:txBody>
          <a:bodyPr vert="horz" lIns="96625" tIns="48312" rIns="96625" bIns="48312" rtlCol="0" anchor="b"/>
          <a:lstStyle>
            <a:lvl1pPr algn="r">
              <a:defRPr sz="1300"/>
            </a:lvl1pPr>
          </a:lstStyle>
          <a:p>
            <a:fld id="{ECB3E3D3-B86C-4028-A4F5-7331FC507E3A}" type="slidenum">
              <a:rPr lang="en-US" smtClean="0"/>
              <a:t>‹#›</a:t>
            </a:fld>
            <a:endParaRPr lang="en-US"/>
          </a:p>
        </p:txBody>
      </p:sp>
    </p:spTree>
    <p:extLst>
      <p:ext uri="{BB962C8B-B14F-4D97-AF65-F5344CB8AC3E}">
        <p14:creationId xmlns:p14="http://schemas.microsoft.com/office/powerpoint/2010/main" val="33963475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42818" cy="345604"/>
          </a:xfrm>
          <a:prstGeom prst="rect">
            <a:avLst/>
          </a:prstGeom>
        </p:spPr>
        <p:txBody>
          <a:bodyPr vert="horz" lIns="96625" tIns="48312" rIns="96625" bIns="48312" rtlCol="0"/>
          <a:lstStyle>
            <a:lvl1pPr algn="l">
              <a:defRPr sz="1300"/>
            </a:lvl1pPr>
          </a:lstStyle>
          <a:p>
            <a:endParaRPr lang="en-US"/>
          </a:p>
        </p:txBody>
      </p:sp>
      <p:sp>
        <p:nvSpPr>
          <p:cNvPr id="3" name="Date Placeholder 2"/>
          <p:cNvSpPr>
            <a:spLocks noGrp="1"/>
          </p:cNvSpPr>
          <p:nvPr>
            <p:ph type="dt" idx="1"/>
          </p:nvPr>
        </p:nvSpPr>
        <p:spPr>
          <a:xfrm>
            <a:off x="5676751" y="1"/>
            <a:ext cx="4342818" cy="345604"/>
          </a:xfrm>
          <a:prstGeom prst="rect">
            <a:avLst/>
          </a:prstGeom>
        </p:spPr>
        <p:txBody>
          <a:bodyPr vert="horz" lIns="96625" tIns="48312" rIns="96625" bIns="48312" rtlCol="0"/>
          <a:lstStyle>
            <a:lvl1pPr algn="r">
              <a:defRPr sz="1300"/>
            </a:lvl1pPr>
          </a:lstStyle>
          <a:p>
            <a:fld id="{674C5FA9-CA25-4187-A6DE-EBA02029F1EC}" type="datetimeFigureOut">
              <a:rPr lang="en-US" smtClean="0"/>
              <a:t>10/26/2022</a:t>
            </a:fld>
            <a:endParaRPr lang="en-US"/>
          </a:p>
        </p:txBody>
      </p:sp>
      <p:sp>
        <p:nvSpPr>
          <p:cNvPr id="4" name="Slide Image Placeholder 3"/>
          <p:cNvSpPr>
            <a:spLocks noGrp="1" noRot="1" noChangeAspect="1"/>
          </p:cNvSpPr>
          <p:nvPr>
            <p:ph type="sldImg" idx="2"/>
          </p:nvPr>
        </p:nvSpPr>
        <p:spPr>
          <a:xfrm>
            <a:off x="3460750" y="860425"/>
            <a:ext cx="3100388" cy="2325688"/>
          </a:xfrm>
          <a:prstGeom prst="rect">
            <a:avLst/>
          </a:prstGeom>
          <a:noFill/>
          <a:ln w="12700">
            <a:solidFill>
              <a:prstClr val="black"/>
            </a:solidFill>
          </a:ln>
        </p:spPr>
        <p:txBody>
          <a:bodyPr vert="horz" lIns="96625" tIns="48312" rIns="96625" bIns="48312" rtlCol="0" anchor="ctr"/>
          <a:lstStyle/>
          <a:p>
            <a:endParaRPr lang="en-US"/>
          </a:p>
        </p:txBody>
      </p:sp>
      <p:sp>
        <p:nvSpPr>
          <p:cNvPr id="5" name="Notes Placeholder 4"/>
          <p:cNvSpPr>
            <a:spLocks noGrp="1"/>
          </p:cNvSpPr>
          <p:nvPr>
            <p:ph type="body" sz="quarter" idx="3"/>
          </p:nvPr>
        </p:nvSpPr>
        <p:spPr>
          <a:xfrm>
            <a:off x="1002189" y="3314928"/>
            <a:ext cx="8017510" cy="2712215"/>
          </a:xfrm>
          <a:prstGeom prst="rect">
            <a:avLst/>
          </a:prstGeom>
        </p:spPr>
        <p:txBody>
          <a:bodyPr vert="horz" lIns="96625" tIns="48312" rIns="96625" bIns="4831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42560"/>
            <a:ext cx="4342818" cy="345603"/>
          </a:xfrm>
          <a:prstGeom prst="rect">
            <a:avLst/>
          </a:prstGeom>
        </p:spPr>
        <p:txBody>
          <a:bodyPr vert="horz" lIns="96625" tIns="48312" rIns="96625" bIns="48312" rtlCol="0" anchor="b"/>
          <a:lstStyle>
            <a:lvl1pPr algn="l">
              <a:defRPr sz="1300"/>
            </a:lvl1pPr>
          </a:lstStyle>
          <a:p>
            <a:endParaRPr lang="en-US"/>
          </a:p>
        </p:txBody>
      </p:sp>
      <p:sp>
        <p:nvSpPr>
          <p:cNvPr id="7" name="Slide Number Placeholder 6"/>
          <p:cNvSpPr>
            <a:spLocks noGrp="1"/>
          </p:cNvSpPr>
          <p:nvPr>
            <p:ph type="sldNum" sz="quarter" idx="5"/>
          </p:nvPr>
        </p:nvSpPr>
        <p:spPr>
          <a:xfrm>
            <a:off x="5676751" y="6542560"/>
            <a:ext cx="4342818" cy="345603"/>
          </a:xfrm>
          <a:prstGeom prst="rect">
            <a:avLst/>
          </a:prstGeom>
        </p:spPr>
        <p:txBody>
          <a:bodyPr vert="horz" lIns="96625" tIns="48312" rIns="96625" bIns="48312" rtlCol="0" anchor="b"/>
          <a:lstStyle>
            <a:lvl1pPr algn="r">
              <a:defRPr sz="1300"/>
            </a:lvl1pPr>
          </a:lstStyle>
          <a:p>
            <a:fld id="{4BA97ADC-78D5-4456-9350-9B0129E5A931}" type="slidenum">
              <a:rPr lang="en-US" smtClean="0"/>
              <a:t>‹#›</a:t>
            </a:fld>
            <a:endParaRPr lang="en-US"/>
          </a:p>
        </p:txBody>
      </p:sp>
    </p:spTree>
    <p:extLst>
      <p:ext uri="{BB962C8B-B14F-4D97-AF65-F5344CB8AC3E}">
        <p14:creationId xmlns:p14="http://schemas.microsoft.com/office/powerpoint/2010/main" val="1344976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NZ"/>
          </a:p>
        </p:txBody>
      </p:sp>
      <p:sp>
        <p:nvSpPr>
          <p:cNvPr id="4" name="Date Placeholder 3"/>
          <p:cNvSpPr>
            <a:spLocks noGrp="1"/>
          </p:cNvSpPr>
          <p:nvPr>
            <p:ph type="dt" sz="half" idx="10"/>
          </p:nvPr>
        </p:nvSpPr>
        <p:spPr/>
        <p:txBody>
          <a:bodyPr/>
          <a:lstStyle>
            <a:lvl1pPr>
              <a:defRPr/>
            </a:lvl1pPr>
          </a:lstStyle>
          <a:p>
            <a:pPr>
              <a:defRPr/>
            </a:pPr>
            <a:fld id="{B7F207A6-744D-401C-B253-C4CD6095C65C}" type="datetimeFigureOut">
              <a:rPr lang="en-US"/>
              <a:pPr>
                <a:defRPr/>
              </a:pPr>
              <a:t>10/26/2022</a:t>
            </a:fld>
            <a:endParaRPr lang="en-NZ"/>
          </a:p>
        </p:txBody>
      </p:sp>
      <p:sp>
        <p:nvSpPr>
          <p:cNvPr id="5" name="Footer Placeholder 4"/>
          <p:cNvSpPr>
            <a:spLocks noGrp="1"/>
          </p:cNvSpPr>
          <p:nvPr>
            <p:ph type="ftr" sz="quarter" idx="11"/>
          </p:nvPr>
        </p:nvSpPr>
        <p:spPr/>
        <p:txBody>
          <a:bodyPr/>
          <a:lstStyle>
            <a:lvl1pPr>
              <a:defRPr/>
            </a:lvl1pPr>
          </a:lstStyle>
          <a:p>
            <a:pPr>
              <a:defRPr/>
            </a:pPr>
            <a:endParaRPr lang="en-NZ"/>
          </a:p>
        </p:txBody>
      </p:sp>
      <p:sp>
        <p:nvSpPr>
          <p:cNvPr id="6" name="Slide Number Placeholder 5"/>
          <p:cNvSpPr>
            <a:spLocks noGrp="1"/>
          </p:cNvSpPr>
          <p:nvPr>
            <p:ph type="sldNum" sz="quarter" idx="12"/>
          </p:nvPr>
        </p:nvSpPr>
        <p:spPr/>
        <p:txBody>
          <a:bodyPr/>
          <a:lstStyle>
            <a:lvl1pPr>
              <a:defRPr/>
            </a:lvl1pPr>
          </a:lstStyle>
          <a:p>
            <a:pPr>
              <a:defRPr/>
            </a:pPr>
            <a:fld id="{5409FE72-565D-40AE-B1BC-8EFD1982CE46}" type="slidenum">
              <a:rPr lang="en-NZ"/>
              <a:pPr>
                <a:defRPr/>
              </a:p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lvl1pPr>
              <a:defRPr/>
            </a:lvl1pPr>
          </a:lstStyle>
          <a:p>
            <a:pPr>
              <a:defRPr/>
            </a:pPr>
            <a:fld id="{5B87CABF-8A97-4F70-AD85-AFD2D9089468}" type="datetimeFigureOut">
              <a:rPr lang="en-US"/>
              <a:pPr>
                <a:defRPr/>
              </a:pPr>
              <a:t>10/26/2022</a:t>
            </a:fld>
            <a:endParaRPr lang="en-NZ"/>
          </a:p>
        </p:txBody>
      </p:sp>
      <p:sp>
        <p:nvSpPr>
          <p:cNvPr id="5" name="Footer Placeholder 4"/>
          <p:cNvSpPr>
            <a:spLocks noGrp="1"/>
          </p:cNvSpPr>
          <p:nvPr>
            <p:ph type="ftr" sz="quarter" idx="11"/>
          </p:nvPr>
        </p:nvSpPr>
        <p:spPr/>
        <p:txBody>
          <a:bodyPr/>
          <a:lstStyle>
            <a:lvl1pPr>
              <a:defRPr/>
            </a:lvl1pPr>
          </a:lstStyle>
          <a:p>
            <a:pPr>
              <a:defRPr/>
            </a:pPr>
            <a:endParaRPr lang="en-NZ"/>
          </a:p>
        </p:txBody>
      </p:sp>
      <p:sp>
        <p:nvSpPr>
          <p:cNvPr id="6" name="Slide Number Placeholder 5"/>
          <p:cNvSpPr>
            <a:spLocks noGrp="1"/>
          </p:cNvSpPr>
          <p:nvPr>
            <p:ph type="sldNum" sz="quarter" idx="12"/>
          </p:nvPr>
        </p:nvSpPr>
        <p:spPr/>
        <p:txBody>
          <a:bodyPr/>
          <a:lstStyle>
            <a:lvl1pPr>
              <a:defRPr/>
            </a:lvl1pPr>
          </a:lstStyle>
          <a:p>
            <a:pPr>
              <a:defRPr/>
            </a:pPr>
            <a:fld id="{EE22FC37-C6E8-4F82-934D-8FF3C0D93DB2}" type="slidenum">
              <a:rPr lang="en-NZ"/>
              <a:pPr>
                <a:defRPr/>
              </a:p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lvl1pPr>
              <a:defRPr/>
            </a:lvl1pPr>
          </a:lstStyle>
          <a:p>
            <a:pPr>
              <a:defRPr/>
            </a:pPr>
            <a:fld id="{13CFDEE3-C95B-4979-BFAF-3D9D9220D0D5}" type="datetimeFigureOut">
              <a:rPr lang="en-US"/>
              <a:pPr>
                <a:defRPr/>
              </a:pPr>
              <a:t>10/26/2022</a:t>
            </a:fld>
            <a:endParaRPr lang="en-NZ"/>
          </a:p>
        </p:txBody>
      </p:sp>
      <p:sp>
        <p:nvSpPr>
          <p:cNvPr id="5" name="Footer Placeholder 4"/>
          <p:cNvSpPr>
            <a:spLocks noGrp="1"/>
          </p:cNvSpPr>
          <p:nvPr>
            <p:ph type="ftr" sz="quarter" idx="11"/>
          </p:nvPr>
        </p:nvSpPr>
        <p:spPr/>
        <p:txBody>
          <a:bodyPr/>
          <a:lstStyle>
            <a:lvl1pPr>
              <a:defRPr/>
            </a:lvl1pPr>
          </a:lstStyle>
          <a:p>
            <a:pPr>
              <a:defRPr/>
            </a:pPr>
            <a:endParaRPr lang="en-NZ"/>
          </a:p>
        </p:txBody>
      </p:sp>
      <p:sp>
        <p:nvSpPr>
          <p:cNvPr id="6" name="Slide Number Placeholder 5"/>
          <p:cNvSpPr>
            <a:spLocks noGrp="1"/>
          </p:cNvSpPr>
          <p:nvPr>
            <p:ph type="sldNum" sz="quarter" idx="12"/>
          </p:nvPr>
        </p:nvSpPr>
        <p:spPr/>
        <p:txBody>
          <a:bodyPr/>
          <a:lstStyle>
            <a:lvl1pPr>
              <a:defRPr/>
            </a:lvl1pPr>
          </a:lstStyle>
          <a:p>
            <a:pPr>
              <a:defRPr/>
            </a:pPr>
            <a:fld id="{0B5C0A03-0646-4A3D-AD9A-F357CD0D8204}" type="slidenum">
              <a:rPr lang="en-NZ"/>
              <a:pPr>
                <a:defRPr/>
              </a:p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b="1">
                <a:latin typeface="Arial" pitchFamily="34" charset="0"/>
                <a:cs typeface="Arial" pitchFamily="34" charset="0"/>
              </a:defRPr>
            </a:lvl1pPr>
          </a:lstStyle>
          <a:p>
            <a:r>
              <a:rPr lang="en-US" dirty="0"/>
              <a:t>Click to edit Master title style</a:t>
            </a:r>
            <a:endParaRPr lang="en-NZ" dirty="0"/>
          </a:p>
        </p:txBody>
      </p:sp>
      <p:sp>
        <p:nvSpPr>
          <p:cNvPr id="3" name="Content Placeholder 2"/>
          <p:cNvSpPr>
            <a:spLocks noGrp="1"/>
          </p:cNvSpPr>
          <p:nvPr>
            <p:ph idx="1"/>
          </p:nvPr>
        </p:nvSpPr>
        <p:spPr/>
        <p:txBody>
          <a:bodyPr/>
          <a:lstStyle>
            <a:lvl1pPr>
              <a:defRPr sz="2800" b="1">
                <a:latin typeface="Arial" pitchFamily="34" charset="0"/>
                <a:cs typeface="Arial" pitchFamily="34" charset="0"/>
              </a:defRPr>
            </a:lvl1pPr>
            <a:lvl2pPr>
              <a:defRPr sz="2400" b="1">
                <a:latin typeface="Arial" pitchFamily="34" charset="0"/>
                <a:cs typeface="Arial" pitchFamily="34" charset="0"/>
              </a:defRPr>
            </a:lvl2pPr>
            <a:lvl3pPr>
              <a:defRPr b="1">
                <a:latin typeface="Arial" pitchFamily="34" charset="0"/>
                <a:cs typeface="Arial" pitchFamily="34" charset="0"/>
              </a:defRPr>
            </a:lvl3pPr>
            <a:lvl4pPr>
              <a:defRPr b="1">
                <a:latin typeface="Arial" pitchFamily="34" charset="0"/>
                <a:cs typeface="Arial" pitchFamily="34" charset="0"/>
              </a:defRPr>
            </a:lvl4pPr>
            <a:lvl5pPr>
              <a:defRPr b="1">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
        <p:nvSpPr>
          <p:cNvPr id="4" name="Date Placeholder 3"/>
          <p:cNvSpPr>
            <a:spLocks noGrp="1"/>
          </p:cNvSpPr>
          <p:nvPr>
            <p:ph type="dt" sz="half" idx="10"/>
          </p:nvPr>
        </p:nvSpPr>
        <p:spPr/>
        <p:txBody>
          <a:bodyPr/>
          <a:lstStyle>
            <a:lvl1pPr>
              <a:defRPr/>
            </a:lvl1pPr>
          </a:lstStyle>
          <a:p>
            <a:pPr>
              <a:defRPr/>
            </a:pPr>
            <a:fld id="{B00FB730-D0A6-472E-8823-D42D72000B19}" type="datetimeFigureOut">
              <a:rPr lang="en-US"/>
              <a:pPr>
                <a:defRPr/>
              </a:pPr>
              <a:t>10/26/2022</a:t>
            </a:fld>
            <a:endParaRPr lang="en-NZ"/>
          </a:p>
        </p:txBody>
      </p:sp>
      <p:sp>
        <p:nvSpPr>
          <p:cNvPr id="5" name="Footer Placeholder 4"/>
          <p:cNvSpPr>
            <a:spLocks noGrp="1"/>
          </p:cNvSpPr>
          <p:nvPr>
            <p:ph type="ftr" sz="quarter" idx="11"/>
          </p:nvPr>
        </p:nvSpPr>
        <p:spPr/>
        <p:txBody>
          <a:bodyPr/>
          <a:lstStyle>
            <a:lvl1pPr>
              <a:defRPr/>
            </a:lvl1pPr>
          </a:lstStyle>
          <a:p>
            <a:pPr>
              <a:defRPr/>
            </a:pPr>
            <a:endParaRPr lang="en-NZ"/>
          </a:p>
        </p:txBody>
      </p:sp>
      <p:sp>
        <p:nvSpPr>
          <p:cNvPr id="6" name="Slide Number Placeholder 5"/>
          <p:cNvSpPr>
            <a:spLocks noGrp="1"/>
          </p:cNvSpPr>
          <p:nvPr>
            <p:ph type="sldNum" sz="quarter" idx="12"/>
          </p:nvPr>
        </p:nvSpPr>
        <p:spPr/>
        <p:txBody>
          <a:bodyPr/>
          <a:lstStyle>
            <a:lvl1pPr>
              <a:defRPr/>
            </a:lvl1pPr>
          </a:lstStyle>
          <a:p>
            <a:pPr>
              <a:defRPr/>
            </a:pPr>
            <a:fld id="{7F83FF8D-FC60-45EA-8A14-38D6AE2D8666}" type="slidenum">
              <a:rPr lang="en-NZ"/>
              <a:pPr>
                <a:defRPr/>
              </a:p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40D7480-94ED-4A1D-AFC5-71A8CE201735}" type="datetimeFigureOut">
              <a:rPr lang="en-US"/>
              <a:pPr>
                <a:defRPr/>
              </a:pPr>
              <a:t>10/26/2022</a:t>
            </a:fld>
            <a:endParaRPr lang="en-NZ"/>
          </a:p>
        </p:txBody>
      </p:sp>
      <p:sp>
        <p:nvSpPr>
          <p:cNvPr id="5" name="Footer Placeholder 4"/>
          <p:cNvSpPr>
            <a:spLocks noGrp="1"/>
          </p:cNvSpPr>
          <p:nvPr>
            <p:ph type="ftr" sz="quarter" idx="11"/>
          </p:nvPr>
        </p:nvSpPr>
        <p:spPr/>
        <p:txBody>
          <a:bodyPr/>
          <a:lstStyle>
            <a:lvl1pPr>
              <a:defRPr/>
            </a:lvl1pPr>
          </a:lstStyle>
          <a:p>
            <a:pPr>
              <a:defRPr/>
            </a:pPr>
            <a:endParaRPr lang="en-NZ"/>
          </a:p>
        </p:txBody>
      </p:sp>
      <p:sp>
        <p:nvSpPr>
          <p:cNvPr id="6" name="Slide Number Placeholder 5"/>
          <p:cNvSpPr>
            <a:spLocks noGrp="1"/>
          </p:cNvSpPr>
          <p:nvPr>
            <p:ph type="sldNum" sz="quarter" idx="12"/>
          </p:nvPr>
        </p:nvSpPr>
        <p:spPr/>
        <p:txBody>
          <a:bodyPr/>
          <a:lstStyle>
            <a:lvl1pPr>
              <a:defRPr/>
            </a:lvl1pPr>
          </a:lstStyle>
          <a:p>
            <a:pPr>
              <a:defRPr/>
            </a:pPr>
            <a:fld id="{BB3DFA3F-6A58-40D9-94FB-E0A791E9BE21}" type="slidenum">
              <a:rPr lang="en-NZ"/>
              <a:pPr>
                <a:defRPr/>
              </a:pPr>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3"/>
          <p:cNvSpPr>
            <a:spLocks noGrp="1"/>
          </p:cNvSpPr>
          <p:nvPr>
            <p:ph type="dt" sz="half" idx="10"/>
          </p:nvPr>
        </p:nvSpPr>
        <p:spPr/>
        <p:txBody>
          <a:bodyPr/>
          <a:lstStyle>
            <a:lvl1pPr>
              <a:defRPr/>
            </a:lvl1pPr>
          </a:lstStyle>
          <a:p>
            <a:pPr>
              <a:defRPr/>
            </a:pPr>
            <a:fld id="{05E33038-128A-43A5-99F8-C22FA0537EF2}" type="datetimeFigureOut">
              <a:rPr lang="en-US"/>
              <a:pPr>
                <a:defRPr/>
              </a:pPr>
              <a:t>10/26/2022</a:t>
            </a:fld>
            <a:endParaRPr lang="en-NZ"/>
          </a:p>
        </p:txBody>
      </p:sp>
      <p:sp>
        <p:nvSpPr>
          <p:cNvPr id="6" name="Footer Placeholder 4"/>
          <p:cNvSpPr>
            <a:spLocks noGrp="1"/>
          </p:cNvSpPr>
          <p:nvPr>
            <p:ph type="ftr" sz="quarter" idx="11"/>
          </p:nvPr>
        </p:nvSpPr>
        <p:spPr/>
        <p:txBody>
          <a:bodyPr/>
          <a:lstStyle>
            <a:lvl1pPr>
              <a:defRPr/>
            </a:lvl1pPr>
          </a:lstStyle>
          <a:p>
            <a:pPr>
              <a:defRPr/>
            </a:pPr>
            <a:endParaRPr lang="en-NZ"/>
          </a:p>
        </p:txBody>
      </p:sp>
      <p:sp>
        <p:nvSpPr>
          <p:cNvPr id="7" name="Slide Number Placeholder 5"/>
          <p:cNvSpPr>
            <a:spLocks noGrp="1"/>
          </p:cNvSpPr>
          <p:nvPr>
            <p:ph type="sldNum" sz="quarter" idx="12"/>
          </p:nvPr>
        </p:nvSpPr>
        <p:spPr/>
        <p:txBody>
          <a:bodyPr/>
          <a:lstStyle>
            <a:lvl1pPr>
              <a:defRPr/>
            </a:lvl1pPr>
          </a:lstStyle>
          <a:p>
            <a:pPr>
              <a:defRPr/>
            </a:pPr>
            <a:fld id="{C0DB59D5-607B-4444-A894-5AAE2FD79D7B}" type="slidenum">
              <a:rPr lang="en-NZ"/>
              <a:pPr>
                <a:defRPr/>
              </a:p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3"/>
          <p:cNvSpPr>
            <a:spLocks noGrp="1"/>
          </p:cNvSpPr>
          <p:nvPr>
            <p:ph type="dt" sz="half" idx="10"/>
          </p:nvPr>
        </p:nvSpPr>
        <p:spPr/>
        <p:txBody>
          <a:bodyPr/>
          <a:lstStyle>
            <a:lvl1pPr>
              <a:defRPr/>
            </a:lvl1pPr>
          </a:lstStyle>
          <a:p>
            <a:pPr>
              <a:defRPr/>
            </a:pPr>
            <a:fld id="{06B8EEAE-E8C0-4674-9341-CE769679FCA8}" type="datetimeFigureOut">
              <a:rPr lang="en-US"/>
              <a:pPr>
                <a:defRPr/>
              </a:pPr>
              <a:t>10/26/2022</a:t>
            </a:fld>
            <a:endParaRPr lang="en-NZ"/>
          </a:p>
        </p:txBody>
      </p:sp>
      <p:sp>
        <p:nvSpPr>
          <p:cNvPr id="8" name="Footer Placeholder 4"/>
          <p:cNvSpPr>
            <a:spLocks noGrp="1"/>
          </p:cNvSpPr>
          <p:nvPr>
            <p:ph type="ftr" sz="quarter" idx="11"/>
          </p:nvPr>
        </p:nvSpPr>
        <p:spPr/>
        <p:txBody>
          <a:bodyPr/>
          <a:lstStyle>
            <a:lvl1pPr>
              <a:defRPr/>
            </a:lvl1pPr>
          </a:lstStyle>
          <a:p>
            <a:pPr>
              <a:defRPr/>
            </a:pPr>
            <a:endParaRPr lang="en-NZ"/>
          </a:p>
        </p:txBody>
      </p:sp>
      <p:sp>
        <p:nvSpPr>
          <p:cNvPr id="9" name="Slide Number Placeholder 5"/>
          <p:cNvSpPr>
            <a:spLocks noGrp="1"/>
          </p:cNvSpPr>
          <p:nvPr>
            <p:ph type="sldNum" sz="quarter" idx="12"/>
          </p:nvPr>
        </p:nvSpPr>
        <p:spPr/>
        <p:txBody>
          <a:bodyPr/>
          <a:lstStyle>
            <a:lvl1pPr>
              <a:defRPr/>
            </a:lvl1pPr>
          </a:lstStyle>
          <a:p>
            <a:pPr>
              <a:defRPr/>
            </a:pPr>
            <a:fld id="{C37AD953-AFC7-437E-B809-B4AC074356F4}" type="slidenum">
              <a:rPr lang="en-NZ"/>
              <a:pPr>
                <a:defRPr/>
              </a:pPr>
              <a:t>‹#›</a:t>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Date Placeholder 3"/>
          <p:cNvSpPr>
            <a:spLocks noGrp="1"/>
          </p:cNvSpPr>
          <p:nvPr>
            <p:ph type="dt" sz="half" idx="10"/>
          </p:nvPr>
        </p:nvSpPr>
        <p:spPr/>
        <p:txBody>
          <a:bodyPr/>
          <a:lstStyle>
            <a:lvl1pPr>
              <a:defRPr/>
            </a:lvl1pPr>
          </a:lstStyle>
          <a:p>
            <a:pPr>
              <a:defRPr/>
            </a:pPr>
            <a:fld id="{54C9D1C1-11AE-4208-8229-11CBBF035F7D}" type="datetimeFigureOut">
              <a:rPr lang="en-US"/>
              <a:pPr>
                <a:defRPr/>
              </a:pPr>
              <a:t>10/26/2022</a:t>
            </a:fld>
            <a:endParaRPr lang="en-NZ"/>
          </a:p>
        </p:txBody>
      </p:sp>
      <p:sp>
        <p:nvSpPr>
          <p:cNvPr id="4" name="Footer Placeholder 4"/>
          <p:cNvSpPr>
            <a:spLocks noGrp="1"/>
          </p:cNvSpPr>
          <p:nvPr>
            <p:ph type="ftr" sz="quarter" idx="11"/>
          </p:nvPr>
        </p:nvSpPr>
        <p:spPr/>
        <p:txBody>
          <a:bodyPr/>
          <a:lstStyle>
            <a:lvl1pPr>
              <a:defRPr/>
            </a:lvl1pPr>
          </a:lstStyle>
          <a:p>
            <a:pPr>
              <a:defRPr/>
            </a:pPr>
            <a:endParaRPr lang="en-NZ"/>
          </a:p>
        </p:txBody>
      </p:sp>
      <p:sp>
        <p:nvSpPr>
          <p:cNvPr id="5" name="Slide Number Placeholder 5"/>
          <p:cNvSpPr>
            <a:spLocks noGrp="1"/>
          </p:cNvSpPr>
          <p:nvPr>
            <p:ph type="sldNum" sz="quarter" idx="12"/>
          </p:nvPr>
        </p:nvSpPr>
        <p:spPr/>
        <p:txBody>
          <a:bodyPr/>
          <a:lstStyle>
            <a:lvl1pPr>
              <a:defRPr/>
            </a:lvl1pPr>
          </a:lstStyle>
          <a:p>
            <a:pPr>
              <a:defRPr/>
            </a:pPr>
            <a:fld id="{4B433C65-CABE-4104-9EBD-B084A11B1320}" type="slidenum">
              <a:rPr lang="en-NZ"/>
              <a:pPr>
                <a:defRPr/>
              </a:p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6B66E91-6045-41B3-9498-04BBF61CDC51}" type="datetimeFigureOut">
              <a:rPr lang="en-US"/>
              <a:pPr>
                <a:defRPr/>
              </a:pPr>
              <a:t>10/26/2022</a:t>
            </a:fld>
            <a:endParaRPr lang="en-NZ"/>
          </a:p>
        </p:txBody>
      </p:sp>
      <p:sp>
        <p:nvSpPr>
          <p:cNvPr id="3" name="Footer Placeholder 4"/>
          <p:cNvSpPr>
            <a:spLocks noGrp="1"/>
          </p:cNvSpPr>
          <p:nvPr>
            <p:ph type="ftr" sz="quarter" idx="11"/>
          </p:nvPr>
        </p:nvSpPr>
        <p:spPr/>
        <p:txBody>
          <a:bodyPr/>
          <a:lstStyle>
            <a:lvl1pPr>
              <a:defRPr/>
            </a:lvl1pPr>
          </a:lstStyle>
          <a:p>
            <a:pPr>
              <a:defRPr/>
            </a:pPr>
            <a:endParaRPr lang="en-NZ"/>
          </a:p>
        </p:txBody>
      </p:sp>
      <p:sp>
        <p:nvSpPr>
          <p:cNvPr id="4" name="Slide Number Placeholder 5"/>
          <p:cNvSpPr>
            <a:spLocks noGrp="1"/>
          </p:cNvSpPr>
          <p:nvPr>
            <p:ph type="sldNum" sz="quarter" idx="12"/>
          </p:nvPr>
        </p:nvSpPr>
        <p:spPr/>
        <p:txBody>
          <a:bodyPr/>
          <a:lstStyle>
            <a:lvl1pPr>
              <a:defRPr/>
            </a:lvl1pPr>
          </a:lstStyle>
          <a:p>
            <a:pPr>
              <a:defRPr/>
            </a:pPr>
            <a:fld id="{45D376F5-1D8A-4723-9C57-9A240F7125BE}" type="slidenum">
              <a:rPr lang="en-NZ"/>
              <a:pPr>
                <a:defRPr/>
              </a:p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64926E8-93BC-418C-B17A-5DEE94FFF3DD}" type="datetimeFigureOut">
              <a:rPr lang="en-US"/>
              <a:pPr>
                <a:defRPr/>
              </a:pPr>
              <a:t>10/26/2022</a:t>
            </a:fld>
            <a:endParaRPr lang="en-NZ"/>
          </a:p>
        </p:txBody>
      </p:sp>
      <p:sp>
        <p:nvSpPr>
          <p:cNvPr id="6" name="Footer Placeholder 4"/>
          <p:cNvSpPr>
            <a:spLocks noGrp="1"/>
          </p:cNvSpPr>
          <p:nvPr>
            <p:ph type="ftr" sz="quarter" idx="11"/>
          </p:nvPr>
        </p:nvSpPr>
        <p:spPr/>
        <p:txBody>
          <a:bodyPr/>
          <a:lstStyle>
            <a:lvl1pPr>
              <a:defRPr/>
            </a:lvl1pPr>
          </a:lstStyle>
          <a:p>
            <a:pPr>
              <a:defRPr/>
            </a:pPr>
            <a:endParaRPr lang="en-NZ"/>
          </a:p>
        </p:txBody>
      </p:sp>
      <p:sp>
        <p:nvSpPr>
          <p:cNvPr id="7" name="Slide Number Placeholder 5"/>
          <p:cNvSpPr>
            <a:spLocks noGrp="1"/>
          </p:cNvSpPr>
          <p:nvPr>
            <p:ph type="sldNum" sz="quarter" idx="12"/>
          </p:nvPr>
        </p:nvSpPr>
        <p:spPr/>
        <p:txBody>
          <a:bodyPr/>
          <a:lstStyle>
            <a:lvl1pPr>
              <a:defRPr/>
            </a:lvl1pPr>
          </a:lstStyle>
          <a:p>
            <a:pPr>
              <a:defRPr/>
            </a:pPr>
            <a:fld id="{0FD6C3ED-A6D2-428B-8ECC-77A97BAB1DA5}" type="slidenum">
              <a:rPr lang="en-NZ"/>
              <a:pPr>
                <a:defRPr/>
              </a:p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NZ"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2E4E9D7-2207-4CFE-B044-A70EDDFAC0BA}" type="datetimeFigureOut">
              <a:rPr lang="en-US"/>
              <a:pPr>
                <a:defRPr/>
              </a:pPr>
              <a:t>10/26/2022</a:t>
            </a:fld>
            <a:endParaRPr lang="en-NZ"/>
          </a:p>
        </p:txBody>
      </p:sp>
      <p:sp>
        <p:nvSpPr>
          <p:cNvPr id="6" name="Footer Placeholder 4"/>
          <p:cNvSpPr>
            <a:spLocks noGrp="1"/>
          </p:cNvSpPr>
          <p:nvPr>
            <p:ph type="ftr" sz="quarter" idx="11"/>
          </p:nvPr>
        </p:nvSpPr>
        <p:spPr/>
        <p:txBody>
          <a:bodyPr/>
          <a:lstStyle>
            <a:lvl1pPr>
              <a:defRPr/>
            </a:lvl1pPr>
          </a:lstStyle>
          <a:p>
            <a:pPr>
              <a:defRPr/>
            </a:pPr>
            <a:endParaRPr lang="en-NZ"/>
          </a:p>
        </p:txBody>
      </p:sp>
      <p:sp>
        <p:nvSpPr>
          <p:cNvPr id="7" name="Slide Number Placeholder 5"/>
          <p:cNvSpPr>
            <a:spLocks noGrp="1"/>
          </p:cNvSpPr>
          <p:nvPr>
            <p:ph type="sldNum" sz="quarter" idx="12"/>
          </p:nvPr>
        </p:nvSpPr>
        <p:spPr/>
        <p:txBody>
          <a:bodyPr/>
          <a:lstStyle>
            <a:lvl1pPr>
              <a:defRPr/>
            </a:lvl1pPr>
          </a:lstStyle>
          <a:p>
            <a:pPr>
              <a:defRPr/>
            </a:pPr>
            <a:fld id="{3CEDC7A7-136E-4AD3-ACE8-B3821726E168}" type="slidenum">
              <a:rPr lang="en-NZ"/>
              <a:pPr>
                <a:defRPr/>
              </a:pPr>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NZ"/>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7A105C0-4489-47E9-B676-573DD349EF6C}" type="datetimeFigureOut">
              <a:rPr lang="en-US"/>
              <a:pPr>
                <a:defRPr/>
              </a:pPr>
              <a:t>10/26/2022</a:t>
            </a:fld>
            <a:endParaRPr lang="en-N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N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2E62E79-ADC9-4D2E-8811-C7491DEF4CDC}" type="slidenum">
              <a:rPr lang="en-NZ"/>
              <a:pPr>
                <a:defRPr/>
              </a:p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doc.rust-lang.org/std/fmt/#positional-parameter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doc.rust-lang.org/std/fmt/#positional-parameter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doc.rust-lang.org/std/fmt/#positional-parameter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doc.rust-lang.org/std/fmt/#positional-parameter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doc.rust-lang.org/std/macro.format.html" TargetMode="External"/><Relationship Id="rId2" Type="http://schemas.openxmlformats.org/officeDocument/2006/relationships/hyperlink" Target="https://doc.rust-lang.org/std/fmt/#positional-parameter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oc.rust-lang.org/std/macro.format.html" TargetMode="External"/><Relationship Id="rId2" Type="http://schemas.openxmlformats.org/officeDocument/2006/relationships/hyperlink" Target="https://doc.rust-lang.org/std/fmt/#positional-parameter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doc.rust-lang.org/std/macro.format.html" TargetMode="External"/><Relationship Id="rId2" Type="http://schemas.openxmlformats.org/officeDocument/2006/relationships/hyperlink" Target="https://doc.rust-lang.org/std/fmt/#positional-parameter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doc.rust-lang.org/std/fmt/#named-parameter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doc.rust-lang.org/std/fmt/#syntax" TargetMode="External"/><Relationship Id="rId2" Type="http://schemas.openxmlformats.org/officeDocument/2006/relationships/hyperlink" Target="https://doc.rust-lang.org/std/fmt/#formatting-parameters" TargetMode="External"/><Relationship Id="rId1" Type="http://schemas.openxmlformats.org/officeDocument/2006/relationships/slideLayout" Target="../slideLayouts/slideLayout2.xml"/><Relationship Id="rId4" Type="http://schemas.openxmlformats.org/officeDocument/2006/relationships/hyperlink" Target="https://doc.rust-lang.org/std/fmt/#width"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doc.rust-lang.org/std/fmt/#width" TargetMode="External"/><Relationship Id="rId2" Type="http://schemas.openxmlformats.org/officeDocument/2006/relationships/hyperlink" Target="https://doc.rust-lang.org/std/fmt/#formatting-parameters" TargetMode="External"/><Relationship Id="rId1" Type="http://schemas.openxmlformats.org/officeDocument/2006/relationships/slideLayout" Target="../slideLayouts/slideLayout2.xml"/><Relationship Id="rId4" Type="http://schemas.openxmlformats.org/officeDocument/2006/relationships/hyperlink" Target="https://doc.rust-lang.org/std/primitive.usize.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s://doc.rust-lang.org/std/fmt/#width" TargetMode="External"/><Relationship Id="rId2" Type="http://schemas.openxmlformats.org/officeDocument/2006/relationships/hyperlink" Target="https://doc.rust-lang.org/std/fmt/#formatting-parameters" TargetMode="External"/><Relationship Id="rId1" Type="http://schemas.openxmlformats.org/officeDocument/2006/relationships/slideLayout" Target="../slideLayouts/slideLayout2.xml"/><Relationship Id="rId4" Type="http://schemas.openxmlformats.org/officeDocument/2006/relationships/hyperlink" Target="https://doc.rust-lang.org/std/primitive.usize.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doc.rust-lang.org/std/fmt/#width" TargetMode="External"/><Relationship Id="rId2" Type="http://schemas.openxmlformats.org/officeDocument/2006/relationships/hyperlink" Target="https://doc.rust-lang.org/std/fmt/#formatting-parameters"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doc.rust-lang.org/std/fmt/#fillalignment"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doc.rust-lang.org/std/fmt/#fillalignmen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doc.rust-lang.org/std/fmt/trait.Debug.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doc.rust-lang.org/std/fmt/#escaping"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oc.rust-lang.org/std/fmt/" TargetMode="External"/><Relationship Id="rId2" Type="http://schemas.openxmlformats.org/officeDocument/2006/relationships/hyperlink" Target="https://doc.rust-lang.org/std/index.html" TargetMode="External"/><Relationship Id="rId1" Type="http://schemas.openxmlformats.org/officeDocument/2006/relationships/slideLayout" Target="../slideLayouts/slideLayout2.xml"/><Relationship Id="rId5" Type="http://schemas.openxmlformats.org/officeDocument/2006/relationships/hyperlink" Target="https://doc.rust-lang.org/std/fmt/#usage" TargetMode="External"/><Relationship Id="rId4" Type="http://schemas.openxmlformats.org/officeDocument/2006/relationships/hyperlink" Target="https://doc.rust-lang.org/std/macro.format.htm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doc.rust-lang.org/std/fmt/" TargetMode="External"/><Relationship Id="rId2" Type="http://schemas.openxmlformats.org/officeDocument/2006/relationships/hyperlink" Target="https://doc.rust-lang.org/std/index.html" TargetMode="External"/><Relationship Id="rId1" Type="http://schemas.openxmlformats.org/officeDocument/2006/relationships/slideLayout" Target="../slideLayouts/slideLayout2.xml"/><Relationship Id="rId5" Type="http://schemas.openxmlformats.org/officeDocument/2006/relationships/hyperlink" Target="https://doc.rust-lang.org/std/fmt/#usage" TargetMode="External"/><Relationship Id="rId4" Type="http://schemas.openxmlformats.org/officeDocument/2006/relationships/hyperlink" Target="https://doc.rust-lang.org/std/macro.format.htm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doc.rust-lang.org/std/fmt/" TargetMode="External"/><Relationship Id="rId2" Type="http://schemas.openxmlformats.org/officeDocument/2006/relationships/hyperlink" Target="https://doc.rust-lang.org/std/index.html" TargetMode="External"/><Relationship Id="rId1" Type="http://schemas.openxmlformats.org/officeDocument/2006/relationships/slideLayout" Target="../slideLayouts/slideLayout2.xml"/><Relationship Id="rId5" Type="http://schemas.openxmlformats.org/officeDocument/2006/relationships/hyperlink" Target="https://doc.rust-lang.org/std/fmt/#usage" TargetMode="External"/><Relationship Id="rId4" Type="http://schemas.openxmlformats.org/officeDocument/2006/relationships/hyperlink" Target="https://doc.rust-lang.org/std/macro.format.htm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doc.rust-lang.org/std/fmt/" TargetMode="External"/><Relationship Id="rId2" Type="http://schemas.openxmlformats.org/officeDocument/2006/relationships/hyperlink" Target="https://doc.rust-lang.org/std/index.html" TargetMode="External"/><Relationship Id="rId1" Type="http://schemas.openxmlformats.org/officeDocument/2006/relationships/slideLayout" Target="../slideLayouts/slideLayout2.xml"/><Relationship Id="rId5" Type="http://schemas.openxmlformats.org/officeDocument/2006/relationships/hyperlink" Target="https://doc.rust-lang.org/std/fmt/#usage" TargetMode="External"/><Relationship Id="rId4" Type="http://schemas.openxmlformats.org/officeDocument/2006/relationships/hyperlink" Target="https://doc.rust-lang.org/std/macro.format.html"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doc.rust-lang.org/std/fmt/trait.Display.html" TargetMode="External"/><Relationship Id="rId2" Type="http://schemas.openxmlformats.org/officeDocument/2006/relationships/hyperlink" Target="https://doc.rust-lang.org/std/string/trait.ToString.html#tymethod.to_string" TargetMode="External"/><Relationship Id="rId1" Type="http://schemas.openxmlformats.org/officeDocument/2006/relationships/slideLayout" Target="../slideLayouts/slideLayout2.xml"/><Relationship Id="rId4" Type="http://schemas.openxmlformats.org/officeDocument/2006/relationships/hyperlink" Target="https://doc.rust-lang.org/std/string/struct.String.html"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doc.rust-lang.org/std/fmt/struct.Error.html" TargetMode="External"/><Relationship Id="rId3" Type="http://schemas.openxmlformats.org/officeDocument/2006/relationships/hyperlink" Target="https://doc.rust-lang.org/std/fmt/trait.Display.html" TargetMode="External"/><Relationship Id="rId7" Type="http://schemas.openxmlformats.org/officeDocument/2006/relationships/hyperlink" Target="https://doc.rust-lang.org/std/primitive.unit.html" TargetMode="External"/><Relationship Id="rId2" Type="http://schemas.openxmlformats.org/officeDocument/2006/relationships/hyperlink" Target="https://doc.rust-lang.org/std/string/trait.ToString.html#tymethod.to_string" TargetMode="External"/><Relationship Id="rId1" Type="http://schemas.openxmlformats.org/officeDocument/2006/relationships/slideLayout" Target="../slideLayouts/slideLayout2.xml"/><Relationship Id="rId6" Type="http://schemas.openxmlformats.org/officeDocument/2006/relationships/hyperlink" Target="https://doc.rust-lang.org/std/result/enum.Result.html" TargetMode="External"/><Relationship Id="rId5" Type="http://schemas.openxmlformats.org/officeDocument/2006/relationships/hyperlink" Target="https://doc.rust-lang.org/std/fmt/struct.Formatter.html" TargetMode="External"/><Relationship Id="rId4" Type="http://schemas.openxmlformats.org/officeDocument/2006/relationships/hyperlink" Target="https://doc.rust-lang.org/std/fmt/trait.Display.html#tymethod.fm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9" descr="Sunset_ChannelIsland640x480"/>
          <p:cNvPicPr>
            <a:picLocks noChangeAspect="1" noChangeArrowheads="1"/>
          </p:cNvPicPr>
          <p:nvPr/>
        </p:nvPicPr>
        <p:blipFill>
          <a:blip r:embed="rId2"/>
          <a:srcRect/>
          <a:stretch>
            <a:fillRect/>
          </a:stretch>
        </p:blipFill>
        <p:spPr bwMode="auto">
          <a:xfrm>
            <a:off x="20637" y="0"/>
            <a:ext cx="9123363" cy="6858000"/>
          </a:xfrm>
          <a:prstGeom prst="rect">
            <a:avLst/>
          </a:prstGeom>
          <a:noFill/>
          <a:ln w="9525">
            <a:noFill/>
            <a:miter lim="800000"/>
            <a:headEnd/>
            <a:tailEnd/>
          </a:ln>
        </p:spPr>
      </p:pic>
      <p:sp>
        <p:nvSpPr>
          <p:cNvPr id="2051" name="Title 1"/>
          <p:cNvSpPr>
            <a:spLocks noGrp="1"/>
          </p:cNvSpPr>
          <p:nvPr>
            <p:ph type="ctrTitle"/>
          </p:nvPr>
        </p:nvSpPr>
        <p:spPr>
          <a:xfrm>
            <a:off x="533400" y="304800"/>
            <a:ext cx="7772400" cy="1470025"/>
          </a:xfrm>
          <a:ln>
            <a:solidFill>
              <a:schemeClr val="accent1"/>
            </a:solidFill>
          </a:ln>
        </p:spPr>
        <p:txBody>
          <a:bodyPr/>
          <a:lstStyle/>
          <a:p>
            <a:pPr algn="l" eaLnBrk="1" hangingPunct="1"/>
            <a:r>
              <a:rPr lang="en-US" dirty="0">
                <a:solidFill>
                  <a:schemeClr val="bg1"/>
                </a:solidFill>
              </a:rPr>
              <a:t>RUST</a:t>
            </a:r>
            <a:br>
              <a:rPr lang="en-US" dirty="0">
                <a:solidFill>
                  <a:schemeClr val="bg1"/>
                </a:solidFill>
              </a:rPr>
            </a:br>
            <a:r>
              <a:rPr lang="en-US" dirty="0">
                <a:solidFill>
                  <a:schemeClr val="bg1"/>
                </a:solidFill>
              </a:rPr>
              <a:t>Formatting Output</a:t>
            </a:r>
            <a:endParaRPr lang="en-NZ" sz="3200" i="1" dirty="0">
              <a:solidFill>
                <a:schemeClr val="bg1"/>
              </a:solidFill>
            </a:endParaRPr>
          </a:p>
        </p:txBody>
      </p:sp>
      <p:sp>
        <p:nvSpPr>
          <p:cNvPr id="3" name="Subtitle 2"/>
          <p:cNvSpPr>
            <a:spLocks noGrp="1"/>
          </p:cNvSpPr>
          <p:nvPr>
            <p:ph type="subTitle" idx="1"/>
          </p:nvPr>
        </p:nvSpPr>
        <p:spPr>
          <a:xfrm>
            <a:off x="914400" y="3657600"/>
            <a:ext cx="8077200" cy="2337620"/>
          </a:xfrm>
        </p:spPr>
        <p:txBody>
          <a:bodyPr rtlCol="0">
            <a:noAutofit/>
          </a:bodyPr>
          <a:lstStyle/>
          <a:p>
            <a:pPr algn="l" eaLnBrk="1" fontAlgn="auto" hangingPunct="1">
              <a:spcAft>
                <a:spcPts val="0"/>
              </a:spcAft>
              <a:buFont typeface="Arial" pitchFamily="34" charset="0"/>
              <a:buNone/>
              <a:defRPr/>
            </a:pPr>
            <a:r>
              <a:rPr lang="en-US" sz="2800" b="1" dirty="0">
                <a:solidFill>
                  <a:schemeClr val="bg1"/>
                </a:solidFill>
              </a:rPr>
              <a:t>John Morris</a:t>
            </a:r>
          </a:p>
          <a:p>
            <a:pPr algn="l" eaLnBrk="1" fontAlgn="auto" hangingPunct="1">
              <a:spcAft>
                <a:spcPts val="0"/>
              </a:spcAft>
              <a:buFont typeface="Arial" pitchFamily="34" charset="0"/>
              <a:buNone/>
              <a:defRPr/>
            </a:pPr>
            <a:r>
              <a:rPr lang="en-US" sz="2800" b="1" dirty="0">
                <a:solidFill>
                  <a:schemeClr val="bg1"/>
                </a:solidFill>
              </a:rPr>
              <a:t>School of Industrial Education and Technology, KMITL</a:t>
            </a:r>
          </a:p>
          <a:p>
            <a:pPr algn="l" eaLnBrk="1" fontAlgn="auto" hangingPunct="1">
              <a:spcAft>
                <a:spcPts val="0"/>
              </a:spcAft>
              <a:buFont typeface="Arial" pitchFamily="34" charset="0"/>
              <a:buNone/>
              <a:defRPr/>
            </a:pPr>
            <a:r>
              <a:rPr lang="en-US" sz="2000" i="1" dirty="0">
                <a:solidFill>
                  <a:schemeClr val="bg1"/>
                </a:solidFill>
              </a:rPr>
              <a:t>previously</a:t>
            </a:r>
          </a:p>
          <a:p>
            <a:pPr algn="l" eaLnBrk="1" fontAlgn="auto" hangingPunct="1">
              <a:spcBef>
                <a:spcPts val="1200"/>
              </a:spcBef>
              <a:spcAft>
                <a:spcPts val="0"/>
              </a:spcAft>
              <a:buFont typeface="Arial" pitchFamily="34" charset="0"/>
              <a:buNone/>
              <a:defRPr/>
            </a:pPr>
            <a:r>
              <a:rPr lang="en-US" sz="2000" dirty="0">
                <a:solidFill>
                  <a:schemeClr val="bg1"/>
                </a:solidFill>
                <a:latin typeface="Arial" panose="020B0604020202020204" pitchFamily="34" charset="0"/>
                <a:cs typeface="Arial" panose="020B0604020202020204" pitchFamily="34" charset="0"/>
              </a:rPr>
              <a:t>Engineering, </a:t>
            </a:r>
            <a:r>
              <a:rPr lang="en-US" sz="2000" dirty="0" err="1">
                <a:solidFill>
                  <a:schemeClr val="bg1"/>
                </a:solidFill>
                <a:latin typeface="Arial" panose="020B0604020202020204" pitchFamily="34" charset="0"/>
                <a:cs typeface="Arial" panose="020B0604020202020204" pitchFamily="34" charset="0"/>
              </a:rPr>
              <a:t>Mahasarakham</a:t>
            </a:r>
            <a:r>
              <a:rPr lang="en-US" sz="2000" dirty="0">
                <a:solidFill>
                  <a:schemeClr val="bg1"/>
                </a:solidFill>
                <a:latin typeface="Arial" panose="020B0604020202020204" pitchFamily="34" charset="0"/>
                <a:cs typeface="Arial" panose="020B0604020202020204" pitchFamily="34" charset="0"/>
              </a:rPr>
              <a:t> University</a:t>
            </a:r>
          </a:p>
          <a:p>
            <a:pPr algn="l" eaLnBrk="1" fontAlgn="auto" hangingPunct="1">
              <a:spcBef>
                <a:spcPts val="1200"/>
              </a:spcBef>
              <a:spcAft>
                <a:spcPts val="0"/>
              </a:spcAft>
              <a:buFont typeface="Arial" pitchFamily="34" charset="0"/>
              <a:buNone/>
              <a:defRPr/>
            </a:pPr>
            <a:r>
              <a:rPr lang="en-US" sz="2000" dirty="0">
                <a:solidFill>
                  <a:schemeClr val="bg1"/>
                </a:solidFill>
                <a:latin typeface="Arial" panose="020B0604020202020204" pitchFamily="34" charset="0"/>
                <a:cs typeface="Arial" panose="020B0604020202020204" pitchFamily="34" charset="0"/>
              </a:rPr>
              <a:t>Electrical and Computer Engineering, The University of Auckland</a:t>
            </a:r>
            <a:endParaRPr lang="en-NZ" sz="2000" dirty="0">
              <a:solidFill>
                <a:schemeClr val="bg1"/>
              </a:solidFill>
              <a:latin typeface="Arial" panose="020B0604020202020204" pitchFamily="34" charset="0"/>
              <a:cs typeface="Arial" panose="020B0604020202020204" pitchFamily="34" charset="0"/>
            </a:endParaRPr>
          </a:p>
        </p:txBody>
      </p:sp>
      <p:sp>
        <p:nvSpPr>
          <p:cNvPr id="2053" name="Subtitle 2"/>
          <p:cNvSpPr txBox="1">
            <a:spLocks/>
          </p:cNvSpPr>
          <p:nvPr/>
        </p:nvSpPr>
        <p:spPr bwMode="auto">
          <a:xfrm>
            <a:off x="3162557" y="6007510"/>
            <a:ext cx="5943600" cy="838200"/>
          </a:xfrm>
          <a:prstGeom prst="rect">
            <a:avLst/>
          </a:prstGeom>
          <a:noFill/>
          <a:ln w="9525">
            <a:noFill/>
            <a:miter lim="800000"/>
            <a:headEnd/>
            <a:tailEnd/>
          </a:ln>
        </p:spPr>
        <p:txBody>
          <a:bodyPr/>
          <a:lstStyle/>
          <a:p>
            <a:pPr>
              <a:spcBef>
                <a:spcPct val="20000"/>
              </a:spcBef>
              <a:buFont typeface="Arial" charset="0"/>
              <a:buNone/>
            </a:pPr>
            <a:r>
              <a:rPr lang="en-US" sz="2000" b="1" i="1" dirty="0">
                <a:solidFill>
                  <a:schemeClr val="bg1"/>
                </a:solidFill>
                <a:latin typeface="Times New Roman" pitchFamily="18" charset="0"/>
                <a:cs typeface="Times New Roman" pitchFamily="18" charset="0"/>
              </a:rPr>
              <a:t>Iolanthe II  </a:t>
            </a:r>
            <a:r>
              <a:rPr lang="en-US" sz="2000" b="1" dirty="0">
                <a:solidFill>
                  <a:schemeClr val="bg1"/>
                </a:solidFill>
                <a:latin typeface="Times New Roman" pitchFamily="18" charset="0"/>
                <a:cs typeface="Times New Roman" pitchFamily="18" charset="0"/>
              </a:rPr>
              <a:t>leaves the Hauraki Gulf under full sail –</a:t>
            </a:r>
          </a:p>
          <a:p>
            <a:pPr>
              <a:spcBef>
                <a:spcPct val="20000"/>
              </a:spcBef>
              <a:buFont typeface="Arial" charset="0"/>
              <a:buNone/>
            </a:pPr>
            <a:r>
              <a:rPr lang="en-US" sz="2000" b="1" dirty="0">
                <a:solidFill>
                  <a:schemeClr val="bg1"/>
                </a:solidFill>
                <a:latin typeface="Times New Roman" pitchFamily="18" charset="0"/>
                <a:cs typeface="Times New Roman" pitchFamily="18" charset="0"/>
              </a:rPr>
              <a:t>Auckland-Tauranga Race, 2007</a:t>
            </a:r>
            <a:endParaRPr lang="en-NZ" sz="2000" b="1" dirty="0">
              <a:solidFill>
                <a:schemeClr val="bg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4091BB64-59CC-5057-343F-F6B2ADA27754}"/>
              </a:ext>
            </a:extLst>
          </p:cNvPr>
          <p:cNvSpPr>
            <a:spLocks noChangeArrowheads="1"/>
          </p:cNvSpPr>
          <p:nvPr/>
        </p:nvSpPr>
        <p:spPr bwMode="auto">
          <a:xfrm>
            <a:off x="440965" y="1075997"/>
            <a:ext cx="81534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hlinkClick r:id="rId2"/>
              </a:rPr>
              <a:t>Positional parameters</a:t>
            </a:r>
            <a:endParaRPr kumimoji="0" lang="en-US" altLang="en-US" sz="20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Each formatting argument is allowed to specify which value argument it’s referencing, and if omitted it is assumed to be “the next argument”. For example, the format string </a:t>
            </a:r>
            <a:r>
              <a:rPr kumimoji="0" lang="en-US" altLang="en-US" sz="2000" b="0" i="0" u="none" strike="noStrike" cap="none" normalizeH="0" baseline="0" dirty="0">
                <a:ln>
                  <a:noFill/>
                </a:ln>
                <a:solidFill>
                  <a:schemeClr val="tx1"/>
                </a:solidFill>
                <a:effectLst/>
                <a:latin typeface="Arial Unicode MS"/>
              </a:rPr>
              <a:t>{} {} {}</a:t>
            </a:r>
            <a:r>
              <a:rPr kumimoji="0" lang="en-US" altLang="en-US" sz="2000" b="0" i="0" u="none" strike="noStrike" cap="none" normalizeH="0" baseline="0" dirty="0">
                <a:ln>
                  <a:noFill/>
                </a:ln>
                <a:solidFill>
                  <a:schemeClr val="tx1"/>
                </a:solidFill>
                <a:effectLst/>
              </a:rPr>
              <a:t> would take three parameters, and they would be formatted in the same order as they’re given: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 {} {}", 1, 2, 4); // = 1 2 4</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b="1" dirty="0">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The format string </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{2} {1} {0}</a:t>
            </a:r>
            <a:r>
              <a:rPr kumimoji="0" lang="en-US" altLang="en-US" sz="2000" b="0" i="0" u="none" strike="noStrike" cap="none" normalizeH="0" baseline="0" dirty="0">
                <a:ln>
                  <a:noFill/>
                </a:ln>
                <a:solidFill>
                  <a:schemeClr val="tx1"/>
                </a:solidFill>
                <a:effectLst/>
              </a:rPr>
              <a:t>, however, would format arguments in reverse order.</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format!("{2} {1} {0}", 1, 2, 4); // = 4 2 1</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Things can get a little tricky once you start …….</a:t>
            </a:r>
            <a:endParaRPr lang="en-US" altLang="en-US" sz="2000"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828DEEBF-1410-EEA8-FEB1-80D541D8A7CD}"/>
              </a:ext>
            </a:extLst>
          </p:cNvPr>
          <p:cNvSpPr txBox="1"/>
          <p:nvPr/>
        </p:nvSpPr>
        <p:spPr>
          <a:xfrm>
            <a:off x="152400" y="271162"/>
            <a:ext cx="1822935" cy="400110"/>
          </a:xfrm>
          <a:prstGeom prst="rect">
            <a:avLst/>
          </a:prstGeom>
          <a:noFill/>
        </p:spPr>
        <p:txBody>
          <a:bodyPr wrap="none" rtlCol="0">
            <a:spAutoFit/>
          </a:bodyPr>
          <a:lstStyle/>
          <a:p>
            <a:r>
              <a:rPr lang="en-US" sz="2000" b="1" i="1" dirty="0">
                <a:solidFill>
                  <a:srgbClr val="00B050"/>
                </a:solidFill>
              </a:rPr>
              <a:t>continuing …</a:t>
            </a:r>
          </a:p>
        </p:txBody>
      </p:sp>
      <p:sp>
        <p:nvSpPr>
          <p:cNvPr id="5" name="TextBox 4">
            <a:extLst>
              <a:ext uri="{FF2B5EF4-FFF2-40B4-BE49-F238E27FC236}">
                <a16:creationId xmlns:a16="http://schemas.microsoft.com/office/drawing/2014/main" id="{16A7C2B6-0766-6503-B09C-09504EAF56EE}"/>
              </a:ext>
            </a:extLst>
          </p:cNvPr>
          <p:cNvSpPr txBox="1"/>
          <p:nvPr/>
        </p:nvSpPr>
        <p:spPr>
          <a:xfrm>
            <a:off x="497865" y="3228945"/>
            <a:ext cx="1253869" cy="400110"/>
          </a:xfrm>
          <a:prstGeom prst="rect">
            <a:avLst/>
          </a:prstGeom>
          <a:noFill/>
        </p:spPr>
        <p:txBody>
          <a:bodyPr wrap="none" rtlCol="0">
            <a:spAutoFit/>
          </a:bodyPr>
          <a:lstStyle/>
          <a:p>
            <a:r>
              <a:rPr lang="en-US" sz="2000" b="1" i="1" dirty="0">
                <a:solidFill>
                  <a:srgbClr val="00B050"/>
                </a:solidFill>
              </a:rPr>
              <a:t>However</a:t>
            </a:r>
          </a:p>
        </p:txBody>
      </p:sp>
      <p:sp>
        <p:nvSpPr>
          <p:cNvPr id="3" name="TextBox 2">
            <a:extLst>
              <a:ext uri="{FF2B5EF4-FFF2-40B4-BE49-F238E27FC236}">
                <a16:creationId xmlns:a16="http://schemas.microsoft.com/office/drawing/2014/main" id="{3C9BEAEC-68F9-1076-FED2-5B39DBB40060}"/>
              </a:ext>
            </a:extLst>
          </p:cNvPr>
          <p:cNvSpPr txBox="1"/>
          <p:nvPr/>
        </p:nvSpPr>
        <p:spPr>
          <a:xfrm>
            <a:off x="466632" y="4672367"/>
            <a:ext cx="939681" cy="400110"/>
          </a:xfrm>
          <a:prstGeom prst="rect">
            <a:avLst/>
          </a:prstGeom>
          <a:noFill/>
        </p:spPr>
        <p:txBody>
          <a:bodyPr wrap="none" rtlCol="0">
            <a:spAutoFit/>
          </a:bodyPr>
          <a:lstStyle/>
          <a:p>
            <a:r>
              <a:rPr lang="en-US" sz="2000" b="1" i="1" dirty="0">
                <a:solidFill>
                  <a:srgbClr val="00B050"/>
                </a:solidFill>
              </a:rPr>
              <a:t>But …</a:t>
            </a:r>
          </a:p>
        </p:txBody>
      </p:sp>
    </p:spTree>
    <p:extLst>
      <p:ext uri="{BB962C8B-B14F-4D97-AF65-F5344CB8AC3E}">
        <p14:creationId xmlns:p14="http://schemas.microsoft.com/office/powerpoint/2010/main" val="1902567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4091BB64-59CC-5057-343F-F6B2ADA27754}"/>
              </a:ext>
            </a:extLst>
          </p:cNvPr>
          <p:cNvSpPr>
            <a:spLocks noChangeArrowheads="1"/>
          </p:cNvSpPr>
          <p:nvPr/>
        </p:nvSpPr>
        <p:spPr bwMode="auto">
          <a:xfrm>
            <a:off x="33688" y="766732"/>
            <a:ext cx="8153400"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hlinkClick r:id="rId2"/>
              </a:rPr>
              <a:t>Positional parameters</a:t>
            </a:r>
            <a:endParaRPr kumimoji="0" lang="en-US" altLang="en-US" sz="20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b="1"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The format string </a:t>
            </a:r>
            <a:r>
              <a:rPr kumimoji="0" lang="en-US" altLang="en-US" sz="2000" b="0" i="0" u="none" strike="noStrike" cap="none" normalizeH="0" baseline="0" dirty="0">
                <a:ln>
                  <a:noFill/>
                </a:ln>
                <a:solidFill>
                  <a:schemeClr val="tx1"/>
                </a:solidFill>
                <a:effectLst/>
                <a:latin typeface="Arial Unicode MS"/>
              </a:rPr>
              <a:t>{2} {1} {0}</a:t>
            </a:r>
            <a:r>
              <a:rPr kumimoji="0" lang="en-US" altLang="en-US" sz="2000" b="0" i="0" u="none" strike="noStrike" cap="none" normalizeH="0" baseline="0" dirty="0">
                <a:ln>
                  <a:noFill/>
                </a:ln>
                <a:solidFill>
                  <a:schemeClr val="tx1"/>
                </a:solidFill>
                <a:effectLst/>
              </a:rPr>
              <a:t>, however, would format arguments in reverse order.</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format!("{2} {1} {0}", 1, 2, 4); // = 4 2 1</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Things can get a little tricky once you start intermingling the two types of positional specifiers.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The “next argument” specifier can be thought of as an iterator over the argument.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Each time a “next argument” specifier is seen, the iterator advances. This leads to behavior like this: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format!("{1} {} {0} {}", 1, 2); </a:t>
            </a:r>
            <a:r>
              <a:rPr kumimoji="0" lang="en-US" altLang="en-US" sz="2000" b="0" i="0" u="none" strike="noStrike" cap="none" normalizeH="0" baseline="0" dirty="0">
                <a:ln>
                  <a:noFill/>
                </a:ln>
                <a:solidFill>
                  <a:schemeClr val="tx1"/>
                </a:solidFill>
                <a:effectLst/>
                <a:latin typeface="Arial Unicode MS"/>
              </a:rPr>
              <a:t>// =&gt; "2 1 1 2"</a:t>
            </a:r>
            <a:r>
              <a:rPr lang="en-US" sz="2000" dirty="0"/>
              <a:t> </a:t>
            </a:r>
          </a:p>
          <a:p>
            <a:pPr marL="0" marR="0" lvl="0" indent="0" algn="l" defTabSz="914400" rtl="0" eaLnBrk="0" fontAlgn="base" latinLnBrk="0" hangingPunct="0">
              <a:lnSpc>
                <a:spcPct val="100000"/>
              </a:lnSpc>
              <a:spcBef>
                <a:spcPct val="0"/>
              </a:spcBef>
              <a:spcAft>
                <a:spcPct val="0"/>
              </a:spcAft>
              <a:buClrTx/>
              <a:buSzTx/>
              <a:buFontTx/>
              <a:buNone/>
              <a:tabLst/>
            </a:pPr>
            <a:r>
              <a:rPr lang="en-US" sz="2000" dirty="0"/>
              <a:t>Essentially, parameters that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2000" dirty="0"/>
              <a:t>explicitly name their argument do not affect parameters that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2000" dirty="0"/>
              <a:t>do not name an argument in </a:t>
            </a:r>
            <a:r>
              <a:rPr kumimoji="0" lang="en-US" altLang="en-US" sz="2000" b="0" i="0" u="none" strike="noStrike" cap="none" normalizeH="0" baseline="0" dirty="0">
                <a:ln>
                  <a:noFill/>
                </a:ln>
                <a:solidFill>
                  <a:schemeClr val="tx1"/>
                </a:solidFill>
                <a:effectLst/>
              </a:rPr>
              <a:t>terms of positional specifiers.</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4" name="TextBox 3">
            <a:extLst>
              <a:ext uri="{FF2B5EF4-FFF2-40B4-BE49-F238E27FC236}">
                <a16:creationId xmlns:a16="http://schemas.microsoft.com/office/drawing/2014/main" id="{828DEEBF-1410-EEA8-FEB1-80D541D8A7CD}"/>
              </a:ext>
            </a:extLst>
          </p:cNvPr>
          <p:cNvSpPr txBox="1"/>
          <p:nvPr/>
        </p:nvSpPr>
        <p:spPr>
          <a:xfrm>
            <a:off x="178067" y="152400"/>
            <a:ext cx="1893467" cy="400110"/>
          </a:xfrm>
          <a:prstGeom prst="rect">
            <a:avLst/>
          </a:prstGeom>
          <a:noFill/>
        </p:spPr>
        <p:txBody>
          <a:bodyPr wrap="none" rtlCol="0">
            <a:spAutoFit/>
          </a:bodyPr>
          <a:lstStyle/>
          <a:p>
            <a:r>
              <a:rPr lang="en-US" sz="2000" b="1" i="1" dirty="0">
                <a:solidFill>
                  <a:srgbClr val="00B050"/>
                </a:solidFill>
              </a:rPr>
              <a:t>continuing … </a:t>
            </a:r>
          </a:p>
        </p:txBody>
      </p:sp>
      <p:sp>
        <p:nvSpPr>
          <p:cNvPr id="5" name="TextBox 4">
            <a:extLst>
              <a:ext uri="{FF2B5EF4-FFF2-40B4-BE49-F238E27FC236}">
                <a16:creationId xmlns:a16="http://schemas.microsoft.com/office/drawing/2014/main" id="{16A7C2B6-0766-6503-B09C-09504EAF56EE}"/>
              </a:ext>
            </a:extLst>
          </p:cNvPr>
          <p:cNvSpPr txBox="1"/>
          <p:nvPr/>
        </p:nvSpPr>
        <p:spPr>
          <a:xfrm>
            <a:off x="33688" y="1295400"/>
            <a:ext cx="1452642" cy="400110"/>
          </a:xfrm>
          <a:prstGeom prst="rect">
            <a:avLst/>
          </a:prstGeom>
          <a:noFill/>
        </p:spPr>
        <p:txBody>
          <a:bodyPr wrap="none" rtlCol="0">
            <a:spAutoFit/>
          </a:bodyPr>
          <a:lstStyle/>
          <a:p>
            <a:r>
              <a:rPr lang="en-US" sz="2000" b="1" i="1" dirty="0">
                <a:solidFill>
                  <a:srgbClr val="00B050"/>
                </a:solidFill>
              </a:rPr>
              <a:t>Basic idea</a:t>
            </a:r>
          </a:p>
        </p:txBody>
      </p:sp>
      <p:sp>
        <p:nvSpPr>
          <p:cNvPr id="3" name="TextBox 2">
            <a:extLst>
              <a:ext uri="{FF2B5EF4-FFF2-40B4-BE49-F238E27FC236}">
                <a16:creationId xmlns:a16="http://schemas.microsoft.com/office/drawing/2014/main" id="{3C9BEAEC-68F9-1076-FED2-5B39DBB40060}"/>
              </a:ext>
            </a:extLst>
          </p:cNvPr>
          <p:cNvSpPr txBox="1"/>
          <p:nvPr/>
        </p:nvSpPr>
        <p:spPr>
          <a:xfrm>
            <a:off x="40105" y="2560760"/>
            <a:ext cx="1253869" cy="400110"/>
          </a:xfrm>
          <a:prstGeom prst="rect">
            <a:avLst/>
          </a:prstGeom>
          <a:noFill/>
        </p:spPr>
        <p:txBody>
          <a:bodyPr wrap="none" rtlCol="0">
            <a:spAutoFit/>
          </a:bodyPr>
          <a:lstStyle/>
          <a:p>
            <a:r>
              <a:rPr lang="en-US" sz="2000" b="1" i="1" dirty="0">
                <a:solidFill>
                  <a:srgbClr val="FF0000"/>
                </a:solidFill>
              </a:rPr>
              <a:t>However</a:t>
            </a:r>
          </a:p>
        </p:txBody>
      </p:sp>
      <p:sp>
        <p:nvSpPr>
          <p:cNvPr id="2" name="TextBox 1">
            <a:extLst>
              <a:ext uri="{FF2B5EF4-FFF2-40B4-BE49-F238E27FC236}">
                <a16:creationId xmlns:a16="http://schemas.microsoft.com/office/drawing/2014/main" id="{6F2FCD24-178F-4062-7CA4-F1117304CA76}"/>
              </a:ext>
            </a:extLst>
          </p:cNvPr>
          <p:cNvSpPr txBox="1"/>
          <p:nvPr/>
        </p:nvSpPr>
        <p:spPr>
          <a:xfrm>
            <a:off x="743967" y="6091267"/>
            <a:ext cx="6335645" cy="707886"/>
          </a:xfrm>
          <a:prstGeom prst="rect">
            <a:avLst/>
          </a:prstGeom>
          <a:solidFill>
            <a:srgbClr val="FFFF00"/>
          </a:solidFill>
          <a:ln w="57150">
            <a:solidFill>
              <a:srgbClr val="FF0000"/>
            </a:solidFill>
          </a:ln>
        </p:spPr>
        <p:txBody>
          <a:bodyPr wrap="none" rtlCol="0">
            <a:spAutoFit/>
          </a:bodyPr>
          <a:lstStyle/>
          <a:p>
            <a:r>
              <a:rPr lang="en-US" sz="2000" b="1" dirty="0"/>
              <a:t>Read this as:</a:t>
            </a:r>
          </a:p>
          <a:p>
            <a:r>
              <a:rPr lang="en-US" sz="2000" b="1" dirty="0"/>
              <a:t>When </a:t>
            </a:r>
            <a:r>
              <a:rPr lang="en-US" sz="2000" b="1" dirty="0">
                <a:solidFill>
                  <a:srgbClr val="FF0000"/>
                </a:solidFill>
              </a:rPr>
              <a:t>considering the order</a:t>
            </a:r>
            <a:r>
              <a:rPr lang="en-US" sz="2000" b="1" dirty="0"/>
              <a:t>, ignore explicit names</a:t>
            </a:r>
          </a:p>
        </p:txBody>
      </p:sp>
    </p:spTree>
    <p:extLst>
      <p:ext uri="{BB962C8B-B14F-4D97-AF65-F5344CB8AC3E}">
        <p14:creationId xmlns:p14="http://schemas.microsoft.com/office/powerpoint/2010/main" val="3688024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4091BB64-59CC-5057-343F-F6B2ADA27754}"/>
              </a:ext>
            </a:extLst>
          </p:cNvPr>
          <p:cNvSpPr>
            <a:spLocks noChangeArrowheads="1"/>
          </p:cNvSpPr>
          <p:nvPr/>
        </p:nvSpPr>
        <p:spPr bwMode="auto">
          <a:xfrm>
            <a:off x="33688" y="766732"/>
            <a:ext cx="8153400"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hlinkClick r:id="rId2"/>
              </a:rPr>
              <a:t>Positional parameters</a:t>
            </a:r>
            <a:endParaRPr kumimoji="0" lang="en-US" altLang="en-US" sz="20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b="1"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The format string </a:t>
            </a:r>
            <a:r>
              <a:rPr kumimoji="0" lang="en-US" altLang="en-US" sz="2000" b="0" i="0" u="none" strike="noStrike" cap="none" normalizeH="0" baseline="0" dirty="0">
                <a:ln>
                  <a:noFill/>
                </a:ln>
                <a:solidFill>
                  <a:schemeClr val="tx1"/>
                </a:solidFill>
                <a:effectLst/>
                <a:latin typeface="Arial Unicode MS"/>
              </a:rPr>
              <a:t>{2} {1} {0}</a:t>
            </a:r>
            <a:r>
              <a:rPr kumimoji="0" lang="en-US" altLang="en-US" sz="2000" b="0" i="0" u="none" strike="noStrike" cap="none" normalizeH="0" baseline="0" dirty="0">
                <a:ln>
                  <a:noFill/>
                </a:ln>
                <a:solidFill>
                  <a:schemeClr val="tx1"/>
                </a:solidFill>
                <a:effectLst/>
              </a:rPr>
              <a:t>, however, would format arguments in reverse order.</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format!("{2} {1} {0}", 1, 2, 4); // = 4 2 1</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Things can get a little tricky once you start intermingling the two types of positional specifiers.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The “next argument” specifier can be thought of as an iterator over the argument.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Each time a “next argument” specifier is seen, the iterator advances. This leads to behavior like this: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format!("{1} {} {0} {}", 1, 2); </a:t>
            </a:r>
            <a:r>
              <a:rPr kumimoji="0" lang="en-US" altLang="en-US" sz="2000" b="0" i="0" u="none" strike="noStrike" cap="none" normalizeH="0" baseline="0" dirty="0">
                <a:ln>
                  <a:noFill/>
                </a:ln>
                <a:solidFill>
                  <a:schemeClr val="tx1"/>
                </a:solidFill>
                <a:effectLst/>
                <a:latin typeface="Arial Unicode MS"/>
              </a:rPr>
              <a:t>// =&gt; "2 1 1 2"</a:t>
            </a:r>
            <a:r>
              <a:rPr lang="en-US" sz="2000" dirty="0"/>
              <a:t> </a:t>
            </a:r>
          </a:p>
          <a:p>
            <a:pPr marL="0" marR="0" lvl="0" indent="0" algn="l" defTabSz="914400" rtl="0" eaLnBrk="0" fontAlgn="base" latinLnBrk="0" hangingPunct="0">
              <a:lnSpc>
                <a:spcPct val="100000"/>
              </a:lnSpc>
              <a:spcBef>
                <a:spcPct val="0"/>
              </a:spcBef>
              <a:spcAft>
                <a:spcPct val="0"/>
              </a:spcAft>
              <a:buClrTx/>
              <a:buSzTx/>
              <a:buFontTx/>
              <a:buNone/>
              <a:tabLst/>
            </a:pPr>
            <a:r>
              <a:rPr lang="en-US" sz="2000" dirty="0"/>
              <a:t>Essentially, parameters that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2000" dirty="0"/>
              <a:t>explicitly name their argument do not affect parameters that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2000" dirty="0"/>
              <a:t>do not name an argument in </a:t>
            </a:r>
            <a:r>
              <a:rPr kumimoji="0" lang="en-US" altLang="en-US" sz="2000" b="0" i="0" u="none" strike="noStrike" cap="none" normalizeH="0" baseline="0" dirty="0">
                <a:ln>
                  <a:noFill/>
                </a:ln>
                <a:solidFill>
                  <a:schemeClr val="tx1"/>
                </a:solidFill>
                <a:effectLst/>
              </a:rPr>
              <a:t>terms of positional specifiers.</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4" name="TextBox 3">
            <a:extLst>
              <a:ext uri="{FF2B5EF4-FFF2-40B4-BE49-F238E27FC236}">
                <a16:creationId xmlns:a16="http://schemas.microsoft.com/office/drawing/2014/main" id="{828DEEBF-1410-EEA8-FEB1-80D541D8A7CD}"/>
              </a:ext>
            </a:extLst>
          </p:cNvPr>
          <p:cNvSpPr txBox="1"/>
          <p:nvPr/>
        </p:nvSpPr>
        <p:spPr>
          <a:xfrm>
            <a:off x="178067" y="152400"/>
            <a:ext cx="1893467" cy="400110"/>
          </a:xfrm>
          <a:prstGeom prst="rect">
            <a:avLst/>
          </a:prstGeom>
          <a:noFill/>
        </p:spPr>
        <p:txBody>
          <a:bodyPr wrap="none" rtlCol="0">
            <a:spAutoFit/>
          </a:bodyPr>
          <a:lstStyle/>
          <a:p>
            <a:r>
              <a:rPr lang="en-US" sz="2000" b="1" i="1" dirty="0">
                <a:solidFill>
                  <a:srgbClr val="00B050"/>
                </a:solidFill>
              </a:rPr>
              <a:t>continuing … </a:t>
            </a:r>
          </a:p>
        </p:txBody>
      </p:sp>
      <p:sp>
        <p:nvSpPr>
          <p:cNvPr id="5" name="TextBox 4">
            <a:extLst>
              <a:ext uri="{FF2B5EF4-FFF2-40B4-BE49-F238E27FC236}">
                <a16:creationId xmlns:a16="http://schemas.microsoft.com/office/drawing/2014/main" id="{16A7C2B6-0766-6503-B09C-09504EAF56EE}"/>
              </a:ext>
            </a:extLst>
          </p:cNvPr>
          <p:cNvSpPr txBox="1"/>
          <p:nvPr/>
        </p:nvSpPr>
        <p:spPr>
          <a:xfrm>
            <a:off x="33688" y="1295400"/>
            <a:ext cx="1452642" cy="400110"/>
          </a:xfrm>
          <a:prstGeom prst="rect">
            <a:avLst/>
          </a:prstGeom>
          <a:noFill/>
        </p:spPr>
        <p:txBody>
          <a:bodyPr wrap="none" rtlCol="0">
            <a:spAutoFit/>
          </a:bodyPr>
          <a:lstStyle/>
          <a:p>
            <a:r>
              <a:rPr lang="en-US" sz="2000" b="1" i="1" dirty="0">
                <a:solidFill>
                  <a:srgbClr val="00B050"/>
                </a:solidFill>
              </a:rPr>
              <a:t>Basic idea</a:t>
            </a:r>
          </a:p>
        </p:txBody>
      </p:sp>
      <p:sp>
        <p:nvSpPr>
          <p:cNvPr id="3" name="TextBox 2">
            <a:extLst>
              <a:ext uri="{FF2B5EF4-FFF2-40B4-BE49-F238E27FC236}">
                <a16:creationId xmlns:a16="http://schemas.microsoft.com/office/drawing/2014/main" id="{3C9BEAEC-68F9-1076-FED2-5B39DBB40060}"/>
              </a:ext>
            </a:extLst>
          </p:cNvPr>
          <p:cNvSpPr txBox="1"/>
          <p:nvPr/>
        </p:nvSpPr>
        <p:spPr>
          <a:xfrm>
            <a:off x="40105" y="2560760"/>
            <a:ext cx="1253869" cy="400110"/>
          </a:xfrm>
          <a:prstGeom prst="rect">
            <a:avLst/>
          </a:prstGeom>
          <a:noFill/>
        </p:spPr>
        <p:txBody>
          <a:bodyPr wrap="none" rtlCol="0">
            <a:spAutoFit/>
          </a:bodyPr>
          <a:lstStyle/>
          <a:p>
            <a:r>
              <a:rPr lang="en-US" sz="2000" b="1" i="1" dirty="0">
                <a:solidFill>
                  <a:srgbClr val="FF0000"/>
                </a:solidFill>
              </a:rPr>
              <a:t>However</a:t>
            </a:r>
          </a:p>
        </p:txBody>
      </p:sp>
      <p:sp>
        <p:nvSpPr>
          <p:cNvPr id="2" name="TextBox 1">
            <a:extLst>
              <a:ext uri="{FF2B5EF4-FFF2-40B4-BE49-F238E27FC236}">
                <a16:creationId xmlns:a16="http://schemas.microsoft.com/office/drawing/2014/main" id="{6F2FCD24-178F-4062-7CA4-F1117304CA76}"/>
              </a:ext>
            </a:extLst>
          </p:cNvPr>
          <p:cNvSpPr txBox="1"/>
          <p:nvPr/>
        </p:nvSpPr>
        <p:spPr>
          <a:xfrm>
            <a:off x="743967" y="6091267"/>
            <a:ext cx="6335645" cy="707886"/>
          </a:xfrm>
          <a:prstGeom prst="rect">
            <a:avLst/>
          </a:prstGeom>
          <a:solidFill>
            <a:srgbClr val="FFFF00"/>
          </a:solidFill>
          <a:ln w="57150">
            <a:solidFill>
              <a:srgbClr val="FF0000"/>
            </a:solidFill>
          </a:ln>
        </p:spPr>
        <p:txBody>
          <a:bodyPr wrap="none" rtlCol="0">
            <a:spAutoFit/>
          </a:bodyPr>
          <a:lstStyle/>
          <a:p>
            <a:r>
              <a:rPr lang="en-US" sz="2000" b="1" dirty="0"/>
              <a:t>Read this as:</a:t>
            </a:r>
          </a:p>
          <a:p>
            <a:r>
              <a:rPr lang="en-US" sz="2000" b="1" dirty="0"/>
              <a:t>When </a:t>
            </a:r>
            <a:r>
              <a:rPr lang="en-US" sz="2000" b="1" dirty="0">
                <a:solidFill>
                  <a:srgbClr val="FF0000"/>
                </a:solidFill>
              </a:rPr>
              <a:t>considering the order</a:t>
            </a:r>
            <a:r>
              <a:rPr lang="en-US" sz="2000" b="1" dirty="0"/>
              <a:t>, ignore explicit names</a:t>
            </a:r>
          </a:p>
        </p:txBody>
      </p:sp>
      <p:cxnSp>
        <p:nvCxnSpPr>
          <p:cNvPr id="8" name="Straight Connector 7">
            <a:extLst>
              <a:ext uri="{FF2B5EF4-FFF2-40B4-BE49-F238E27FC236}">
                <a16:creationId xmlns:a16="http://schemas.microsoft.com/office/drawing/2014/main" id="{F6BA9E9C-072E-9375-F88B-F2EBACFF91C4}"/>
              </a:ext>
            </a:extLst>
          </p:cNvPr>
          <p:cNvCxnSpPr/>
          <p:nvPr/>
        </p:nvCxnSpPr>
        <p:spPr>
          <a:xfrm flipV="1">
            <a:off x="1486330" y="4876800"/>
            <a:ext cx="418670" cy="3048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8C4021A-4C23-4FA1-AE3B-E0420527CBED}"/>
              </a:ext>
            </a:extLst>
          </p:cNvPr>
          <p:cNvCxnSpPr/>
          <p:nvPr/>
        </p:nvCxnSpPr>
        <p:spPr>
          <a:xfrm flipV="1">
            <a:off x="2590800" y="4876800"/>
            <a:ext cx="418670" cy="3048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8896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4091BB64-59CC-5057-343F-F6B2ADA27754}"/>
              </a:ext>
            </a:extLst>
          </p:cNvPr>
          <p:cNvSpPr>
            <a:spLocks noChangeArrowheads="1"/>
          </p:cNvSpPr>
          <p:nvPr/>
        </p:nvSpPr>
        <p:spPr bwMode="auto">
          <a:xfrm>
            <a:off x="136282" y="526133"/>
            <a:ext cx="815340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hlinkClick r:id="rId2"/>
              </a:rPr>
              <a:t>Positional parameters</a:t>
            </a:r>
            <a:endParaRPr kumimoji="0" lang="en-US" altLang="en-US" sz="20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b="1"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1" i="0" u="none" strike="noStrike" cap="none" normalizeH="0" baseline="0" dirty="0">
              <a:ln>
                <a:noFill/>
              </a:ln>
              <a:solidFill>
                <a:schemeClr val="tx1"/>
              </a:solidFill>
              <a:effectLst/>
              <a:latin typeface="Arial" panose="020B0604020202020204" pitchFamily="34" charset="0"/>
            </a:endParaRPr>
          </a:p>
          <a:p>
            <a:pPr eaLnBrk="0" hangingPunct="0"/>
            <a:r>
              <a:rPr kumimoji="0" lang="en-US" altLang="en-US" sz="2000" b="0" i="0" u="none" strike="noStrike" cap="none" normalizeH="0" baseline="0" dirty="0">
                <a:ln>
                  <a:noFill/>
                </a:ln>
                <a:solidFill>
                  <a:schemeClr val="tx1"/>
                </a:solidFill>
                <a:effectLst/>
                <a:latin typeface="Arial" panose="020B0604020202020204" pitchFamily="34" charset="0"/>
              </a:rPr>
              <a:t>A format string is required to use all of its arguments, otherwise it is a compile-time</a:t>
            </a:r>
            <a:endParaRPr lang="en-US" altLang="en-US" sz="2000" dirty="0">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format!("{1} {} {0} {}", 1, 2); </a:t>
            </a:r>
            <a:r>
              <a:rPr kumimoji="0" lang="en-US" altLang="en-US" sz="2000" b="0" i="0" u="none" strike="noStrike" cap="none" normalizeH="0" baseline="0" dirty="0">
                <a:ln>
                  <a:noFill/>
                </a:ln>
                <a:solidFill>
                  <a:schemeClr val="tx1"/>
                </a:solidFill>
                <a:effectLst/>
                <a:latin typeface="Arial Unicode MS"/>
              </a:rPr>
              <a:t>// =&gt; "2 1 1 </a:t>
            </a:r>
            <a:r>
              <a:rPr kumimoji="0" lang="en-US" altLang="en-US" sz="2000" b="0" i="0" u="none" strike="noStrike" cap="none" normalizeH="0" baseline="0" dirty="0" err="1">
                <a:ln>
                  <a:noFill/>
                </a:ln>
                <a:solidFill>
                  <a:schemeClr val="tx1"/>
                </a:solidFill>
                <a:effectLst/>
                <a:latin typeface="Arial Unicode MS"/>
              </a:rPr>
              <a:t>2"</a:t>
            </a:r>
            <a:r>
              <a:rPr kumimoji="0" lang="en-US" altLang="en-US" sz="2000" b="0" i="0" u="none" strike="noStrike" cap="none" normalizeH="0" baseline="0" dirty="0" err="1">
                <a:ln>
                  <a:noFill/>
                </a:ln>
                <a:solidFill>
                  <a:schemeClr val="tx1"/>
                </a:solidFill>
                <a:effectLst/>
              </a:rPr>
              <a:t>terms</a:t>
            </a:r>
            <a:r>
              <a:rPr kumimoji="0" lang="en-US" altLang="en-US" sz="2000" b="0" i="0" u="none" strike="noStrike" cap="none" normalizeH="0" baseline="0" dirty="0">
                <a:ln>
                  <a:noFill/>
                </a:ln>
                <a:solidFill>
                  <a:schemeClr val="tx1"/>
                </a:solidFill>
                <a:effectLst/>
              </a:rPr>
              <a:t> of positional specifiers.</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4" name="TextBox 3">
            <a:extLst>
              <a:ext uri="{FF2B5EF4-FFF2-40B4-BE49-F238E27FC236}">
                <a16:creationId xmlns:a16="http://schemas.microsoft.com/office/drawing/2014/main" id="{828DEEBF-1410-EEA8-FEB1-80D541D8A7CD}"/>
              </a:ext>
            </a:extLst>
          </p:cNvPr>
          <p:cNvSpPr txBox="1"/>
          <p:nvPr/>
        </p:nvSpPr>
        <p:spPr>
          <a:xfrm>
            <a:off x="178067" y="152400"/>
            <a:ext cx="1893467" cy="400110"/>
          </a:xfrm>
          <a:prstGeom prst="rect">
            <a:avLst/>
          </a:prstGeom>
          <a:noFill/>
        </p:spPr>
        <p:txBody>
          <a:bodyPr wrap="none" rtlCol="0">
            <a:spAutoFit/>
          </a:bodyPr>
          <a:lstStyle/>
          <a:p>
            <a:r>
              <a:rPr lang="en-US" sz="2000" b="1" i="1" dirty="0">
                <a:solidFill>
                  <a:srgbClr val="00B050"/>
                </a:solidFill>
              </a:rPr>
              <a:t>continuing … </a:t>
            </a:r>
          </a:p>
        </p:txBody>
      </p:sp>
      <p:sp>
        <p:nvSpPr>
          <p:cNvPr id="5" name="TextBox 4">
            <a:extLst>
              <a:ext uri="{FF2B5EF4-FFF2-40B4-BE49-F238E27FC236}">
                <a16:creationId xmlns:a16="http://schemas.microsoft.com/office/drawing/2014/main" id="{16A7C2B6-0766-6503-B09C-09504EAF56EE}"/>
              </a:ext>
            </a:extLst>
          </p:cNvPr>
          <p:cNvSpPr txBox="1"/>
          <p:nvPr/>
        </p:nvSpPr>
        <p:spPr>
          <a:xfrm>
            <a:off x="109011" y="1111344"/>
            <a:ext cx="1394934" cy="400110"/>
          </a:xfrm>
          <a:prstGeom prst="rect">
            <a:avLst/>
          </a:prstGeom>
          <a:noFill/>
        </p:spPr>
        <p:txBody>
          <a:bodyPr wrap="none" rtlCol="0">
            <a:spAutoFit/>
          </a:bodyPr>
          <a:lstStyle/>
          <a:p>
            <a:r>
              <a:rPr lang="en-US" sz="2000" b="1" i="1" dirty="0">
                <a:solidFill>
                  <a:srgbClr val="00B050"/>
                </a:solidFill>
              </a:rPr>
              <a:t>Final note</a:t>
            </a:r>
          </a:p>
        </p:txBody>
      </p:sp>
      <p:sp>
        <p:nvSpPr>
          <p:cNvPr id="3" name="TextBox 2">
            <a:extLst>
              <a:ext uri="{FF2B5EF4-FFF2-40B4-BE49-F238E27FC236}">
                <a16:creationId xmlns:a16="http://schemas.microsoft.com/office/drawing/2014/main" id="{3C9BEAEC-68F9-1076-FED2-5B39DBB40060}"/>
              </a:ext>
            </a:extLst>
          </p:cNvPr>
          <p:cNvSpPr txBox="1"/>
          <p:nvPr/>
        </p:nvSpPr>
        <p:spPr>
          <a:xfrm>
            <a:off x="2514600" y="3482301"/>
            <a:ext cx="3459601" cy="400110"/>
          </a:xfrm>
          <a:prstGeom prst="rect">
            <a:avLst/>
          </a:prstGeom>
          <a:noFill/>
        </p:spPr>
        <p:txBody>
          <a:bodyPr wrap="none" rtlCol="0">
            <a:spAutoFit/>
          </a:bodyPr>
          <a:lstStyle/>
          <a:p>
            <a:r>
              <a:rPr lang="en-US" sz="2000" b="1" i="1" dirty="0">
                <a:solidFill>
                  <a:srgbClr val="FF0000"/>
                </a:solidFill>
              </a:rPr>
              <a:t>Only needs two arguments</a:t>
            </a:r>
          </a:p>
        </p:txBody>
      </p:sp>
      <p:sp>
        <p:nvSpPr>
          <p:cNvPr id="2" name="TextBox 1">
            <a:extLst>
              <a:ext uri="{FF2B5EF4-FFF2-40B4-BE49-F238E27FC236}">
                <a16:creationId xmlns:a16="http://schemas.microsoft.com/office/drawing/2014/main" id="{5BE00216-13F2-20CA-6F27-63EB3BBEC1EB}"/>
              </a:ext>
            </a:extLst>
          </p:cNvPr>
          <p:cNvSpPr txBox="1"/>
          <p:nvPr/>
        </p:nvSpPr>
        <p:spPr>
          <a:xfrm>
            <a:off x="133074" y="2152947"/>
            <a:ext cx="939681" cy="400110"/>
          </a:xfrm>
          <a:prstGeom prst="rect">
            <a:avLst/>
          </a:prstGeom>
          <a:noFill/>
        </p:spPr>
        <p:txBody>
          <a:bodyPr wrap="none" rtlCol="0">
            <a:spAutoFit/>
          </a:bodyPr>
          <a:lstStyle/>
          <a:p>
            <a:r>
              <a:rPr lang="en-US" sz="2000" b="1" i="1" dirty="0">
                <a:solidFill>
                  <a:srgbClr val="00B050"/>
                </a:solidFill>
              </a:rPr>
              <a:t>But …</a:t>
            </a:r>
          </a:p>
        </p:txBody>
      </p:sp>
      <p:sp>
        <p:nvSpPr>
          <p:cNvPr id="8" name="TextBox 7">
            <a:extLst>
              <a:ext uri="{FF2B5EF4-FFF2-40B4-BE49-F238E27FC236}">
                <a16:creationId xmlns:a16="http://schemas.microsoft.com/office/drawing/2014/main" id="{3AA307AE-4FF5-4DD3-565D-DC140B2615F3}"/>
              </a:ext>
            </a:extLst>
          </p:cNvPr>
          <p:cNvSpPr txBox="1"/>
          <p:nvPr/>
        </p:nvSpPr>
        <p:spPr>
          <a:xfrm>
            <a:off x="806478" y="3947289"/>
            <a:ext cx="6264857" cy="707886"/>
          </a:xfrm>
          <a:prstGeom prst="rect">
            <a:avLst/>
          </a:prstGeom>
          <a:solidFill>
            <a:srgbClr val="FFFF00"/>
          </a:solidFill>
          <a:ln w="57150">
            <a:solidFill>
              <a:srgbClr val="FF0000"/>
            </a:solidFill>
          </a:ln>
        </p:spPr>
        <p:txBody>
          <a:bodyPr wrap="none" rtlCol="0">
            <a:spAutoFit/>
          </a:bodyPr>
          <a:lstStyle/>
          <a:p>
            <a:r>
              <a:rPr lang="en-US" sz="2000" b="1" dirty="0"/>
              <a:t>Obviously:</a:t>
            </a:r>
          </a:p>
          <a:p>
            <a:r>
              <a:rPr lang="en-US" sz="2000" b="1" dirty="0"/>
              <a:t>This can lead to confusing and slow to read code!</a:t>
            </a:r>
          </a:p>
        </p:txBody>
      </p:sp>
      <p:sp>
        <p:nvSpPr>
          <p:cNvPr id="9" name="TextBox 8">
            <a:extLst>
              <a:ext uri="{FF2B5EF4-FFF2-40B4-BE49-F238E27FC236}">
                <a16:creationId xmlns:a16="http://schemas.microsoft.com/office/drawing/2014/main" id="{AE255397-4F64-4595-289D-1E13EB0DD685}"/>
              </a:ext>
            </a:extLst>
          </p:cNvPr>
          <p:cNvSpPr txBox="1"/>
          <p:nvPr/>
        </p:nvSpPr>
        <p:spPr>
          <a:xfrm>
            <a:off x="1219200" y="4764784"/>
            <a:ext cx="5571426" cy="1323439"/>
          </a:xfrm>
          <a:prstGeom prst="rect">
            <a:avLst/>
          </a:prstGeom>
          <a:solidFill>
            <a:srgbClr val="FFFF00"/>
          </a:solidFill>
          <a:ln w="57150">
            <a:solidFill>
              <a:srgbClr val="FF0000"/>
            </a:solidFill>
          </a:ln>
        </p:spPr>
        <p:txBody>
          <a:bodyPr wrap="square" rtlCol="0">
            <a:spAutoFit/>
          </a:bodyPr>
          <a:lstStyle/>
          <a:p>
            <a:r>
              <a:rPr lang="en-US" sz="2000" b="1" dirty="0"/>
              <a:t>This probably lies in the</a:t>
            </a:r>
          </a:p>
          <a:p>
            <a:pPr algn="ctr"/>
            <a:r>
              <a:rPr lang="en-US" sz="2000" b="1" dirty="0">
                <a:solidFill>
                  <a:srgbClr val="FF0000"/>
                </a:solidFill>
              </a:rPr>
              <a:t>BAD IDEAS</a:t>
            </a:r>
          </a:p>
          <a:p>
            <a:r>
              <a:rPr lang="en-US" sz="2000" b="1" dirty="0"/>
              <a:t>bin!</a:t>
            </a:r>
          </a:p>
          <a:p>
            <a:pPr marL="342900" indent="-342900" algn="ctr">
              <a:buFont typeface="Wingdings" panose="05000000000000000000" pitchFamily="2" charset="2"/>
              <a:buChar char=""/>
            </a:pPr>
            <a:r>
              <a:rPr lang="en-US" sz="2000" b="1" dirty="0"/>
              <a:t>Best ignored by engineers </a:t>
            </a:r>
            <a:r>
              <a:rPr lang="en-US" sz="2000" b="1" dirty="0">
                <a:sym typeface="Wingdings" panose="05000000000000000000" pitchFamily="2" charset="2"/>
              </a:rPr>
              <a:t></a:t>
            </a:r>
            <a:endParaRPr lang="en-US" sz="2000" b="1" dirty="0"/>
          </a:p>
        </p:txBody>
      </p:sp>
      <p:sp>
        <p:nvSpPr>
          <p:cNvPr id="10" name="TextBox 9">
            <a:extLst>
              <a:ext uri="{FF2B5EF4-FFF2-40B4-BE49-F238E27FC236}">
                <a16:creationId xmlns:a16="http://schemas.microsoft.com/office/drawing/2014/main" id="{CB9B0156-59D9-D708-B980-5D676FE7F5A6}"/>
              </a:ext>
            </a:extLst>
          </p:cNvPr>
          <p:cNvSpPr txBox="1"/>
          <p:nvPr/>
        </p:nvSpPr>
        <p:spPr>
          <a:xfrm>
            <a:off x="4495800" y="6331867"/>
            <a:ext cx="4113627" cy="400110"/>
          </a:xfrm>
          <a:prstGeom prst="rect">
            <a:avLst/>
          </a:prstGeom>
          <a:solidFill>
            <a:srgbClr val="FFFF00"/>
          </a:solidFill>
          <a:ln w="57150">
            <a:solidFill>
              <a:srgbClr val="FF0000"/>
            </a:solidFill>
          </a:ln>
        </p:spPr>
        <p:txBody>
          <a:bodyPr wrap="none" rtlCol="0">
            <a:spAutoFit/>
          </a:bodyPr>
          <a:lstStyle/>
          <a:p>
            <a:r>
              <a:rPr lang="en-US" sz="2000" b="1" i="1" dirty="0"/>
              <a:t>The next Rust idea is better ……</a:t>
            </a:r>
          </a:p>
        </p:txBody>
      </p:sp>
    </p:spTree>
    <p:extLst>
      <p:ext uri="{BB962C8B-B14F-4D97-AF65-F5344CB8AC3E}">
        <p14:creationId xmlns:p14="http://schemas.microsoft.com/office/powerpoint/2010/main" val="1769666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4091BB64-59CC-5057-343F-F6B2ADA27754}"/>
              </a:ext>
            </a:extLst>
          </p:cNvPr>
          <p:cNvSpPr>
            <a:spLocks noChangeArrowheads="1"/>
          </p:cNvSpPr>
          <p:nvPr/>
        </p:nvSpPr>
        <p:spPr bwMode="auto">
          <a:xfrm>
            <a:off x="54274" y="381000"/>
            <a:ext cx="8153400" cy="5539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b="1" dirty="0">
                <a:latin typeface="Arial" panose="020B0604020202020204" pitchFamily="34" charset="0"/>
                <a:hlinkClick r:id="rId2"/>
              </a:rPr>
              <a:t>Named</a:t>
            </a:r>
            <a:r>
              <a:rPr kumimoji="0" lang="en-US" altLang="en-US" sz="2000" b="1" i="0" u="none" strike="noStrike" cap="none" normalizeH="0" baseline="0" dirty="0">
                <a:ln>
                  <a:noFill/>
                </a:ln>
                <a:solidFill>
                  <a:schemeClr val="tx1"/>
                </a:solidFill>
                <a:effectLst/>
                <a:latin typeface="Arial" panose="020B0604020202020204" pitchFamily="34" charset="0"/>
                <a:hlinkClick r:id="rId2"/>
              </a:rPr>
              <a:t> parameters</a:t>
            </a:r>
            <a:endParaRPr kumimoji="0" lang="en-US" altLang="en-US" sz="2000" b="1" i="0" u="none" strike="noStrike" cap="none" normalizeH="0" baseline="0" dirty="0">
              <a:ln>
                <a:noFill/>
              </a:ln>
              <a:solidFill>
                <a:schemeClr val="tx1"/>
              </a:solidFill>
              <a:effectLst/>
              <a:latin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Rust itself does not have a Python-like equivalent of named parameters to a function,</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b="1" dirty="0">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p>
          <a:p>
            <a:pPr marR="0" lvl="0" algn="l" defTabSz="914400" rtl="0" eaLnBrk="0" fontAlgn="base" latinLnBrk="0" hangingPunct="0">
              <a:lnSpc>
                <a:spcPct val="100000"/>
              </a:lnSpc>
              <a:spcBef>
                <a:spcPct val="0"/>
              </a:spcBef>
              <a:spcAft>
                <a:spcPct val="0"/>
              </a:spcAft>
              <a:buClrTx/>
              <a:buSzTx/>
              <a:tabLst/>
            </a:pPr>
            <a:r>
              <a:rPr kumimoji="0" lang="en-US" altLang="en-US" sz="2000" b="1"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but</a:t>
            </a:r>
            <a:r>
              <a:rPr kumimoji="0" lang="en-US" altLang="en-US"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the </a:t>
            </a:r>
            <a:r>
              <a:rPr kumimoji="0" lang="en-US" altLang="en-US" sz="2000" b="1" i="0" u="none" strike="noStrike" cap="none" normalizeH="0" baseline="0" dirty="0">
                <a:ln>
                  <a:noFill/>
                </a:ln>
                <a:solidFill>
                  <a:schemeClr val="tx1"/>
                </a:solidFill>
                <a:effectLst/>
                <a:latin typeface="Arial" panose="020B0604020202020204" pitchFamily="34" charset="0"/>
                <a:cs typeface="Arial" panose="020B0604020202020204" pitchFamily="34" charset="0"/>
                <a:hlinkClick r:id="rId3" tooltip="format!"/>
              </a:rPr>
              <a:t>format!</a:t>
            </a:r>
            <a:r>
              <a:rPr kumimoji="0" lang="en-US" altLang="en-US"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macro is a </a:t>
            </a:r>
            <a:r>
              <a:rPr kumimoji="0" lang="en-US" altLang="en-US" sz="2000" b="1" i="0" u="none" strike="noStrike" cap="none" normalizeH="0" baseline="0" dirty="0">
                <a:ln>
                  <a:noFill/>
                </a:ln>
                <a:solidFill>
                  <a:srgbClr val="FF0000"/>
                </a:solidFill>
                <a:effectLst/>
                <a:latin typeface="Arial" panose="020B0604020202020204" pitchFamily="34" charset="0"/>
                <a:cs typeface="Arial" panose="020B0604020202020204" pitchFamily="34" charset="0"/>
              </a:rPr>
              <a:t>syntax extension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
              <a:tabLst/>
            </a:pPr>
            <a:r>
              <a:rPr kumimoji="0" lang="en-US" altLang="en-US"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that </a:t>
            </a:r>
            <a:r>
              <a:rPr kumimoji="0" lang="en-US" altLang="en-US" sz="2000" b="1" i="0" u="none" strike="noStrike" cap="none" normalizeH="0" baseline="0" dirty="0">
                <a:ln>
                  <a:noFill/>
                </a:ln>
                <a:solidFill>
                  <a:schemeClr val="tx1"/>
                </a:solidFill>
                <a:effectLst/>
              </a:rPr>
              <a:t>allows it to leverage named parameters.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b="1" i="0" u="none" strike="noStrike" cap="none" normalizeH="0" baseline="0" dirty="0">
                <a:ln>
                  <a:noFill/>
                </a:ln>
                <a:solidFill>
                  <a:schemeClr val="tx1"/>
                </a:solidFill>
                <a:effectLst/>
              </a:rPr>
              <a:t>Named parameters are listed at the end of the argument list and have the syntax: </a:t>
            </a:r>
            <a:endPar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n-US" altLang="en-US" sz="2000" b="1" dirty="0">
                <a:latin typeface="Courier New" panose="02070309020205020404" pitchFamily="49" charset="0"/>
                <a:cs typeface="Courier New" panose="02070309020205020404" pitchFamily="49" charset="0"/>
              </a:rPr>
              <a:t>i</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dentifier = expression</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b="1" dirty="0">
              <a:latin typeface="Courier New" panose="02070309020205020404" pitchFamily="49" charset="0"/>
              <a:cs typeface="Courier New" panose="02070309020205020404" pitchFamily="49"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b="1" i="0" u="none" strike="noStrike" cap="none" normalizeH="0" baseline="0" dirty="0">
                <a:ln>
                  <a:noFill/>
                </a:ln>
                <a:solidFill>
                  <a:schemeClr val="tx1"/>
                </a:solidFill>
                <a:effectLst/>
                <a:latin typeface="Arial" panose="020B0604020202020204" pitchFamily="34" charset="0"/>
              </a:rPr>
              <a:t>For example, the following </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hlinkClick r:id="rId3" tooltip="format!"/>
              </a:rPr>
              <a:t>format!</a:t>
            </a:r>
            <a:r>
              <a:rPr kumimoji="0" lang="en-US" altLang="en-US" sz="2000" b="1" i="0" u="none" strike="noStrike" cap="none" normalizeH="0" baseline="0" dirty="0">
                <a:ln>
                  <a:noFill/>
                </a:ln>
                <a:solidFill>
                  <a:schemeClr val="tx1"/>
                </a:solidFill>
                <a:effectLst/>
              </a:rPr>
              <a:t> expressions all use named arguments: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format!("{argument}", argument = "test"); // =&gt; "test" format!("{name} {}", 1, name = 2); // =&gt; "2 1" format!("{a} {c} {b}", a="a", b='b', c=3); // =&gt; "a 3 b"</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4" name="TextBox 3">
            <a:extLst>
              <a:ext uri="{FF2B5EF4-FFF2-40B4-BE49-F238E27FC236}">
                <a16:creationId xmlns:a16="http://schemas.microsoft.com/office/drawing/2014/main" id="{828DEEBF-1410-EEA8-FEB1-80D541D8A7CD}"/>
              </a:ext>
            </a:extLst>
          </p:cNvPr>
          <p:cNvSpPr txBox="1"/>
          <p:nvPr/>
        </p:nvSpPr>
        <p:spPr>
          <a:xfrm>
            <a:off x="54274" y="54568"/>
            <a:ext cx="1893467" cy="400110"/>
          </a:xfrm>
          <a:prstGeom prst="rect">
            <a:avLst/>
          </a:prstGeom>
          <a:noFill/>
        </p:spPr>
        <p:txBody>
          <a:bodyPr wrap="none" rtlCol="0">
            <a:spAutoFit/>
          </a:bodyPr>
          <a:lstStyle/>
          <a:p>
            <a:r>
              <a:rPr lang="en-US" sz="2000" b="1" i="1" dirty="0">
                <a:solidFill>
                  <a:srgbClr val="00B050"/>
                </a:solidFill>
              </a:rPr>
              <a:t>continuing … </a:t>
            </a:r>
          </a:p>
        </p:txBody>
      </p:sp>
      <p:sp>
        <p:nvSpPr>
          <p:cNvPr id="5" name="TextBox 4">
            <a:extLst>
              <a:ext uri="{FF2B5EF4-FFF2-40B4-BE49-F238E27FC236}">
                <a16:creationId xmlns:a16="http://schemas.microsoft.com/office/drawing/2014/main" id="{16A7C2B6-0766-6503-B09C-09504EAF56EE}"/>
              </a:ext>
            </a:extLst>
          </p:cNvPr>
          <p:cNvSpPr txBox="1"/>
          <p:nvPr/>
        </p:nvSpPr>
        <p:spPr>
          <a:xfrm>
            <a:off x="2590800" y="1447800"/>
            <a:ext cx="6394828" cy="400110"/>
          </a:xfrm>
          <a:prstGeom prst="rect">
            <a:avLst/>
          </a:prstGeom>
          <a:noFill/>
        </p:spPr>
        <p:txBody>
          <a:bodyPr wrap="none" rtlCol="0">
            <a:spAutoFit/>
          </a:bodyPr>
          <a:lstStyle/>
          <a:p>
            <a:r>
              <a:rPr lang="en-US" sz="2000" b="1" i="1" dirty="0">
                <a:solidFill>
                  <a:srgbClr val="00B050"/>
                </a:solidFill>
              </a:rPr>
              <a:t>However ‘named association’ is allowed for structs</a:t>
            </a:r>
          </a:p>
        </p:txBody>
      </p:sp>
    </p:spTree>
    <p:extLst>
      <p:ext uri="{BB962C8B-B14F-4D97-AF65-F5344CB8AC3E}">
        <p14:creationId xmlns:p14="http://schemas.microsoft.com/office/powerpoint/2010/main" val="31226868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4091BB64-59CC-5057-343F-F6B2ADA27754}"/>
              </a:ext>
            </a:extLst>
          </p:cNvPr>
          <p:cNvSpPr>
            <a:spLocks noChangeArrowheads="1"/>
          </p:cNvSpPr>
          <p:nvPr/>
        </p:nvSpPr>
        <p:spPr bwMode="auto">
          <a:xfrm>
            <a:off x="54274" y="239234"/>
            <a:ext cx="8153400" cy="5539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b="1" dirty="0">
                <a:latin typeface="Arial" panose="020B0604020202020204" pitchFamily="34" charset="0"/>
                <a:hlinkClick r:id="rId2"/>
              </a:rPr>
              <a:t>Named</a:t>
            </a:r>
            <a:r>
              <a:rPr kumimoji="0" lang="en-US" altLang="en-US" sz="2000" b="1" i="0" u="none" strike="noStrike" cap="none" normalizeH="0" baseline="0" dirty="0">
                <a:ln>
                  <a:noFill/>
                </a:ln>
                <a:solidFill>
                  <a:schemeClr val="tx1"/>
                </a:solidFill>
                <a:effectLst/>
                <a:latin typeface="Arial" panose="020B0604020202020204" pitchFamily="34" charset="0"/>
                <a:hlinkClick r:id="rId2"/>
              </a:rPr>
              <a:t> parameters</a:t>
            </a:r>
            <a:endParaRPr kumimoji="0" lang="en-US" altLang="en-US" sz="2000" b="1" i="0" u="none" strike="noStrike" cap="none" normalizeH="0" baseline="0" dirty="0">
              <a:ln>
                <a:noFill/>
              </a:ln>
              <a:solidFill>
                <a:schemeClr val="tx1"/>
              </a:solidFill>
              <a:effectLst/>
              <a:latin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i="0" u="none" strike="noStrike" cap="none" normalizeH="0" baseline="0" dirty="0">
                <a:ln>
                  <a:noFill/>
                </a:ln>
                <a:solidFill>
                  <a:schemeClr val="tx1"/>
                </a:solidFill>
                <a:effectLst/>
                <a:latin typeface="Arial" panose="020B0604020202020204" pitchFamily="34" charset="0"/>
                <a:cs typeface="Arial" panose="020B0604020202020204" pitchFamily="34" charset="0"/>
              </a:rPr>
              <a:t>R</a:t>
            </a:r>
            <a:r>
              <a:rPr kumimoji="0" lang="en-US" altLang="en-US"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ust itself does not have a Python-like equivalent of named parameters to a function,</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b="1" dirty="0">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p>
          <a:p>
            <a:pPr marR="0" lvl="0" algn="l" defTabSz="914400" rtl="0" eaLnBrk="0" fontAlgn="base" latinLnBrk="0" hangingPunct="0">
              <a:lnSpc>
                <a:spcPct val="100000"/>
              </a:lnSpc>
              <a:spcBef>
                <a:spcPct val="0"/>
              </a:spcBef>
              <a:spcAft>
                <a:spcPct val="0"/>
              </a:spcAft>
              <a:buClrTx/>
              <a:buSzTx/>
              <a:tabLst/>
            </a:pPr>
            <a:r>
              <a:rPr kumimoji="0" lang="en-US" altLang="en-US" sz="2000" b="1"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but</a:t>
            </a:r>
            <a:r>
              <a:rPr kumimoji="0" lang="en-US" altLang="en-US"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the </a:t>
            </a:r>
            <a:r>
              <a:rPr kumimoji="0" lang="en-US" altLang="en-US" sz="2000" b="1" i="0" u="none" strike="noStrike" cap="none" normalizeH="0" baseline="0" dirty="0">
                <a:ln>
                  <a:noFill/>
                </a:ln>
                <a:solidFill>
                  <a:schemeClr val="tx1"/>
                </a:solidFill>
                <a:effectLst/>
                <a:latin typeface="Arial" panose="020B0604020202020204" pitchFamily="34" charset="0"/>
                <a:cs typeface="Arial" panose="020B0604020202020204" pitchFamily="34" charset="0"/>
                <a:hlinkClick r:id="rId3" tooltip="format!"/>
              </a:rPr>
              <a:t>format!</a:t>
            </a:r>
            <a:r>
              <a:rPr kumimoji="0" lang="en-US" altLang="en-US"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macro is a </a:t>
            </a:r>
            <a:r>
              <a:rPr kumimoji="0" lang="en-US" altLang="en-US" sz="2000" b="1" i="0" u="none" strike="noStrike" cap="none" normalizeH="0" baseline="0" dirty="0">
                <a:ln>
                  <a:noFill/>
                </a:ln>
                <a:solidFill>
                  <a:srgbClr val="FF0000"/>
                </a:solidFill>
                <a:effectLst/>
                <a:latin typeface="Arial" panose="020B0604020202020204" pitchFamily="34" charset="0"/>
                <a:cs typeface="Arial" panose="020B0604020202020204" pitchFamily="34" charset="0"/>
              </a:rPr>
              <a:t>syntax extension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
              <a:tabLst/>
            </a:pPr>
            <a:r>
              <a:rPr kumimoji="0" lang="en-US" altLang="en-US"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that </a:t>
            </a:r>
            <a:r>
              <a:rPr kumimoji="0" lang="en-US" altLang="en-US" sz="2000" b="1" i="0" u="none" strike="noStrike" cap="none" normalizeH="0" baseline="0" dirty="0">
                <a:ln>
                  <a:noFill/>
                </a:ln>
                <a:solidFill>
                  <a:schemeClr val="tx1"/>
                </a:solidFill>
                <a:effectLst/>
              </a:rPr>
              <a:t>allows it to leverage named parameters.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b="1" i="0" u="none" strike="noStrike" cap="none" normalizeH="0" baseline="0" dirty="0">
                <a:ln>
                  <a:noFill/>
                </a:ln>
                <a:solidFill>
                  <a:schemeClr val="tx1"/>
                </a:solidFill>
                <a:effectLst/>
              </a:rPr>
              <a:t>Named parameters are listed at the end of the argument list and have the syntax: </a:t>
            </a:r>
            <a:endPar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n-US" altLang="en-US" sz="2000" b="1" dirty="0">
                <a:latin typeface="Courier New" panose="02070309020205020404" pitchFamily="49" charset="0"/>
                <a:cs typeface="Courier New" panose="02070309020205020404" pitchFamily="49" charset="0"/>
              </a:rPr>
              <a:t>i</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dentifier = expression</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b="1" dirty="0">
              <a:latin typeface="Courier New" panose="02070309020205020404" pitchFamily="49" charset="0"/>
              <a:cs typeface="Courier New" panose="02070309020205020404" pitchFamily="49"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b="1" i="0" u="none" strike="noStrike" cap="none" normalizeH="0" baseline="0" dirty="0">
                <a:ln>
                  <a:noFill/>
                </a:ln>
                <a:solidFill>
                  <a:schemeClr val="tx1"/>
                </a:solidFill>
                <a:effectLst/>
                <a:latin typeface="Arial" panose="020B0604020202020204" pitchFamily="34" charset="0"/>
              </a:rPr>
              <a:t>For example, the following </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hlinkClick r:id="rId3" tooltip="format!"/>
              </a:rPr>
              <a:t>format!</a:t>
            </a:r>
            <a:r>
              <a:rPr kumimoji="0" lang="en-US" altLang="en-US" sz="2000" b="1" i="0" u="none" strike="noStrike" cap="none" normalizeH="0" baseline="0" dirty="0">
                <a:ln>
                  <a:noFill/>
                </a:ln>
                <a:solidFill>
                  <a:schemeClr val="tx1"/>
                </a:solidFill>
                <a:effectLst/>
              </a:rPr>
              <a:t> expressions all use named arguments: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format!("{argument}", argument = "test"); // =&gt; "test" format!("{name} {}", 1, name = 2); // =&gt; "2 1" format!("{a} {c} {b}", a="a", b='b', c=3); // =&gt; "a 3 b"</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4" name="TextBox 3">
            <a:extLst>
              <a:ext uri="{FF2B5EF4-FFF2-40B4-BE49-F238E27FC236}">
                <a16:creationId xmlns:a16="http://schemas.microsoft.com/office/drawing/2014/main" id="{828DEEBF-1410-EEA8-FEB1-80D541D8A7CD}"/>
              </a:ext>
            </a:extLst>
          </p:cNvPr>
          <p:cNvSpPr txBox="1"/>
          <p:nvPr/>
        </p:nvSpPr>
        <p:spPr>
          <a:xfrm>
            <a:off x="54274" y="54568"/>
            <a:ext cx="1893467" cy="400110"/>
          </a:xfrm>
          <a:prstGeom prst="rect">
            <a:avLst/>
          </a:prstGeom>
          <a:noFill/>
        </p:spPr>
        <p:txBody>
          <a:bodyPr wrap="none" rtlCol="0">
            <a:spAutoFit/>
          </a:bodyPr>
          <a:lstStyle/>
          <a:p>
            <a:r>
              <a:rPr lang="en-US" sz="2000" b="1" i="1" dirty="0">
                <a:solidFill>
                  <a:srgbClr val="00B050"/>
                </a:solidFill>
              </a:rPr>
              <a:t>continuing … </a:t>
            </a:r>
          </a:p>
        </p:txBody>
      </p:sp>
      <p:sp>
        <p:nvSpPr>
          <p:cNvPr id="5" name="TextBox 4">
            <a:extLst>
              <a:ext uri="{FF2B5EF4-FFF2-40B4-BE49-F238E27FC236}">
                <a16:creationId xmlns:a16="http://schemas.microsoft.com/office/drawing/2014/main" id="{16A7C2B6-0766-6503-B09C-09504EAF56EE}"/>
              </a:ext>
            </a:extLst>
          </p:cNvPr>
          <p:cNvSpPr txBox="1"/>
          <p:nvPr/>
        </p:nvSpPr>
        <p:spPr>
          <a:xfrm>
            <a:off x="1524000" y="1313857"/>
            <a:ext cx="6394828" cy="400110"/>
          </a:xfrm>
          <a:prstGeom prst="rect">
            <a:avLst/>
          </a:prstGeom>
          <a:noFill/>
        </p:spPr>
        <p:txBody>
          <a:bodyPr wrap="none" rtlCol="0">
            <a:spAutoFit/>
          </a:bodyPr>
          <a:lstStyle/>
          <a:p>
            <a:r>
              <a:rPr lang="en-US" sz="2000" b="1" i="1" dirty="0">
                <a:solidFill>
                  <a:srgbClr val="00B050"/>
                </a:solidFill>
              </a:rPr>
              <a:t>However ‘named association’ is allowed for structs</a:t>
            </a:r>
          </a:p>
        </p:txBody>
      </p:sp>
      <p:sp>
        <p:nvSpPr>
          <p:cNvPr id="2" name="TextBox 1">
            <a:extLst>
              <a:ext uri="{FF2B5EF4-FFF2-40B4-BE49-F238E27FC236}">
                <a16:creationId xmlns:a16="http://schemas.microsoft.com/office/drawing/2014/main" id="{21436568-1A69-0BBE-0085-9FA51861DCE3}"/>
              </a:ext>
            </a:extLst>
          </p:cNvPr>
          <p:cNvSpPr txBox="1"/>
          <p:nvPr/>
        </p:nvSpPr>
        <p:spPr>
          <a:xfrm>
            <a:off x="533400" y="5544134"/>
            <a:ext cx="6168805" cy="1015663"/>
          </a:xfrm>
          <a:prstGeom prst="rect">
            <a:avLst/>
          </a:prstGeom>
          <a:solidFill>
            <a:srgbClr val="FFFF00"/>
          </a:solidFill>
          <a:ln w="57150">
            <a:solidFill>
              <a:srgbClr val="FF0000"/>
            </a:solidFill>
          </a:ln>
        </p:spPr>
        <p:txBody>
          <a:bodyPr wrap="none" rtlCol="0">
            <a:spAutoFit/>
          </a:bodyPr>
          <a:lstStyle/>
          <a:p>
            <a:r>
              <a:rPr lang="en-US" sz="2000" b="1" dirty="0">
                <a:solidFill>
                  <a:srgbClr val="FF0000"/>
                </a:solidFill>
              </a:rPr>
              <a:t>Ouch!</a:t>
            </a:r>
          </a:p>
          <a:p>
            <a:r>
              <a:rPr lang="en-US" sz="2000" b="1" dirty="0"/>
              <a:t>A nice idea turned into a nightmare by poor use!</a:t>
            </a:r>
          </a:p>
          <a:p>
            <a:r>
              <a:rPr lang="en-US" sz="2000" b="1" dirty="0"/>
              <a:t>Mixing the two styles </a:t>
            </a:r>
            <a:r>
              <a:rPr lang="en-US" sz="2000" b="1" dirty="0">
                <a:sym typeface="Symbol" panose="05050102010706020507" pitchFamily="18" charset="2"/>
              </a:rPr>
              <a:t></a:t>
            </a:r>
            <a:r>
              <a:rPr lang="en-US" sz="2000" b="1" dirty="0"/>
              <a:t> </a:t>
            </a:r>
            <a:r>
              <a:rPr lang="en-US" sz="2000" b="1" dirty="0">
                <a:solidFill>
                  <a:srgbClr val="FF0000"/>
                </a:solidFill>
              </a:rPr>
              <a:t>recipe for confusion</a:t>
            </a:r>
            <a:r>
              <a:rPr lang="en-US" sz="2000" b="1" dirty="0"/>
              <a:t>!!</a:t>
            </a:r>
          </a:p>
        </p:txBody>
      </p:sp>
      <p:sp>
        <p:nvSpPr>
          <p:cNvPr id="7" name="Rectangle: Rounded Corners 6">
            <a:extLst>
              <a:ext uri="{FF2B5EF4-FFF2-40B4-BE49-F238E27FC236}">
                <a16:creationId xmlns:a16="http://schemas.microsoft.com/office/drawing/2014/main" id="{08D523E8-95BA-192A-0EB5-152A8881810D}"/>
              </a:ext>
            </a:extLst>
          </p:cNvPr>
          <p:cNvSpPr/>
          <p:nvPr/>
        </p:nvSpPr>
        <p:spPr>
          <a:xfrm>
            <a:off x="75128" y="4800600"/>
            <a:ext cx="4801671" cy="381000"/>
          </a:xfrm>
          <a:prstGeom prst="roundRect">
            <a:avLst/>
          </a:prstGeom>
          <a:noFill/>
          <a:ln w="381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144948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4091BB64-59CC-5057-343F-F6B2ADA27754}"/>
              </a:ext>
            </a:extLst>
          </p:cNvPr>
          <p:cNvSpPr>
            <a:spLocks noChangeArrowheads="1"/>
          </p:cNvSpPr>
          <p:nvPr/>
        </p:nvSpPr>
        <p:spPr bwMode="auto">
          <a:xfrm>
            <a:off x="54274" y="239234"/>
            <a:ext cx="8153400" cy="5539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b="1" dirty="0">
                <a:latin typeface="Arial" panose="020B0604020202020204" pitchFamily="34" charset="0"/>
                <a:hlinkClick r:id="rId2"/>
              </a:rPr>
              <a:t>Named</a:t>
            </a:r>
            <a:r>
              <a:rPr kumimoji="0" lang="en-US" altLang="en-US" sz="2000" b="1" i="0" u="none" strike="noStrike" cap="none" normalizeH="0" baseline="0" dirty="0">
                <a:ln>
                  <a:noFill/>
                </a:ln>
                <a:solidFill>
                  <a:schemeClr val="tx1"/>
                </a:solidFill>
                <a:effectLst/>
                <a:latin typeface="Arial" panose="020B0604020202020204" pitchFamily="34" charset="0"/>
                <a:hlinkClick r:id="rId2"/>
              </a:rPr>
              <a:t> parameters</a:t>
            </a:r>
            <a:endParaRPr kumimoji="0" lang="en-US" altLang="en-US" sz="2000" b="1" i="0" u="none" strike="noStrike" cap="none" normalizeH="0" baseline="0" dirty="0">
              <a:ln>
                <a:noFill/>
              </a:ln>
              <a:solidFill>
                <a:schemeClr val="tx1"/>
              </a:solidFill>
              <a:effectLst/>
              <a:latin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i="0" u="none" strike="noStrike" cap="none" normalizeH="0" baseline="0" dirty="0">
                <a:ln>
                  <a:noFill/>
                </a:ln>
                <a:solidFill>
                  <a:schemeClr val="tx1"/>
                </a:solidFill>
                <a:effectLst/>
                <a:latin typeface="Arial" panose="020B0604020202020204" pitchFamily="34" charset="0"/>
                <a:cs typeface="Arial" panose="020B0604020202020204" pitchFamily="34" charset="0"/>
              </a:rPr>
              <a:t>R</a:t>
            </a:r>
            <a:r>
              <a:rPr kumimoji="0" lang="en-US" altLang="en-US"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ust itself does not have a Python-like equivalent of named parameters to a function,</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b="1" dirty="0">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p>
          <a:p>
            <a:pPr marR="0" lvl="0" algn="l" defTabSz="914400" rtl="0" eaLnBrk="0" fontAlgn="base" latinLnBrk="0" hangingPunct="0">
              <a:lnSpc>
                <a:spcPct val="100000"/>
              </a:lnSpc>
              <a:spcBef>
                <a:spcPct val="0"/>
              </a:spcBef>
              <a:spcAft>
                <a:spcPct val="0"/>
              </a:spcAft>
              <a:buClrTx/>
              <a:buSzTx/>
              <a:tabLst/>
            </a:pPr>
            <a:r>
              <a:rPr kumimoji="0" lang="en-US" altLang="en-US" sz="2000" b="1"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but</a:t>
            </a:r>
            <a:r>
              <a:rPr kumimoji="0" lang="en-US" altLang="en-US"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the </a:t>
            </a:r>
            <a:r>
              <a:rPr kumimoji="0" lang="en-US" altLang="en-US" sz="2000" b="1" i="0" u="none" strike="noStrike" cap="none" normalizeH="0" baseline="0" dirty="0">
                <a:ln>
                  <a:noFill/>
                </a:ln>
                <a:solidFill>
                  <a:schemeClr val="tx1"/>
                </a:solidFill>
                <a:effectLst/>
                <a:latin typeface="Arial" panose="020B0604020202020204" pitchFamily="34" charset="0"/>
                <a:cs typeface="Arial" panose="020B0604020202020204" pitchFamily="34" charset="0"/>
                <a:hlinkClick r:id="rId3" tooltip="format!"/>
              </a:rPr>
              <a:t>format!</a:t>
            </a:r>
            <a:r>
              <a:rPr kumimoji="0" lang="en-US" altLang="en-US"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macro is a </a:t>
            </a:r>
            <a:r>
              <a:rPr kumimoji="0" lang="en-US" altLang="en-US" sz="2000" b="1" i="0" u="none" strike="noStrike" cap="none" normalizeH="0" baseline="0" dirty="0">
                <a:ln>
                  <a:noFill/>
                </a:ln>
                <a:solidFill>
                  <a:srgbClr val="FF0000"/>
                </a:solidFill>
                <a:effectLst/>
                <a:latin typeface="Arial" panose="020B0604020202020204" pitchFamily="34" charset="0"/>
                <a:cs typeface="Arial" panose="020B0604020202020204" pitchFamily="34" charset="0"/>
              </a:rPr>
              <a:t>syntax extension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
              <a:tabLst/>
            </a:pPr>
            <a:r>
              <a:rPr kumimoji="0" lang="en-US" altLang="en-US"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that </a:t>
            </a:r>
            <a:r>
              <a:rPr kumimoji="0" lang="en-US" altLang="en-US" sz="2000" b="1" i="0" u="none" strike="noStrike" cap="none" normalizeH="0" baseline="0" dirty="0">
                <a:ln>
                  <a:noFill/>
                </a:ln>
                <a:solidFill>
                  <a:schemeClr val="tx1"/>
                </a:solidFill>
                <a:effectLst/>
              </a:rPr>
              <a:t>allows it to leverage named parameters.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b="1" i="0" u="none" strike="noStrike" cap="none" normalizeH="0" baseline="0" dirty="0">
                <a:ln>
                  <a:noFill/>
                </a:ln>
                <a:solidFill>
                  <a:schemeClr val="tx1"/>
                </a:solidFill>
                <a:effectLst/>
              </a:rPr>
              <a:t>Named parameters are listed at the end of the argument list and have the syntax: </a:t>
            </a:r>
            <a:endPar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n-US" altLang="en-US" sz="2000" b="1" dirty="0">
                <a:latin typeface="Courier New" panose="02070309020205020404" pitchFamily="49" charset="0"/>
                <a:cs typeface="Courier New" panose="02070309020205020404" pitchFamily="49" charset="0"/>
              </a:rPr>
              <a:t>i</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dentifier = expression</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b="1" dirty="0">
              <a:latin typeface="Courier New" panose="02070309020205020404" pitchFamily="49" charset="0"/>
              <a:cs typeface="Courier New" panose="02070309020205020404" pitchFamily="49"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b="1" i="0" u="none" strike="noStrike" cap="none" normalizeH="0" baseline="0" dirty="0">
                <a:ln>
                  <a:noFill/>
                </a:ln>
                <a:solidFill>
                  <a:schemeClr val="tx1"/>
                </a:solidFill>
                <a:effectLst/>
                <a:latin typeface="Arial" panose="020B0604020202020204" pitchFamily="34" charset="0"/>
              </a:rPr>
              <a:t>For example, the following </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hlinkClick r:id="rId3" tooltip="format!"/>
              </a:rPr>
              <a:t>format!</a:t>
            </a:r>
            <a:r>
              <a:rPr kumimoji="0" lang="en-US" altLang="en-US" sz="2000" b="1" i="0" u="none" strike="noStrike" cap="none" normalizeH="0" baseline="0" dirty="0">
                <a:ln>
                  <a:noFill/>
                </a:ln>
                <a:solidFill>
                  <a:schemeClr val="tx1"/>
                </a:solidFill>
                <a:effectLst/>
              </a:rPr>
              <a:t> expressions all use named arguments: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format!("{argument}", argument = "test"); // =&gt; "test" format!("{name} {}", 1, name = 2); // =&gt; "2 1" format!("{a} {c} {b}", a="a", b='b', c=3); // =&gt; "a 3 b"</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4" name="TextBox 3">
            <a:extLst>
              <a:ext uri="{FF2B5EF4-FFF2-40B4-BE49-F238E27FC236}">
                <a16:creationId xmlns:a16="http://schemas.microsoft.com/office/drawing/2014/main" id="{828DEEBF-1410-EEA8-FEB1-80D541D8A7CD}"/>
              </a:ext>
            </a:extLst>
          </p:cNvPr>
          <p:cNvSpPr txBox="1"/>
          <p:nvPr/>
        </p:nvSpPr>
        <p:spPr>
          <a:xfrm>
            <a:off x="54274" y="54568"/>
            <a:ext cx="1893467" cy="400110"/>
          </a:xfrm>
          <a:prstGeom prst="rect">
            <a:avLst/>
          </a:prstGeom>
          <a:noFill/>
        </p:spPr>
        <p:txBody>
          <a:bodyPr wrap="none" rtlCol="0">
            <a:spAutoFit/>
          </a:bodyPr>
          <a:lstStyle/>
          <a:p>
            <a:r>
              <a:rPr lang="en-US" sz="2000" b="1" i="1" dirty="0">
                <a:solidFill>
                  <a:srgbClr val="00B050"/>
                </a:solidFill>
              </a:rPr>
              <a:t>continuing … </a:t>
            </a:r>
          </a:p>
        </p:txBody>
      </p:sp>
      <p:sp>
        <p:nvSpPr>
          <p:cNvPr id="5" name="TextBox 4">
            <a:extLst>
              <a:ext uri="{FF2B5EF4-FFF2-40B4-BE49-F238E27FC236}">
                <a16:creationId xmlns:a16="http://schemas.microsoft.com/office/drawing/2014/main" id="{16A7C2B6-0766-6503-B09C-09504EAF56EE}"/>
              </a:ext>
            </a:extLst>
          </p:cNvPr>
          <p:cNvSpPr txBox="1"/>
          <p:nvPr/>
        </p:nvSpPr>
        <p:spPr>
          <a:xfrm>
            <a:off x="1524000" y="1313857"/>
            <a:ext cx="6394828" cy="400110"/>
          </a:xfrm>
          <a:prstGeom prst="rect">
            <a:avLst/>
          </a:prstGeom>
          <a:noFill/>
        </p:spPr>
        <p:txBody>
          <a:bodyPr wrap="none" rtlCol="0">
            <a:spAutoFit/>
          </a:bodyPr>
          <a:lstStyle/>
          <a:p>
            <a:r>
              <a:rPr lang="en-US" sz="2000" b="1" i="1" dirty="0">
                <a:solidFill>
                  <a:srgbClr val="00B050"/>
                </a:solidFill>
              </a:rPr>
              <a:t>However ‘named association’ is allowed for structs</a:t>
            </a:r>
          </a:p>
        </p:txBody>
      </p:sp>
      <p:sp>
        <p:nvSpPr>
          <p:cNvPr id="2" name="TextBox 1">
            <a:extLst>
              <a:ext uri="{FF2B5EF4-FFF2-40B4-BE49-F238E27FC236}">
                <a16:creationId xmlns:a16="http://schemas.microsoft.com/office/drawing/2014/main" id="{21436568-1A69-0BBE-0085-9FA51861DCE3}"/>
              </a:ext>
            </a:extLst>
          </p:cNvPr>
          <p:cNvSpPr txBox="1"/>
          <p:nvPr/>
        </p:nvSpPr>
        <p:spPr>
          <a:xfrm>
            <a:off x="533400" y="5544134"/>
            <a:ext cx="6168805" cy="1015663"/>
          </a:xfrm>
          <a:prstGeom prst="rect">
            <a:avLst/>
          </a:prstGeom>
          <a:solidFill>
            <a:srgbClr val="FFFF00"/>
          </a:solidFill>
          <a:ln w="57150">
            <a:solidFill>
              <a:srgbClr val="FF0000"/>
            </a:solidFill>
          </a:ln>
        </p:spPr>
        <p:txBody>
          <a:bodyPr wrap="none" rtlCol="0">
            <a:spAutoFit/>
          </a:bodyPr>
          <a:lstStyle/>
          <a:p>
            <a:r>
              <a:rPr lang="en-US" sz="2000" b="1" dirty="0">
                <a:solidFill>
                  <a:srgbClr val="FF0000"/>
                </a:solidFill>
              </a:rPr>
              <a:t>Ouch!</a:t>
            </a:r>
          </a:p>
          <a:p>
            <a:r>
              <a:rPr lang="en-US" sz="2000" b="1" dirty="0"/>
              <a:t>A nice idea turned into a nightmare by poor use!</a:t>
            </a:r>
          </a:p>
          <a:p>
            <a:r>
              <a:rPr lang="en-US" sz="2000" b="1" dirty="0"/>
              <a:t>Mixing the two styles </a:t>
            </a:r>
            <a:r>
              <a:rPr lang="en-US" sz="2000" b="1" dirty="0">
                <a:sym typeface="Symbol" panose="05050102010706020507" pitchFamily="18" charset="2"/>
              </a:rPr>
              <a:t></a:t>
            </a:r>
            <a:r>
              <a:rPr lang="en-US" sz="2000" b="1" dirty="0"/>
              <a:t> </a:t>
            </a:r>
            <a:r>
              <a:rPr lang="en-US" sz="2000" b="1" dirty="0">
                <a:solidFill>
                  <a:srgbClr val="FF0000"/>
                </a:solidFill>
              </a:rPr>
              <a:t>recipe for confusion</a:t>
            </a:r>
            <a:r>
              <a:rPr lang="en-US" sz="2000" b="1" dirty="0"/>
              <a:t>!!</a:t>
            </a:r>
          </a:p>
        </p:txBody>
      </p:sp>
      <p:sp>
        <p:nvSpPr>
          <p:cNvPr id="7" name="Rectangle: Rounded Corners 6">
            <a:extLst>
              <a:ext uri="{FF2B5EF4-FFF2-40B4-BE49-F238E27FC236}">
                <a16:creationId xmlns:a16="http://schemas.microsoft.com/office/drawing/2014/main" id="{08D523E8-95BA-192A-0EB5-152A8881810D}"/>
              </a:ext>
            </a:extLst>
          </p:cNvPr>
          <p:cNvSpPr/>
          <p:nvPr/>
        </p:nvSpPr>
        <p:spPr>
          <a:xfrm>
            <a:off x="75128" y="4800600"/>
            <a:ext cx="4801671" cy="381000"/>
          </a:xfrm>
          <a:prstGeom prst="roundRect">
            <a:avLst/>
          </a:prstGeom>
          <a:noFill/>
          <a:ln w="381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886052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6CB6A-ADAA-8BB2-8A86-5E573CBDA89C}"/>
              </a:ext>
            </a:extLst>
          </p:cNvPr>
          <p:cNvSpPr>
            <a:spLocks noGrp="1"/>
          </p:cNvSpPr>
          <p:nvPr>
            <p:ph type="title"/>
          </p:nvPr>
        </p:nvSpPr>
        <p:spPr>
          <a:xfrm>
            <a:off x="457200" y="274638"/>
            <a:ext cx="8229600" cy="1020762"/>
          </a:xfrm>
        </p:spPr>
        <p:txBody>
          <a:bodyPr>
            <a:normAutofit/>
          </a:bodyPr>
          <a:lstStyle/>
          <a:p>
            <a:r>
              <a:rPr lang="en-US" b="1" dirty="0">
                <a:hlinkClick r:id="rId2"/>
              </a:rPr>
              <a:t>Named parameters</a:t>
            </a:r>
            <a:endParaRPr lang="en-US" dirty="0"/>
          </a:p>
        </p:txBody>
      </p:sp>
      <p:sp>
        <p:nvSpPr>
          <p:cNvPr id="4" name="Rectangle 1">
            <a:extLst>
              <a:ext uri="{FF2B5EF4-FFF2-40B4-BE49-F238E27FC236}">
                <a16:creationId xmlns:a16="http://schemas.microsoft.com/office/drawing/2014/main" id="{0A99FE87-D567-D2CE-2425-8EFCAC0F66AB}"/>
              </a:ext>
            </a:extLst>
          </p:cNvPr>
          <p:cNvSpPr>
            <a:spLocks noGrp="1" noChangeArrowheads="1"/>
          </p:cNvSpPr>
          <p:nvPr>
            <p:ph idx="1"/>
          </p:nvPr>
        </p:nvSpPr>
        <p:spPr bwMode="auto">
          <a:xfrm>
            <a:off x="209799" y="1112223"/>
            <a:ext cx="8477001" cy="421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chemeClr val="tx1"/>
                </a:solidFill>
                <a:effectLst/>
              </a:rPr>
              <a:t>If a named parameter does not appear in the argument list,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chemeClr val="tx1"/>
                </a:solidFill>
                <a:effectLst/>
              </a:rPr>
              <a:t>format! will reference a variable with that name in the current scope.</a:t>
            </a:r>
          </a:p>
          <a:p>
            <a:pPr marL="400050" lvl="1" indent="0">
              <a:spcBef>
                <a:spcPct val="0"/>
              </a:spcBef>
              <a:buNone/>
            </a:pP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let argument = 2 + 2; </a:t>
            </a:r>
          </a:p>
          <a:p>
            <a:pPr marL="400050" lvl="1" indent="0">
              <a:spcBef>
                <a:spcPct val="0"/>
              </a:spcBef>
              <a:buNone/>
            </a:pP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format!("{argument}"); // =&gt; "4" </a:t>
            </a:r>
          </a:p>
          <a:p>
            <a:pPr marL="400050" lvl="1" indent="0">
              <a:spcBef>
                <a:spcPct val="0"/>
              </a:spcBef>
              <a:buNone/>
            </a:pPr>
            <a:r>
              <a:rPr kumimoji="0" lang="en-US" altLang="en-US" sz="200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fn</a:t>
            </a: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r>
              <a:rPr kumimoji="0" lang="en-US" altLang="en-US" sz="200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make_string</a:t>
            </a: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 </a:t>
            </a:r>
            <a:r>
              <a:rPr kumimoji="0" lang="en-US" altLang="en-US" sz="200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u32</a:t>
            </a: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b: &amp;str) -&gt; String {</a:t>
            </a:r>
          </a:p>
          <a:p>
            <a:pPr marL="400050" lvl="1" indent="0">
              <a:spcBef>
                <a:spcPct val="0"/>
              </a:spcBef>
              <a:buNone/>
            </a:pP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format!("{b} {a}")</a:t>
            </a:r>
          </a:p>
          <a:p>
            <a:pPr marL="400050" lvl="1" indent="0">
              <a:spcBef>
                <a:spcPct val="0"/>
              </a:spcBef>
              <a:buNone/>
            </a:pP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a:t>
            </a:r>
          </a:p>
          <a:p>
            <a:pPr marL="400050" lvl="1" indent="0">
              <a:spcBef>
                <a:spcPct val="0"/>
              </a:spcBef>
              <a:buNone/>
            </a:pPr>
            <a:r>
              <a:rPr kumimoji="0" lang="en-US" altLang="en-US" sz="200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make_string</a:t>
            </a: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(927, "label"); // =&gt; "label 927"</a:t>
            </a:r>
          </a:p>
          <a:p>
            <a:pPr>
              <a:spcBef>
                <a:spcPct val="0"/>
              </a:spcBef>
            </a:pPr>
            <a:endParaRPr kumimoji="0" lang="en-US" altLang="en-US" sz="1800" b="0" i="0" u="none" strike="noStrike" cap="none" normalizeH="0" baseline="0" dirty="0">
              <a:ln>
                <a:noFill/>
              </a:ln>
              <a:solidFill>
                <a:schemeClr val="tx1"/>
              </a:solidFill>
              <a:effectLst/>
            </a:endParaRPr>
          </a:p>
          <a:p>
            <a:pPr>
              <a:spcBef>
                <a:spcPct val="0"/>
              </a:spcBef>
            </a:pPr>
            <a:r>
              <a:rPr kumimoji="0" lang="en-US" altLang="en-US" sz="1800" b="0" i="0" u="none" strike="noStrike" cap="none" normalizeH="0" baseline="0" dirty="0">
                <a:ln>
                  <a:noFill/>
                </a:ln>
                <a:solidFill>
                  <a:schemeClr val="tx1"/>
                </a:solidFill>
                <a:effectLst/>
              </a:rPr>
              <a:t>It is not valid to put positional parameters (those without names) </a:t>
            </a:r>
          </a:p>
          <a:p>
            <a:pPr>
              <a:spcBef>
                <a:spcPct val="0"/>
              </a:spcBef>
              <a:buFont typeface="Arial" panose="020B0604020202020204" pitchFamily="34" charset="0"/>
              <a:buChar char=" "/>
            </a:pPr>
            <a:r>
              <a:rPr kumimoji="0" lang="en-US" altLang="en-US" sz="1800" b="0" i="0" u="none" strike="noStrike" cap="none" normalizeH="0" baseline="0" dirty="0">
                <a:ln>
                  <a:noFill/>
                </a:ln>
                <a:solidFill>
                  <a:schemeClr val="tx1"/>
                </a:solidFill>
                <a:effectLst/>
              </a:rPr>
              <a:t>after arguments that have names. </a:t>
            </a:r>
          </a:p>
          <a:p>
            <a:pPr>
              <a:spcBef>
                <a:spcPct val="0"/>
              </a:spcBef>
            </a:pPr>
            <a:r>
              <a:rPr kumimoji="0" lang="en-US" altLang="en-US" sz="1800" b="0" i="0" u="none" strike="noStrike" cap="none" normalizeH="0" baseline="0" dirty="0">
                <a:ln>
                  <a:noFill/>
                </a:ln>
                <a:solidFill>
                  <a:schemeClr val="tx1"/>
                </a:solidFill>
                <a:effectLst/>
              </a:rPr>
              <a:t>Like with positional parameters, </a:t>
            </a:r>
          </a:p>
          <a:p>
            <a:pPr>
              <a:spcBef>
                <a:spcPct val="0"/>
              </a:spcBef>
            </a:pPr>
            <a:r>
              <a:rPr kumimoji="0" lang="en-US" altLang="en-US" sz="1800" b="0" i="0" u="none" strike="noStrike" cap="none" normalizeH="0" baseline="0" dirty="0">
                <a:ln>
                  <a:noFill/>
                </a:ln>
                <a:solidFill>
                  <a:schemeClr val="tx1"/>
                </a:solidFill>
                <a:effectLst/>
              </a:rPr>
              <a:t>it is not valid to provide named parameters</a:t>
            </a:r>
            <a:br>
              <a:rPr kumimoji="0" lang="en-US" altLang="en-US" sz="1800" b="0" i="0" u="none" strike="noStrike" cap="none" normalizeH="0" baseline="0" dirty="0">
                <a:ln>
                  <a:noFill/>
                </a:ln>
                <a:solidFill>
                  <a:schemeClr val="tx1"/>
                </a:solidFill>
                <a:effectLst/>
              </a:rPr>
            </a:br>
            <a:r>
              <a:rPr kumimoji="0" lang="en-US" altLang="en-US" sz="1800" b="0" i="0" u="none" strike="noStrike" cap="none" normalizeH="0" baseline="0" dirty="0">
                <a:ln>
                  <a:noFill/>
                </a:ln>
                <a:solidFill>
                  <a:schemeClr val="tx1"/>
                </a:solidFill>
                <a:effectLst/>
              </a:rPr>
              <a:t> that are unused by the format string.</a:t>
            </a:r>
          </a:p>
        </p:txBody>
      </p:sp>
    </p:spTree>
    <p:extLst>
      <p:ext uri="{BB962C8B-B14F-4D97-AF65-F5344CB8AC3E}">
        <p14:creationId xmlns:p14="http://schemas.microsoft.com/office/powerpoint/2010/main" val="42879537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6CB6A-ADAA-8BB2-8A86-5E573CBDA89C}"/>
              </a:ext>
            </a:extLst>
          </p:cNvPr>
          <p:cNvSpPr>
            <a:spLocks noGrp="1"/>
          </p:cNvSpPr>
          <p:nvPr>
            <p:ph type="title"/>
          </p:nvPr>
        </p:nvSpPr>
        <p:spPr>
          <a:xfrm>
            <a:off x="457200" y="274638"/>
            <a:ext cx="8229600" cy="1020762"/>
          </a:xfrm>
        </p:spPr>
        <p:txBody>
          <a:bodyPr>
            <a:normAutofit/>
          </a:bodyPr>
          <a:lstStyle/>
          <a:p>
            <a:r>
              <a:rPr lang="en-US" b="1" dirty="0">
                <a:hlinkClick r:id="rId2"/>
              </a:rPr>
              <a:t>Formatting Parameters</a:t>
            </a:r>
            <a:endParaRPr lang="en-US" dirty="0"/>
          </a:p>
        </p:txBody>
      </p:sp>
      <p:sp>
        <p:nvSpPr>
          <p:cNvPr id="4" name="Rectangle 1">
            <a:extLst>
              <a:ext uri="{FF2B5EF4-FFF2-40B4-BE49-F238E27FC236}">
                <a16:creationId xmlns:a16="http://schemas.microsoft.com/office/drawing/2014/main" id="{0A99FE87-D567-D2CE-2425-8EFCAC0F66AB}"/>
              </a:ext>
            </a:extLst>
          </p:cNvPr>
          <p:cNvSpPr>
            <a:spLocks noGrp="1" noChangeArrowheads="1"/>
          </p:cNvSpPr>
          <p:nvPr>
            <p:ph idx="1"/>
          </p:nvPr>
        </p:nvSpPr>
        <p:spPr bwMode="auto">
          <a:xfrm>
            <a:off x="179419" y="1382286"/>
            <a:ext cx="8785162"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Each argument being formatted can be transformed by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a number of formatting parameters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(corresponding to </a:t>
            </a:r>
            <a:r>
              <a:rPr kumimoji="0" lang="en-US" altLang="en-US" sz="2000" b="0" i="0" u="none" strike="noStrike" cap="none" normalizeH="0" baseline="0" dirty="0" err="1">
                <a:ln>
                  <a:noFill/>
                </a:ln>
                <a:solidFill>
                  <a:schemeClr val="tx1"/>
                </a:solidFill>
                <a:effectLst/>
                <a:latin typeface="Arial Unicode MS"/>
              </a:rPr>
              <a:t>format_spec</a:t>
            </a:r>
            <a:r>
              <a:rPr kumimoji="0" lang="en-US" altLang="en-US" sz="2000" b="0" i="0" u="none" strike="noStrike" cap="none" normalizeH="0" baseline="0" dirty="0">
                <a:ln>
                  <a:noFill/>
                </a:ln>
                <a:solidFill>
                  <a:schemeClr val="tx1"/>
                </a:solidFill>
                <a:effectLst/>
              </a:rPr>
              <a:t> in </a:t>
            </a:r>
            <a:r>
              <a:rPr kumimoji="0" lang="en-US" altLang="en-US" sz="2000" b="0" i="0" u="none" strike="noStrike" cap="none" normalizeH="0" baseline="0" dirty="0">
                <a:ln>
                  <a:noFill/>
                </a:ln>
                <a:solidFill>
                  <a:schemeClr val="tx1"/>
                </a:solidFill>
                <a:effectLst/>
                <a:latin typeface="Arial" panose="020B0604020202020204" pitchFamily="34" charset="0"/>
                <a:hlinkClick r:id="rId3"/>
              </a:rPr>
              <a:t>the syntax</a:t>
            </a:r>
            <a:r>
              <a:rPr kumimoji="0" lang="en-US" altLang="en-US" sz="20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These parameters affect the string representation of what’s being formatted.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hlinkClick r:id="rId4"/>
              </a:rPr>
              <a:t>Width</a:t>
            </a:r>
            <a:endParaRPr kumimoji="0" lang="en-US" altLang="en-US" sz="20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All of these print "Hello x !"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println</a:t>
            </a: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!("Hello {:5}!", "x");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println</a:t>
            </a: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!("Hello {:1$}!", "x", 5);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println</a:t>
            </a: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!("Hello {1:0$}!", 5, "x");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println</a:t>
            </a: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!("Hello {:width$}!", "x", width = 5);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let width = 5; </a:t>
            </a:r>
            <a:r>
              <a:rPr kumimoji="0" lang="en-US" altLang="en-US" sz="200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println</a:t>
            </a: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!("Hello {:width$}!", "x");</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92508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6CB6A-ADAA-8BB2-8A86-5E573CBDA89C}"/>
              </a:ext>
            </a:extLst>
          </p:cNvPr>
          <p:cNvSpPr>
            <a:spLocks noGrp="1"/>
          </p:cNvSpPr>
          <p:nvPr>
            <p:ph type="title"/>
          </p:nvPr>
        </p:nvSpPr>
        <p:spPr>
          <a:xfrm>
            <a:off x="457200" y="274638"/>
            <a:ext cx="8229600" cy="1020762"/>
          </a:xfrm>
        </p:spPr>
        <p:txBody>
          <a:bodyPr>
            <a:normAutofit/>
          </a:bodyPr>
          <a:lstStyle/>
          <a:p>
            <a:r>
              <a:rPr lang="en-US" b="1" dirty="0">
                <a:hlinkClick r:id="rId2"/>
              </a:rPr>
              <a:t>Formatting Parameters</a:t>
            </a:r>
            <a:endParaRPr lang="en-US" dirty="0"/>
          </a:p>
        </p:txBody>
      </p:sp>
      <p:sp>
        <p:nvSpPr>
          <p:cNvPr id="4" name="Rectangle 1">
            <a:extLst>
              <a:ext uri="{FF2B5EF4-FFF2-40B4-BE49-F238E27FC236}">
                <a16:creationId xmlns:a16="http://schemas.microsoft.com/office/drawing/2014/main" id="{0A99FE87-D567-D2CE-2425-8EFCAC0F66AB}"/>
              </a:ext>
            </a:extLst>
          </p:cNvPr>
          <p:cNvSpPr>
            <a:spLocks noGrp="1" noChangeArrowheads="1"/>
          </p:cNvSpPr>
          <p:nvPr>
            <p:ph idx="1"/>
          </p:nvPr>
        </p:nvSpPr>
        <p:spPr bwMode="auto">
          <a:xfrm>
            <a:off x="226194" y="1371600"/>
            <a:ext cx="84582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indent="0">
              <a:spcBef>
                <a:spcPct val="0"/>
              </a:spcBef>
              <a:buNone/>
            </a:pPr>
            <a:r>
              <a:rPr kumimoji="0" lang="en-US" altLang="en-US" sz="2000" b="1" i="0" u="none" strike="noStrike" cap="none" normalizeH="0" baseline="0" dirty="0">
                <a:ln>
                  <a:noFill/>
                </a:ln>
                <a:solidFill>
                  <a:schemeClr val="tx1"/>
                </a:solidFill>
                <a:effectLst/>
                <a:latin typeface="Arial" panose="020B0604020202020204" pitchFamily="34" charset="0"/>
                <a:hlinkClick r:id="rId3"/>
              </a:rPr>
              <a:t>Width</a:t>
            </a:r>
            <a:r>
              <a:rPr kumimoji="0" lang="en-US" altLang="en-US" sz="2000" b="1" i="0" u="none" strike="noStrike" cap="none" normalizeH="0" baseline="0" dirty="0">
                <a:ln>
                  <a:noFill/>
                </a:ln>
                <a:solidFill>
                  <a:schemeClr val="tx1"/>
                </a:solidFill>
                <a:effectLst/>
                <a:latin typeface="Arial" panose="020B0604020202020204" pitchFamily="34" charset="0"/>
              </a:rPr>
              <a:t> </a:t>
            </a:r>
          </a:p>
          <a:p>
            <a:pPr>
              <a:spcBef>
                <a:spcPct val="0"/>
              </a:spcBef>
            </a:pPr>
            <a:r>
              <a:rPr lang="en-US" sz="2000" dirty="0"/>
              <a:t>This is a parameter for the “minimum width” </a:t>
            </a:r>
          </a:p>
          <a:p>
            <a:pPr>
              <a:spcBef>
                <a:spcPct val="0"/>
              </a:spcBef>
              <a:buFont typeface="Arial" panose="020B0604020202020204" pitchFamily="34" charset="0"/>
              <a:buChar char=" "/>
            </a:pPr>
            <a:r>
              <a:rPr lang="en-US" sz="2000" dirty="0"/>
              <a:t>that the format should take up. </a:t>
            </a:r>
          </a:p>
          <a:p>
            <a:pPr>
              <a:spcBef>
                <a:spcPct val="0"/>
              </a:spcBef>
            </a:pPr>
            <a:r>
              <a:rPr lang="en-US" sz="2000" dirty="0"/>
              <a:t>If the value’s string does not fill up this many characters, </a:t>
            </a:r>
          </a:p>
          <a:p>
            <a:pPr lvl="1">
              <a:spcBef>
                <a:spcPct val="0"/>
              </a:spcBef>
            </a:pPr>
            <a:r>
              <a:rPr lang="en-US" sz="2000" dirty="0"/>
              <a:t>then the padding specified by fill/alignment will be used </a:t>
            </a:r>
            <a:br>
              <a:rPr lang="en-US" sz="2000" dirty="0"/>
            </a:br>
            <a:r>
              <a:rPr lang="en-US" sz="2000" dirty="0"/>
              <a:t>to take up the required space (see below).</a:t>
            </a:r>
          </a:p>
          <a:p>
            <a:pPr marL="57150" indent="0" algn="ctr">
              <a:spcBef>
                <a:spcPct val="0"/>
              </a:spcBef>
              <a:buNone/>
            </a:pPr>
            <a:r>
              <a:rPr kumimoji="0" lang="en-US" altLang="en-US" sz="200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println</a:t>
            </a: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!("Hello {:5}!", "x")</a:t>
            </a:r>
            <a:endParaRPr lang="en-US" sz="2000" dirty="0"/>
          </a:p>
          <a:p>
            <a:pPr>
              <a:spcBef>
                <a:spcPct val="0"/>
              </a:spcBef>
            </a:pPr>
            <a:r>
              <a:rPr kumimoji="0" lang="en-US" altLang="en-US" sz="2000" i="0" u="none" strike="noStrike" cap="none" normalizeH="0" baseline="0" dirty="0">
                <a:ln>
                  <a:noFill/>
                </a:ln>
                <a:solidFill>
                  <a:schemeClr val="tx1"/>
                </a:solidFill>
                <a:effectLst/>
              </a:rPr>
              <a:t>The value for the width can also be provided </a:t>
            </a:r>
            <a:br>
              <a:rPr kumimoji="0" lang="en-US" altLang="en-US" sz="2000" i="0" u="none" strike="noStrike" cap="none" normalizeH="0" baseline="0" dirty="0">
                <a:ln>
                  <a:noFill/>
                </a:ln>
                <a:solidFill>
                  <a:schemeClr val="tx1"/>
                </a:solidFill>
                <a:effectLst/>
              </a:rPr>
            </a:br>
            <a:r>
              <a:rPr kumimoji="0" lang="en-US" altLang="en-US" sz="2000" i="0" u="none" strike="noStrike" cap="none" normalizeH="0" baseline="0" dirty="0">
                <a:ln>
                  <a:noFill/>
                </a:ln>
                <a:solidFill>
                  <a:schemeClr val="tx1"/>
                </a:solidFill>
                <a:effectLst/>
              </a:rPr>
              <a:t>as a </a:t>
            </a:r>
            <a:r>
              <a:rPr kumimoji="0" lang="en-US" altLang="en-US" sz="200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hlinkClick r:id="rId4" tooltip="usize"/>
              </a:rPr>
              <a:t>usize</a:t>
            </a:r>
            <a:r>
              <a:rPr kumimoji="0" lang="en-US" altLang="en-US" sz="2000" i="0" u="none" strike="noStrike" cap="none" normalizeH="0" baseline="0" dirty="0">
                <a:ln>
                  <a:noFill/>
                </a:ln>
                <a:solidFill>
                  <a:schemeClr val="tx1"/>
                </a:solidFill>
                <a:effectLst/>
              </a:rPr>
              <a:t> in the list of parameters by adding a </a:t>
            </a:r>
            <a:r>
              <a:rPr kumimoji="0" lang="en-US" altLang="en-US" sz="2000" i="0" u="none" strike="noStrike" cap="none" normalizeH="0" baseline="0" dirty="0">
                <a:ln>
                  <a:noFill/>
                </a:ln>
                <a:solidFill>
                  <a:srgbClr val="FF0000"/>
                </a:solidFill>
                <a:effectLst/>
              </a:rPr>
              <a:t>postfix</a:t>
            </a:r>
            <a:r>
              <a:rPr kumimoji="0" lang="en-US" altLang="en-US" sz="2000" i="0" u="none" strike="noStrike" cap="none" normalizeH="0" baseline="0" dirty="0">
                <a:ln>
                  <a:noFill/>
                </a:ln>
                <a:solidFill>
                  <a:schemeClr val="tx1"/>
                </a:solidFill>
                <a:effectLst/>
              </a:rPr>
              <a:t> $, </a:t>
            </a:r>
            <a:br>
              <a:rPr kumimoji="0" lang="en-US" altLang="en-US" sz="2400" i="0" u="none" strike="noStrike" cap="none" normalizeH="0" baseline="0" dirty="0">
                <a:ln>
                  <a:noFill/>
                </a:ln>
                <a:solidFill>
                  <a:schemeClr val="tx1"/>
                </a:solidFill>
                <a:effectLst/>
              </a:rPr>
            </a:br>
            <a:r>
              <a:rPr kumimoji="0" lang="en-US" altLang="en-US" sz="2000" i="0" u="none" strike="noStrike" cap="none" normalizeH="0" baseline="0" dirty="0">
                <a:ln>
                  <a:noFill/>
                </a:ln>
                <a:solidFill>
                  <a:schemeClr val="tx1"/>
                </a:solidFill>
                <a:effectLst/>
              </a:rPr>
              <a:t>indicating that the second argument is a </a:t>
            </a:r>
            <a:r>
              <a:rPr kumimoji="0" lang="en-US" altLang="en-US" sz="200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hlinkClick r:id="rId4" tooltip="usize"/>
              </a:rPr>
              <a:t>usize</a:t>
            </a:r>
            <a:r>
              <a:rPr kumimoji="0" lang="en-US" altLang="en-US" sz="2000" i="0" u="none" strike="noStrike" cap="none" normalizeH="0" baseline="0" dirty="0">
                <a:ln>
                  <a:noFill/>
                </a:ln>
                <a:solidFill>
                  <a:schemeClr val="tx1"/>
                </a:solidFill>
                <a:effectLst/>
              </a:rPr>
              <a:t> specifying the width</a:t>
            </a:r>
            <a:r>
              <a:rPr kumimoji="0" lang="en-US" altLang="en-US" sz="2000" b="0" i="0" u="none" strike="noStrike" cap="none" normalizeH="0" baseline="0" dirty="0">
                <a:ln>
                  <a:noFill/>
                </a:ln>
                <a:solidFill>
                  <a:schemeClr val="tx1"/>
                </a:solidFill>
                <a:effectLst/>
              </a:rPr>
              <a:t>. </a:t>
            </a:r>
          </a:p>
          <a:p>
            <a:pPr marL="0" indent="0" algn="ctr">
              <a:spcBef>
                <a:spcPct val="0"/>
              </a:spcBef>
              <a:buNone/>
            </a:pPr>
            <a:r>
              <a:rPr kumimoji="0" lang="en-US" altLang="en-US" sz="200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println</a:t>
            </a: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!("Hello {:1$}!", "x", 5); </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a:spcBef>
                <a:spcPct val="0"/>
              </a:spcBef>
            </a:pPr>
            <a:r>
              <a:rPr lang="en-US" sz="2000" dirty="0"/>
              <a:t>Referring to an argument with the dollar syntax </a:t>
            </a:r>
            <a:br>
              <a:rPr lang="en-US" sz="2000" dirty="0"/>
            </a:br>
            <a:r>
              <a:rPr lang="en-US" sz="2000" dirty="0"/>
              <a:t>does not affect the “next argument” counter,</a:t>
            </a:r>
          </a:p>
          <a:p>
            <a:pPr>
              <a:spcBef>
                <a:spcPct val="0"/>
              </a:spcBef>
            </a:pPr>
            <a:r>
              <a:rPr lang="en-US" sz="2000" dirty="0"/>
              <a:t>so it’s usually a good idea to </a:t>
            </a:r>
          </a:p>
          <a:p>
            <a:pPr lvl="1">
              <a:spcBef>
                <a:spcPct val="0"/>
              </a:spcBef>
            </a:pPr>
            <a:r>
              <a:rPr lang="en-US" sz="2000" dirty="0"/>
              <a:t>refer to arguments by position, or use named arguments.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1" i="0" u="none" strike="noStrike" cap="none" normalizeH="0" baseline="0" dirty="0">
              <a:ln>
                <a:noFill/>
              </a:ln>
              <a:solidFill>
                <a:schemeClr val="tx1"/>
              </a:solidFill>
              <a:effectLst/>
              <a:latin typeface="Arial" panose="020B0604020202020204" pitchFamily="34" charset="0"/>
              <a:hlinkClick r:id="rId3"/>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67817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89306-4BA3-44B6-9E39-A9C8B2FCDDC6}"/>
              </a:ext>
            </a:extLst>
          </p:cNvPr>
          <p:cNvSpPr>
            <a:spLocks noGrp="1"/>
          </p:cNvSpPr>
          <p:nvPr>
            <p:ph type="title"/>
          </p:nvPr>
        </p:nvSpPr>
        <p:spPr/>
        <p:txBody>
          <a:bodyPr/>
          <a:lstStyle/>
          <a:p>
            <a:r>
              <a:rPr lang="en-US" dirty="0"/>
              <a:t>FORMATTING OUTPUT</a:t>
            </a:r>
          </a:p>
        </p:txBody>
      </p:sp>
      <p:sp>
        <p:nvSpPr>
          <p:cNvPr id="3" name="Text Placeholder 2">
            <a:extLst>
              <a:ext uri="{FF2B5EF4-FFF2-40B4-BE49-F238E27FC236}">
                <a16:creationId xmlns:a16="http://schemas.microsoft.com/office/drawing/2014/main" id="{34E2BCD0-6422-4012-9542-FECBFF415F56}"/>
              </a:ext>
            </a:extLst>
          </p:cNvPr>
          <p:cNvSpPr>
            <a:spLocks noGrp="1"/>
          </p:cNvSpPr>
          <p:nvPr>
            <p:ph type="body" idx="1"/>
          </p:nvPr>
        </p:nvSpPr>
        <p:spPr/>
        <p:txBody>
          <a:bodyPr/>
          <a:lstStyle/>
          <a:p>
            <a:r>
              <a:rPr lang="en-US" dirty="0">
                <a:sym typeface="Wingdings" panose="05000000000000000000" pitchFamily="2" charset="2"/>
              </a:rPr>
              <a:t>Rust</a:t>
            </a:r>
            <a:endParaRPr lang="en-US" dirty="0"/>
          </a:p>
        </p:txBody>
      </p:sp>
    </p:spTree>
    <p:extLst>
      <p:ext uri="{BB962C8B-B14F-4D97-AF65-F5344CB8AC3E}">
        <p14:creationId xmlns:p14="http://schemas.microsoft.com/office/powerpoint/2010/main" val="28937932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6CB6A-ADAA-8BB2-8A86-5E573CBDA89C}"/>
              </a:ext>
            </a:extLst>
          </p:cNvPr>
          <p:cNvSpPr>
            <a:spLocks noGrp="1"/>
          </p:cNvSpPr>
          <p:nvPr>
            <p:ph type="title"/>
          </p:nvPr>
        </p:nvSpPr>
        <p:spPr>
          <a:xfrm>
            <a:off x="457200" y="274638"/>
            <a:ext cx="8229600" cy="792162"/>
          </a:xfrm>
        </p:spPr>
        <p:txBody>
          <a:bodyPr>
            <a:normAutofit/>
          </a:bodyPr>
          <a:lstStyle/>
          <a:p>
            <a:r>
              <a:rPr lang="en-US" sz="3200" b="1" dirty="0">
                <a:hlinkClick r:id="rId2"/>
              </a:rPr>
              <a:t>Formatting Parameters</a:t>
            </a:r>
            <a:endParaRPr lang="en-US" sz="3200" dirty="0"/>
          </a:p>
        </p:txBody>
      </p:sp>
      <p:sp>
        <p:nvSpPr>
          <p:cNvPr id="4" name="Rectangle 1">
            <a:extLst>
              <a:ext uri="{FF2B5EF4-FFF2-40B4-BE49-F238E27FC236}">
                <a16:creationId xmlns:a16="http://schemas.microsoft.com/office/drawing/2014/main" id="{0A99FE87-D567-D2CE-2425-8EFCAC0F66AB}"/>
              </a:ext>
            </a:extLst>
          </p:cNvPr>
          <p:cNvSpPr>
            <a:spLocks noGrp="1" noChangeArrowheads="1"/>
          </p:cNvSpPr>
          <p:nvPr>
            <p:ph idx="1"/>
          </p:nvPr>
        </p:nvSpPr>
        <p:spPr bwMode="auto">
          <a:xfrm>
            <a:off x="228600" y="1068288"/>
            <a:ext cx="8458200" cy="594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indent="0">
              <a:spcBef>
                <a:spcPct val="0"/>
              </a:spcBef>
              <a:buNone/>
            </a:pPr>
            <a:r>
              <a:rPr kumimoji="0" lang="en-US" altLang="en-US" sz="2000" b="1" i="0" u="none" strike="noStrike" cap="none" normalizeH="0" baseline="0" dirty="0">
                <a:ln>
                  <a:noFill/>
                </a:ln>
                <a:solidFill>
                  <a:schemeClr val="tx1"/>
                </a:solidFill>
                <a:effectLst/>
                <a:latin typeface="Arial" panose="020B0604020202020204" pitchFamily="34" charset="0"/>
                <a:hlinkClick r:id="rId3"/>
              </a:rPr>
              <a:t>Width</a:t>
            </a:r>
            <a:r>
              <a:rPr kumimoji="0" lang="en-US" altLang="en-US" sz="2000" b="1" i="0" u="none" strike="noStrike" cap="none" normalizeH="0" baseline="0" dirty="0">
                <a:ln>
                  <a:noFill/>
                </a:ln>
                <a:solidFill>
                  <a:schemeClr val="tx1"/>
                </a:solidFill>
                <a:effectLst/>
                <a:latin typeface="Arial" panose="020B0604020202020204" pitchFamily="34" charset="0"/>
              </a:rPr>
              <a:t> </a:t>
            </a:r>
          </a:p>
          <a:p>
            <a:pPr>
              <a:spcBef>
                <a:spcPct val="0"/>
              </a:spcBef>
            </a:pPr>
            <a:r>
              <a:rPr lang="en-US" sz="2000" dirty="0"/>
              <a:t>This is a parameter for the “minimum width” </a:t>
            </a:r>
          </a:p>
          <a:p>
            <a:pPr>
              <a:spcBef>
                <a:spcPct val="0"/>
              </a:spcBef>
              <a:buFont typeface="Arial" panose="020B0604020202020204" pitchFamily="34" charset="0"/>
              <a:buChar char=" "/>
            </a:pPr>
            <a:r>
              <a:rPr lang="en-US" sz="2000" dirty="0"/>
              <a:t>that the format should take up. </a:t>
            </a:r>
          </a:p>
          <a:p>
            <a:pPr>
              <a:spcBef>
                <a:spcPct val="0"/>
              </a:spcBef>
            </a:pPr>
            <a:r>
              <a:rPr lang="en-US" sz="2000" dirty="0"/>
              <a:t>If the value’s string does not fill up this many characters, </a:t>
            </a:r>
          </a:p>
          <a:p>
            <a:pPr lvl="1">
              <a:spcBef>
                <a:spcPct val="0"/>
              </a:spcBef>
            </a:pPr>
            <a:r>
              <a:rPr lang="en-US" sz="2000" dirty="0"/>
              <a:t>then the padding specified by fill/alignment will be used </a:t>
            </a:r>
            <a:br>
              <a:rPr lang="en-US" sz="2000" dirty="0"/>
            </a:br>
            <a:r>
              <a:rPr lang="en-US" sz="2000" dirty="0"/>
              <a:t>to take up the required space (see below).</a:t>
            </a:r>
          </a:p>
          <a:p>
            <a:pPr marL="57150" indent="0" algn="ctr">
              <a:spcBef>
                <a:spcPct val="0"/>
              </a:spcBef>
              <a:buNone/>
            </a:pPr>
            <a:r>
              <a:rPr kumimoji="0" lang="en-US" altLang="en-US" sz="200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println</a:t>
            </a: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!("Hello {:5}!", "x")</a:t>
            </a:r>
            <a:endParaRPr lang="en-US" sz="2000" dirty="0"/>
          </a:p>
          <a:p>
            <a:pPr>
              <a:spcBef>
                <a:spcPct val="0"/>
              </a:spcBef>
            </a:pPr>
            <a:r>
              <a:rPr kumimoji="0" lang="en-US" altLang="en-US" sz="2000" i="0" u="none" strike="noStrike" cap="none" normalizeH="0" baseline="0" dirty="0">
                <a:ln>
                  <a:noFill/>
                </a:ln>
                <a:solidFill>
                  <a:schemeClr val="tx1"/>
                </a:solidFill>
                <a:effectLst/>
              </a:rPr>
              <a:t>The value for the width can also be provided </a:t>
            </a:r>
            <a:br>
              <a:rPr kumimoji="0" lang="en-US" altLang="en-US" sz="2000" i="0" u="none" strike="noStrike" cap="none" normalizeH="0" baseline="0" dirty="0">
                <a:ln>
                  <a:noFill/>
                </a:ln>
                <a:solidFill>
                  <a:schemeClr val="tx1"/>
                </a:solidFill>
                <a:effectLst/>
              </a:rPr>
            </a:br>
            <a:r>
              <a:rPr kumimoji="0" lang="en-US" altLang="en-US" sz="2000" i="0" u="none" strike="noStrike" cap="none" normalizeH="0" baseline="0" dirty="0">
                <a:ln>
                  <a:noFill/>
                </a:ln>
                <a:solidFill>
                  <a:schemeClr val="tx1"/>
                </a:solidFill>
                <a:effectLst/>
              </a:rPr>
              <a:t>as a </a:t>
            </a:r>
            <a:r>
              <a:rPr kumimoji="0" lang="en-US" altLang="en-US" sz="200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hlinkClick r:id="rId4" tooltip="usize"/>
              </a:rPr>
              <a:t>usize</a:t>
            </a:r>
            <a:r>
              <a:rPr kumimoji="0" lang="en-US" altLang="en-US" sz="2000" i="0" u="none" strike="noStrike" cap="none" normalizeH="0" baseline="0" dirty="0">
                <a:ln>
                  <a:noFill/>
                </a:ln>
                <a:solidFill>
                  <a:schemeClr val="tx1"/>
                </a:solidFill>
                <a:effectLst/>
              </a:rPr>
              <a:t> in the list of parameters by adding a </a:t>
            </a:r>
            <a:r>
              <a:rPr kumimoji="0" lang="en-US" altLang="en-US" sz="2000" i="0" u="none" strike="noStrike" cap="none" normalizeH="0" baseline="0" dirty="0">
                <a:ln>
                  <a:noFill/>
                </a:ln>
                <a:solidFill>
                  <a:srgbClr val="FF0000"/>
                </a:solidFill>
                <a:effectLst/>
              </a:rPr>
              <a:t>postfix</a:t>
            </a:r>
            <a:r>
              <a:rPr kumimoji="0" lang="en-US" altLang="en-US" sz="2000" i="0" u="none" strike="noStrike" cap="none" normalizeH="0" baseline="0" dirty="0">
                <a:ln>
                  <a:noFill/>
                </a:ln>
                <a:solidFill>
                  <a:schemeClr val="tx1"/>
                </a:solidFill>
                <a:effectLst/>
              </a:rPr>
              <a:t> $, </a:t>
            </a:r>
            <a:br>
              <a:rPr kumimoji="0" lang="en-US" altLang="en-US" sz="2400" i="0" u="none" strike="noStrike" cap="none" normalizeH="0" baseline="0" dirty="0">
                <a:ln>
                  <a:noFill/>
                </a:ln>
                <a:solidFill>
                  <a:schemeClr val="tx1"/>
                </a:solidFill>
                <a:effectLst/>
              </a:rPr>
            </a:br>
            <a:r>
              <a:rPr kumimoji="0" lang="en-US" altLang="en-US" sz="2000" i="0" u="none" strike="noStrike" cap="none" normalizeH="0" baseline="0" dirty="0">
                <a:ln>
                  <a:noFill/>
                </a:ln>
                <a:solidFill>
                  <a:schemeClr val="tx1"/>
                </a:solidFill>
                <a:effectLst/>
              </a:rPr>
              <a:t>indicating that the second argument is a </a:t>
            </a:r>
            <a:r>
              <a:rPr kumimoji="0" lang="en-US" altLang="en-US" sz="200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hlinkClick r:id="rId4" tooltip="usize"/>
              </a:rPr>
              <a:t>usize</a:t>
            </a:r>
            <a:r>
              <a:rPr kumimoji="0" lang="en-US" altLang="en-US" sz="2000" i="0" u="none" strike="noStrike" cap="none" normalizeH="0" baseline="0" dirty="0">
                <a:ln>
                  <a:noFill/>
                </a:ln>
                <a:solidFill>
                  <a:schemeClr val="tx1"/>
                </a:solidFill>
                <a:effectLst/>
              </a:rPr>
              <a:t> specifying the width</a:t>
            </a:r>
            <a:r>
              <a:rPr kumimoji="0" lang="en-US" altLang="en-US" sz="2000" b="0" i="0" u="none" strike="noStrike" cap="none" normalizeH="0" baseline="0" dirty="0">
                <a:ln>
                  <a:noFill/>
                </a:ln>
                <a:solidFill>
                  <a:schemeClr val="tx1"/>
                </a:solidFill>
                <a:effectLst/>
              </a:rPr>
              <a:t>. </a:t>
            </a:r>
          </a:p>
          <a:p>
            <a:pPr marL="0" indent="0" algn="ctr">
              <a:spcBef>
                <a:spcPct val="0"/>
              </a:spcBef>
              <a:buNone/>
            </a:pPr>
            <a:r>
              <a:rPr kumimoji="0" lang="en-US" altLang="en-US" sz="200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println</a:t>
            </a: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!("Hello {:1$}!", "x", 5); </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a:spcBef>
                <a:spcPct val="0"/>
              </a:spcBef>
            </a:pPr>
            <a:r>
              <a:rPr lang="en-US" sz="2000" dirty="0"/>
              <a:t>Referring to an argument with the dollar syntax </a:t>
            </a:r>
            <a:br>
              <a:rPr lang="en-US" sz="2000" dirty="0"/>
            </a:br>
            <a:r>
              <a:rPr lang="en-US" sz="2000" dirty="0"/>
              <a:t>does not affect the “next argument” counter,</a:t>
            </a:r>
          </a:p>
          <a:p>
            <a:pPr>
              <a:spcBef>
                <a:spcPct val="0"/>
              </a:spcBef>
            </a:pPr>
            <a:r>
              <a:rPr lang="en-US" sz="2000" dirty="0"/>
              <a:t>Here</a:t>
            </a:r>
          </a:p>
          <a:p>
            <a:pPr marL="0" indent="0" algn="ctr">
              <a:spcBef>
                <a:spcPct val="0"/>
              </a:spcBef>
              <a:buNone/>
            </a:pPr>
            <a:r>
              <a:rPr kumimoji="0" lang="en-US" altLang="en-US" sz="200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println</a:t>
            </a: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!("Hello {:1$} {}!", "x", 5, "after" ); </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lvl="1">
              <a:spcBef>
                <a:spcPct val="0"/>
              </a:spcBef>
            </a:pPr>
            <a:endParaRPr lang="en-US" sz="2000" dirty="0"/>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1" i="0" u="none" strike="noStrike" cap="none" normalizeH="0" baseline="0" dirty="0">
              <a:ln>
                <a:noFill/>
              </a:ln>
              <a:solidFill>
                <a:schemeClr val="tx1"/>
              </a:solidFill>
              <a:effectLst/>
              <a:latin typeface="Arial" panose="020B0604020202020204" pitchFamily="34" charset="0"/>
              <a:hlinkClick r:id="rId3"/>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3" name="Rectangle: Rounded Corners 2">
            <a:extLst>
              <a:ext uri="{FF2B5EF4-FFF2-40B4-BE49-F238E27FC236}">
                <a16:creationId xmlns:a16="http://schemas.microsoft.com/office/drawing/2014/main" id="{7476A1AF-39C6-C91C-31AE-1BDB330ABFF2}"/>
              </a:ext>
            </a:extLst>
          </p:cNvPr>
          <p:cNvSpPr/>
          <p:nvPr/>
        </p:nvSpPr>
        <p:spPr>
          <a:xfrm>
            <a:off x="6324600" y="4406634"/>
            <a:ext cx="574442" cy="381000"/>
          </a:xfrm>
          <a:prstGeom prst="roundRect">
            <a:avLst/>
          </a:prstGeom>
          <a:noFill/>
          <a:ln w="381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A325F479-14AB-1AB2-2A97-3D73257A272C}"/>
              </a:ext>
            </a:extLst>
          </p:cNvPr>
          <p:cNvSpPr txBox="1"/>
          <p:nvPr/>
        </p:nvSpPr>
        <p:spPr>
          <a:xfrm>
            <a:off x="3505200" y="4789122"/>
            <a:ext cx="4812536" cy="707886"/>
          </a:xfrm>
          <a:prstGeom prst="rect">
            <a:avLst/>
          </a:prstGeom>
          <a:solidFill>
            <a:srgbClr val="FFFF00"/>
          </a:solidFill>
          <a:ln w="57150">
            <a:solidFill>
              <a:srgbClr val="FF0000"/>
            </a:solidFill>
          </a:ln>
        </p:spPr>
        <p:txBody>
          <a:bodyPr wrap="none" rtlCol="0">
            <a:spAutoFit/>
          </a:bodyPr>
          <a:lstStyle/>
          <a:p>
            <a:r>
              <a:rPr lang="en-US" sz="2000" b="1" dirty="0">
                <a:sym typeface="Symbol" panose="05050102010706020507" pitchFamily="18" charset="2"/>
              </a:rPr>
              <a:t>‘5’ is consumed by the {:1$}</a:t>
            </a:r>
            <a:br>
              <a:rPr lang="en-US" sz="2000" b="1" dirty="0">
                <a:sym typeface="Symbol" panose="05050102010706020507" pitchFamily="18" charset="2"/>
              </a:rPr>
            </a:br>
            <a:r>
              <a:rPr lang="en-US" sz="2000" b="1" dirty="0">
                <a:sym typeface="Symbol" panose="05050102010706020507" pitchFamily="18" charset="2"/>
              </a:rPr>
              <a:t>so </a:t>
            </a:r>
            <a:r>
              <a:rPr lang="en-US" sz="2000" b="1" dirty="0">
                <a:solidFill>
                  <a:srgbClr val="FF0000"/>
                </a:solidFill>
                <a:sym typeface="Symbol" panose="05050102010706020507" pitchFamily="18" charset="2"/>
              </a:rPr>
              <a:t>not</a:t>
            </a:r>
            <a:r>
              <a:rPr lang="en-US" sz="2000" b="1" dirty="0">
                <a:sym typeface="Symbol" panose="05050102010706020507" pitchFamily="18" charset="2"/>
              </a:rPr>
              <a:t> counted as the ‘next argument’</a:t>
            </a:r>
            <a:endParaRPr lang="en-US" sz="2000" b="1" dirty="0"/>
          </a:p>
        </p:txBody>
      </p:sp>
      <p:sp>
        <p:nvSpPr>
          <p:cNvPr id="6" name="TextBox 5">
            <a:extLst>
              <a:ext uri="{FF2B5EF4-FFF2-40B4-BE49-F238E27FC236}">
                <a16:creationId xmlns:a16="http://schemas.microsoft.com/office/drawing/2014/main" id="{B36B8C47-5770-B0DD-1E3B-47175F2FCD3B}"/>
              </a:ext>
            </a:extLst>
          </p:cNvPr>
          <p:cNvSpPr txBox="1"/>
          <p:nvPr/>
        </p:nvSpPr>
        <p:spPr>
          <a:xfrm>
            <a:off x="1981200" y="6175231"/>
            <a:ext cx="3788217" cy="400110"/>
          </a:xfrm>
          <a:prstGeom prst="rect">
            <a:avLst/>
          </a:prstGeom>
          <a:solidFill>
            <a:srgbClr val="FFFF00"/>
          </a:solidFill>
          <a:ln w="57150">
            <a:solidFill>
              <a:srgbClr val="FF0000"/>
            </a:solidFill>
          </a:ln>
        </p:spPr>
        <p:txBody>
          <a:bodyPr wrap="none" rtlCol="0">
            <a:spAutoFit/>
          </a:bodyPr>
          <a:lstStyle/>
          <a:p>
            <a:r>
              <a:rPr lang="en-US" sz="2000" b="1" dirty="0">
                <a:sym typeface="Symbol" panose="05050102010706020507" pitchFamily="18" charset="2"/>
              </a:rPr>
              <a:t>Arguments here are ‘x’, ‘after’</a:t>
            </a:r>
            <a:endParaRPr lang="en-US" sz="2000" b="1" dirty="0"/>
          </a:p>
        </p:txBody>
      </p:sp>
    </p:spTree>
    <p:extLst>
      <p:ext uri="{BB962C8B-B14F-4D97-AF65-F5344CB8AC3E}">
        <p14:creationId xmlns:p14="http://schemas.microsoft.com/office/powerpoint/2010/main" val="20596943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6CB6A-ADAA-8BB2-8A86-5E573CBDA89C}"/>
              </a:ext>
            </a:extLst>
          </p:cNvPr>
          <p:cNvSpPr>
            <a:spLocks noGrp="1"/>
          </p:cNvSpPr>
          <p:nvPr>
            <p:ph type="title"/>
          </p:nvPr>
        </p:nvSpPr>
        <p:spPr>
          <a:xfrm>
            <a:off x="457200" y="274638"/>
            <a:ext cx="8229600" cy="792162"/>
          </a:xfrm>
        </p:spPr>
        <p:txBody>
          <a:bodyPr>
            <a:normAutofit/>
          </a:bodyPr>
          <a:lstStyle/>
          <a:p>
            <a:r>
              <a:rPr lang="en-US" sz="3200" b="1" dirty="0">
                <a:hlinkClick r:id="rId2"/>
              </a:rPr>
              <a:t>Formatting Parameters</a:t>
            </a:r>
            <a:endParaRPr lang="en-US" sz="3200" dirty="0"/>
          </a:p>
        </p:txBody>
      </p:sp>
      <p:sp>
        <p:nvSpPr>
          <p:cNvPr id="4" name="Rectangle 1">
            <a:extLst>
              <a:ext uri="{FF2B5EF4-FFF2-40B4-BE49-F238E27FC236}">
                <a16:creationId xmlns:a16="http://schemas.microsoft.com/office/drawing/2014/main" id="{0A99FE87-D567-D2CE-2425-8EFCAC0F66AB}"/>
              </a:ext>
            </a:extLst>
          </p:cNvPr>
          <p:cNvSpPr>
            <a:spLocks noGrp="1" noChangeArrowheads="1"/>
          </p:cNvSpPr>
          <p:nvPr>
            <p:ph idx="1"/>
          </p:nvPr>
        </p:nvSpPr>
        <p:spPr bwMode="auto">
          <a:xfrm>
            <a:off x="76200" y="909647"/>
            <a:ext cx="8458200"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indent="0">
              <a:spcBef>
                <a:spcPct val="0"/>
              </a:spcBef>
              <a:buNone/>
            </a:pPr>
            <a:r>
              <a:rPr kumimoji="0" lang="en-US" altLang="en-US" sz="2000" b="1" i="0" u="none" strike="noStrike" cap="none" normalizeH="0" baseline="0" dirty="0">
                <a:ln>
                  <a:noFill/>
                </a:ln>
                <a:solidFill>
                  <a:schemeClr val="tx1"/>
                </a:solidFill>
                <a:effectLst/>
                <a:latin typeface="Arial" panose="020B0604020202020204" pitchFamily="34" charset="0"/>
                <a:hlinkClick r:id="rId3"/>
              </a:rPr>
              <a:t>Width</a:t>
            </a:r>
            <a:r>
              <a:rPr kumimoji="0" lang="en-US" altLang="en-US" sz="2000" b="1" i="0" u="none" strike="noStrike" cap="none" normalizeH="0" baseline="0" dirty="0">
                <a:ln>
                  <a:noFill/>
                </a:ln>
                <a:solidFill>
                  <a:schemeClr val="tx1"/>
                </a:solidFill>
                <a:effectLst/>
                <a:latin typeface="Arial" panose="020B0604020202020204" pitchFamily="34" charset="0"/>
              </a:rPr>
              <a:t> </a:t>
            </a:r>
          </a:p>
          <a:p>
            <a:pPr>
              <a:spcBef>
                <a:spcPct val="0"/>
              </a:spcBef>
            </a:pPr>
            <a:r>
              <a:rPr lang="en-US" sz="2000" dirty="0"/>
              <a:t>Referring to an argument with the dollar syntax does not affect the “next argument” counter, </a:t>
            </a:r>
          </a:p>
          <a:p>
            <a:pPr>
              <a:spcBef>
                <a:spcPct val="0"/>
              </a:spcBef>
            </a:pPr>
            <a:endParaRPr lang="en-US" sz="2000" dirty="0"/>
          </a:p>
          <a:p>
            <a:pPr>
              <a:spcBef>
                <a:spcPct val="0"/>
              </a:spcBef>
            </a:pPr>
            <a:endParaRPr lang="en-US" sz="2000" dirty="0"/>
          </a:p>
          <a:p>
            <a:pPr>
              <a:spcBef>
                <a:spcPct val="0"/>
              </a:spcBef>
            </a:pPr>
            <a:r>
              <a:rPr lang="en-US" sz="2000" dirty="0"/>
              <a:t>so it’s usually a good idea to refer to arguments by position, </a:t>
            </a:r>
          </a:p>
          <a:p>
            <a:pPr>
              <a:spcBef>
                <a:spcPct val="0"/>
              </a:spcBef>
            </a:pPr>
            <a:r>
              <a:rPr lang="en-US" sz="2000" dirty="0"/>
              <a:t>or use named arguments.</a:t>
            </a:r>
          </a:p>
          <a:p>
            <a:pPr lvl="1">
              <a:spcBef>
                <a:spcPct val="0"/>
              </a:spcBef>
            </a:pPr>
            <a:endParaRPr lang="en-US" sz="2000" dirty="0"/>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1" i="0" u="none" strike="noStrike" cap="none" normalizeH="0" baseline="0" dirty="0">
              <a:ln>
                <a:noFill/>
              </a:ln>
              <a:solidFill>
                <a:schemeClr val="tx1"/>
              </a:solidFill>
              <a:effectLst/>
              <a:latin typeface="Arial" panose="020B0604020202020204" pitchFamily="34" charset="0"/>
              <a:hlinkClick r:id="rId3"/>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3" name="Rectangle: Rounded Corners 2">
            <a:extLst>
              <a:ext uri="{FF2B5EF4-FFF2-40B4-BE49-F238E27FC236}">
                <a16:creationId xmlns:a16="http://schemas.microsoft.com/office/drawing/2014/main" id="{7476A1AF-39C6-C91C-31AE-1BDB330ABFF2}"/>
              </a:ext>
            </a:extLst>
          </p:cNvPr>
          <p:cNvSpPr/>
          <p:nvPr/>
        </p:nvSpPr>
        <p:spPr>
          <a:xfrm>
            <a:off x="6324600" y="4317562"/>
            <a:ext cx="574442" cy="381000"/>
          </a:xfrm>
          <a:prstGeom prst="roundRect">
            <a:avLst/>
          </a:prstGeom>
          <a:noFill/>
          <a:ln w="381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A325F479-14AB-1AB2-2A97-3D73257A272C}"/>
              </a:ext>
            </a:extLst>
          </p:cNvPr>
          <p:cNvSpPr txBox="1"/>
          <p:nvPr/>
        </p:nvSpPr>
        <p:spPr>
          <a:xfrm>
            <a:off x="96478" y="1973108"/>
            <a:ext cx="1026243" cy="400110"/>
          </a:xfrm>
          <a:prstGeom prst="rect">
            <a:avLst/>
          </a:prstGeom>
          <a:solidFill>
            <a:srgbClr val="FFFF00"/>
          </a:solidFill>
          <a:ln w="57150">
            <a:solidFill>
              <a:srgbClr val="FF0000"/>
            </a:solidFill>
          </a:ln>
        </p:spPr>
        <p:txBody>
          <a:bodyPr wrap="none" rtlCol="0">
            <a:spAutoFit/>
          </a:bodyPr>
          <a:lstStyle/>
          <a:p>
            <a:r>
              <a:rPr lang="en-US" sz="2000" b="1" dirty="0">
                <a:sym typeface="Symbol" panose="05050102010706020507" pitchFamily="18" charset="2"/>
              </a:rPr>
              <a:t>Advice</a:t>
            </a:r>
            <a:endParaRPr lang="en-US" sz="2000" b="1" dirty="0"/>
          </a:p>
        </p:txBody>
      </p:sp>
    </p:spTree>
    <p:extLst>
      <p:ext uri="{BB962C8B-B14F-4D97-AF65-F5344CB8AC3E}">
        <p14:creationId xmlns:p14="http://schemas.microsoft.com/office/powerpoint/2010/main" val="34334792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6CB6A-ADAA-8BB2-8A86-5E573CBDA89C}"/>
              </a:ext>
            </a:extLst>
          </p:cNvPr>
          <p:cNvSpPr>
            <a:spLocks noGrp="1"/>
          </p:cNvSpPr>
          <p:nvPr>
            <p:ph type="title"/>
          </p:nvPr>
        </p:nvSpPr>
        <p:spPr>
          <a:xfrm>
            <a:off x="457200" y="274638"/>
            <a:ext cx="8229600" cy="792162"/>
          </a:xfrm>
        </p:spPr>
        <p:txBody>
          <a:bodyPr>
            <a:normAutofit/>
          </a:bodyPr>
          <a:lstStyle/>
          <a:p>
            <a:r>
              <a:rPr lang="en-US" sz="3200" b="1" dirty="0"/>
              <a:t>Fill/Alignment</a:t>
            </a:r>
            <a:endParaRPr lang="en-US" sz="3200" dirty="0"/>
          </a:p>
        </p:txBody>
      </p:sp>
      <p:sp>
        <p:nvSpPr>
          <p:cNvPr id="5" name="TextBox 4">
            <a:extLst>
              <a:ext uri="{FF2B5EF4-FFF2-40B4-BE49-F238E27FC236}">
                <a16:creationId xmlns:a16="http://schemas.microsoft.com/office/drawing/2014/main" id="{A325F479-14AB-1AB2-2A97-3D73257A272C}"/>
              </a:ext>
            </a:extLst>
          </p:cNvPr>
          <p:cNvSpPr txBox="1"/>
          <p:nvPr/>
        </p:nvSpPr>
        <p:spPr>
          <a:xfrm>
            <a:off x="6324600" y="6188867"/>
            <a:ext cx="1734770" cy="400110"/>
          </a:xfrm>
          <a:prstGeom prst="rect">
            <a:avLst/>
          </a:prstGeom>
          <a:solidFill>
            <a:srgbClr val="FFFF00"/>
          </a:solidFill>
          <a:ln w="57150">
            <a:solidFill>
              <a:srgbClr val="FF0000"/>
            </a:solidFill>
          </a:ln>
        </p:spPr>
        <p:txBody>
          <a:bodyPr wrap="none" rtlCol="0">
            <a:spAutoFit/>
          </a:bodyPr>
          <a:lstStyle/>
          <a:p>
            <a:r>
              <a:rPr lang="en-US" sz="2000" b="1" dirty="0">
                <a:sym typeface="Symbol" panose="05050102010706020507" pitchFamily="18" charset="2"/>
              </a:rPr>
              <a:t>More later …</a:t>
            </a:r>
            <a:endParaRPr lang="en-US" sz="2000" b="1" dirty="0"/>
          </a:p>
        </p:txBody>
      </p:sp>
      <p:sp>
        <p:nvSpPr>
          <p:cNvPr id="6" name="Rectangle 1">
            <a:extLst>
              <a:ext uri="{FF2B5EF4-FFF2-40B4-BE49-F238E27FC236}">
                <a16:creationId xmlns:a16="http://schemas.microsoft.com/office/drawing/2014/main" id="{ED3067C6-1D44-A5B3-DBBF-19131C58CCB1}"/>
              </a:ext>
            </a:extLst>
          </p:cNvPr>
          <p:cNvSpPr>
            <a:spLocks noChangeArrowheads="1"/>
          </p:cNvSpPr>
          <p:nvPr/>
        </p:nvSpPr>
        <p:spPr bwMode="auto">
          <a:xfrm>
            <a:off x="295175" y="1366074"/>
            <a:ext cx="7553426"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assert_eq</a:t>
            </a:r>
            <a:r>
              <a:rPr kumimoji="0" lang="en-US" altLang="en-US" sz="16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!(format!("Hello {:&lt;5}!", "x"), "Hello x !");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assert_eq</a:t>
            </a:r>
            <a:r>
              <a:rPr kumimoji="0" lang="en-US" altLang="en-US" sz="16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!(format!("Hello {:-&lt;5}!", "x"), "Hello x----!");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assert_eq</a:t>
            </a:r>
            <a:r>
              <a:rPr kumimoji="0" lang="en-US" altLang="en-US" sz="16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!(format!("Hello {:^5}!", "x"), "Hello x !");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assert_eq</a:t>
            </a:r>
            <a:r>
              <a:rPr kumimoji="0" lang="en-US" altLang="en-US" sz="16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!(format!("Hello {:&gt;5}!", "x"), "Hello x!"); </a:t>
            </a:r>
          </a:p>
        </p:txBody>
      </p:sp>
      <p:sp>
        <p:nvSpPr>
          <p:cNvPr id="7" name="Content Placeholder 6">
            <a:extLst>
              <a:ext uri="{FF2B5EF4-FFF2-40B4-BE49-F238E27FC236}">
                <a16:creationId xmlns:a16="http://schemas.microsoft.com/office/drawing/2014/main" id="{7576ACBA-4F39-2BA3-4316-8E1DAD39844E}"/>
              </a:ext>
            </a:extLst>
          </p:cNvPr>
          <p:cNvSpPr>
            <a:spLocks noGrp="1"/>
          </p:cNvSpPr>
          <p:nvPr>
            <p:ph idx="1"/>
          </p:nvPr>
        </p:nvSpPr>
        <p:spPr>
          <a:xfrm>
            <a:off x="619226" y="965963"/>
            <a:ext cx="8229600" cy="4525963"/>
          </a:xfrm>
        </p:spPr>
        <p:txBody>
          <a:bodyPr/>
          <a:lstStyle/>
          <a:p>
            <a:r>
              <a:rPr kumimoji="0" lang="en-US" altLang="en-US" sz="2000" b="1" i="0" u="none" strike="noStrike" cap="none" normalizeH="0" baseline="0" dirty="0">
                <a:ln>
                  <a:noFill/>
                </a:ln>
                <a:solidFill>
                  <a:srgbClr val="00B050"/>
                </a:solidFill>
                <a:effectLst/>
              </a:rPr>
              <a:t>Assertions</a:t>
            </a:r>
          </a:p>
          <a:p>
            <a:endParaRPr lang="en-US" altLang="en-US" sz="2000" dirty="0">
              <a:solidFill>
                <a:srgbClr val="00B050"/>
              </a:solidFill>
            </a:endParaRPr>
          </a:p>
          <a:p>
            <a:endParaRPr kumimoji="0" lang="en-US" altLang="en-US" sz="2000" b="1" i="0" u="none" strike="noStrike" cap="none" normalizeH="0" baseline="0" dirty="0">
              <a:ln>
                <a:noFill/>
              </a:ln>
              <a:solidFill>
                <a:srgbClr val="00B050"/>
              </a:solidFill>
              <a:effectLst/>
            </a:endParaRPr>
          </a:p>
          <a:p>
            <a:pPr marL="0" indent="0">
              <a:buNone/>
            </a:pPr>
            <a:endParaRPr kumimoji="0" lang="en-US" altLang="en-US" sz="2000" b="1" i="0" u="none" strike="noStrike" cap="none" normalizeH="0" baseline="0" dirty="0">
              <a:ln>
                <a:noFill/>
              </a:ln>
              <a:solidFill>
                <a:srgbClr val="00B050"/>
              </a:solidFill>
              <a:effectLst/>
            </a:endParaRPr>
          </a:p>
          <a:p>
            <a:r>
              <a:rPr kumimoji="0" lang="en-US" altLang="en-US" sz="2000" b="1" i="0" u="none" strike="noStrike" cap="none" normalizeH="0" baseline="0" dirty="0">
                <a:ln>
                  <a:noFill/>
                </a:ln>
                <a:solidFill>
                  <a:srgbClr val="FF0000"/>
                </a:solidFill>
                <a:effectLst/>
              </a:rPr>
              <a:t>Assertions</a:t>
            </a:r>
            <a:r>
              <a:rPr kumimoji="0" lang="en-US" altLang="en-US" sz="2000" b="1" i="0" u="none" strike="noStrike" cap="none" normalizeH="0" baseline="0" dirty="0">
                <a:ln>
                  <a:noFill/>
                </a:ln>
                <a:solidFill>
                  <a:srgbClr val="00B050"/>
                </a:solidFill>
                <a:effectLst/>
              </a:rPr>
              <a:t> are a key strategy for making</a:t>
            </a:r>
          </a:p>
          <a:p>
            <a:pPr lvl="1"/>
            <a:r>
              <a:rPr lang="en-US" altLang="en-US" sz="2000" dirty="0">
                <a:solidFill>
                  <a:srgbClr val="00B050"/>
                </a:solidFill>
              </a:rPr>
              <a:t>Reliable</a:t>
            </a:r>
          </a:p>
          <a:p>
            <a:pPr lvl="1"/>
            <a:r>
              <a:rPr kumimoji="0" lang="en-US" altLang="en-US" sz="2000" b="1" i="0" u="none" strike="noStrike" cap="none" normalizeH="0" baseline="0" dirty="0">
                <a:ln>
                  <a:noFill/>
                </a:ln>
                <a:solidFill>
                  <a:srgbClr val="00B050"/>
                </a:solidFill>
                <a:effectLst/>
              </a:rPr>
              <a:t>Self checked</a:t>
            </a:r>
          </a:p>
          <a:p>
            <a:r>
              <a:rPr kumimoji="0" lang="en-US" altLang="en-US" sz="2000" b="1" i="0" u="none" strike="noStrike" cap="none" normalizeH="0" baseline="0" dirty="0">
                <a:ln>
                  <a:noFill/>
                </a:ln>
                <a:solidFill>
                  <a:srgbClr val="00B050"/>
                </a:solidFill>
                <a:effectLst/>
              </a:rPr>
              <a:t>They check that some expected state of a program is correct</a:t>
            </a:r>
          </a:p>
          <a:p>
            <a:r>
              <a:rPr lang="en-US" altLang="en-US" sz="2000" dirty="0">
                <a:solidFill>
                  <a:srgbClr val="00B050"/>
                </a:solidFill>
              </a:rPr>
              <a:t>For example, </a:t>
            </a:r>
          </a:p>
          <a:p>
            <a:pPr lvl="1"/>
            <a:r>
              <a:rPr kumimoji="0" lang="en-US" altLang="en-US" sz="2000" b="1" i="0" u="none" strike="noStrike" cap="none" normalizeH="0" baseline="0" dirty="0">
                <a:ln>
                  <a:noFill/>
                </a:ln>
                <a:solidFill>
                  <a:srgbClr val="00B050"/>
                </a:solidFill>
                <a:effectLst/>
              </a:rPr>
              <a:t>If you sum a large number of random</a:t>
            </a:r>
            <a:r>
              <a:rPr lang="en-US" altLang="en-US" sz="2000" dirty="0">
                <a:solidFill>
                  <a:srgbClr val="00B050"/>
                </a:solidFill>
              </a:rPr>
              <a:t> numbers in (0,1)</a:t>
            </a:r>
          </a:p>
          <a:p>
            <a:pPr lvl="1"/>
            <a:r>
              <a:rPr kumimoji="0" lang="en-US" altLang="en-US" sz="2000" b="1" i="0" u="none" strike="noStrike" cap="none" normalizeH="0" baseline="0" dirty="0">
                <a:ln>
                  <a:noFill/>
                </a:ln>
                <a:solidFill>
                  <a:srgbClr val="00B050"/>
                </a:solidFill>
                <a:effectLst/>
              </a:rPr>
              <a:t>You expect that the sum will be 0.5</a:t>
            </a:r>
          </a:p>
          <a:p>
            <a:pPr lvl="1"/>
            <a:r>
              <a:rPr lang="en-US" altLang="en-US" sz="2000" dirty="0">
                <a:solidFill>
                  <a:srgbClr val="00B050"/>
                </a:solidFill>
              </a:rPr>
              <a:t>So you add</a:t>
            </a:r>
          </a:p>
          <a:p>
            <a:pPr marL="457200" lvl="1" indent="0" algn="ctr">
              <a:buNone/>
            </a:pPr>
            <a:r>
              <a:rPr kumimoji="0" lang="en-US" altLang="en-US" sz="2000" b="1" i="0" u="none" strike="noStrike" cap="none" normalizeH="0" baseline="0" dirty="0" err="1">
                <a:ln>
                  <a:noFill/>
                </a:ln>
                <a:solidFill>
                  <a:srgbClr val="0F37E1"/>
                </a:solidFill>
                <a:effectLst/>
                <a:latin typeface="Courier New" panose="02070309020205020404" pitchFamily="49" charset="0"/>
                <a:cs typeface="Courier New" panose="02070309020205020404" pitchFamily="49" charset="0"/>
              </a:rPr>
              <a:t>assert_eq</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a:t>
            </a:r>
            <a:r>
              <a:rPr kumimoji="0" lang="en-US" altLang="en-US" sz="2000" b="1" i="0" u="none" strike="noStrike" cap="none" normalizeH="0" baseline="0" dirty="0" err="1">
                <a:ln>
                  <a:noFill/>
                </a:ln>
                <a:solidFill>
                  <a:srgbClr val="0F37E1"/>
                </a:solidFill>
                <a:effectLst/>
                <a:latin typeface="Courier New" panose="02070309020205020404" pitchFamily="49" charset="0"/>
                <a:cs typeface="Courier New" panose="02070309020205020404" pitchFamily="49" charset="0"/>
              </a:rPr>
              <a:t>sum,0.</a:t>
            </a:r>
            <a:r>
              <a:rPr lang="en-US" altLang="en-US" sz="2000" dirty="0" err="1">
                <a:solidFill>
                  <a:srgbClr val="0F37E1"/>
                </a:solidFill>
                <a:latin typeface="Courier New" panose="02070309020205020404" pitchFamily="49" charset="0"/>
                <a:cs typeface="Courier New" panose="02070309020205020404" pitchFamily="49" charset="0"/>
              </a:rPr>
              <a:t>5</a:t>
            </a:r>
            <a:r>
              <a:rPr lang="en-US" altLang="en-US" sz="2000" dirty="0">
                <a:solidFill>
                  <a:srgbClr val="0F37E1"/>
                </a:solidFill>
                <a:latin typeface="Courier New" panose="02070309020205020404" pitchFamily="49" charset="0"/>
                <a:cs typeface="Courier New" panose="02070309020205020404" pitchFamily="49" charset="0"/>
              </a:rPr>
              <a:t>)</a:t>
            </a:r>
          </a:p>
          <a:p>
            <a:pPr lvl="1"/>
            <a:r>
              <a:rPr lang="en-US" altLang="en-US" sz="2000" dirty="0">
                <a:solidFill>
                  <a:srgbClr val="00B050"/>
                </a:solidFill>
              </a:rPr>
              <a:t>D</a:t>
            </a:r>
            <a:r>
              <a:rPr kumimoji="0" lang="en-US" altLang="en-US" sz="2000" b="1" i="0" u="none" strike="noStrike" cap="none" normalizeH="0" baseline="0" dirty="0">
                <a:ln>
                  <a:noFill/>
                </a:ln>
                <a:solidFill>
                  <a:srgbClr val="00B050"/>
                </a:solidFill>
                <a:effectLst/>
              </a:rPr>
              <a:t>oes nothing if the sum is 0.5 </a:t>
            </a:r>
          </a:p>
          <a:p>
            <a:pPr lvl="1"/>
            <a:r>
              <a:rPr lang="en-US" altLang="en-US" sz="2000" dirty="0">
                <a:solidFill>
                  <a:srgbClr val="00B050"/>
                </a:solidFill>
              </a:rPr>
              <a:t>But outputs some error if it is not</a:t>
            </a:r>
            <a:endParaRPr kumimoji="0" lang="en-US" altLang="en-US" sz="2000" b="1" i="0" u="none" strike="noStrike" cap="none" normalizeH="0" baseline="0" dirty="0">
              <a:ln>
                <a:noFill/>
              </a:ln>
              <a:solidFill>
                <a:srgbClr val="00B050"/>
              </a:solidFill>
              <a:effectLst/>
            </a:endParaRPr>
          </a:p>
        </p:txBody>
      </p:sp>
    </p:spTree>
    <p:extLst>
      <p:ext uri="{BB962C8B-B14F-4D97-AF65-F5344CB8AC3E}">
        <p14:creationId xmlns:p14="http://schemas.microsoft.com/office/powerpoint/2010/main" val="363301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6CB6A-ADAA-8BB2-8A86-5E573CBDA89C}"/>
              </a:ext>
            </a:extLst>
          </p:cNvPr>
          <p:cNvSpPr>
            <a:spLocks noGrp="1"/>
          </p:cNvSpPr>
          <p:nvPr>
            <p:ph type="title"/>
          </p:nvPr>
        </p:nvSpPr>
        <p:spPr>
          <a:xfrm>
            <a:off x="457200" y="274638"/>
            <a:ext cx="8229600" cy="792162"/>
          </a:xfrm>
        </p:spPr>
        <p:txBody>
          <a:bodyPr>
            <a:normAutofit/>
          </a:bodyPr>
          <a:lstStyle/>
          <a:p>
            <a:r>
              <a:rPr lang="en-US" sz="3200" b="1" dirty="0"/>
              <a:t>Fill/Alignment</a:t>
            </a:r>
            <a:endParaRPr lang="en-US" sz="3200" dirty="0"/>
          </a:p>
        </p:txBody>
      </p:sp>
      <p:sp>
        <p:nvSpPr>
          <p:cNvPr id="5" name="TextBox 4">
            <a:extLst>
              <a:ext uri="{FF2B5EF4-FFF2-40B4-BE49-F238E27FC236}">
                <a16:creationId xmlns:a16="http://schemas.microsoft.com/office/drawing/2014/main" id="{A325F479-14AB-1AB2-2A97-3D73257A272C}"/>
              </a:ext>
            </a:extLst>
          </p:cNvPr>
          <p:cNvSpPr txBox="1"/>
          <p:nvPr/>
        </p:nvSpPr>
        <p:spPr>
          <a:xfrm>
            <a:off x="6324600" y="6188867"/>
            <a:ext cx="1734770" cy="400110"/>
          </a:xfrm>
          <a:prstGeom prst="rect">
            <a:avLst/>
          </a:prstGeom>
          <a:solidFill>
            <a:srgbClr val="FFFF00"/>
          </a:solidFill>
          <a:ln w="57150">
            <a:solidFill>
              <a:srgbClr val="FF0000"/>
            </a:solidFill>
          </a:ln>
        </p:spPr>
        <p:txBody>
          <a:bodyPr wrap="none" rtlCol="0">
            <a:spAutoFit/>
          </a:bodyPr>
          <a:lstStyle/>
          <a:p>
            <a:r>
              <a:rPr lang="en-US" sz="2000" b="1" dirty="0">
                <a:sym typeface="Symbol" panose="05050102010706020507" pitchFamily="18" charset="2"/>
              </a:rPr>
              <a:t>More later …</a:t>
            </a:r>
            <a:endParaRPr lang="en-US" sz="2000" b="1" dirty="0"/>
          </a:p>
        </p:txBody>
      </p:sp>
      <p:sp>
        <p:nvSpPr>
          <p:cNvPr id="6" name="Rectangle 1">
            <a:extLst>
              <a:ext uri="{FF2B5EF4-FFF2-40B4-BE49-F238E27FC236}">
                <a16:creationId xmlns:a16="http://schemas.microsoft.com/office/drawing/2014/main" id="{ED3067C6-1D44-A5B3-DBBF-19131C58CCB1}"/>
              </a:ext>
            </a:extLst>
          </p:cNvPr>
          <p:cNvSpPr>
            <a:spLocks noChangeArrowheads="1"/>
          </p:cNvSpPr>
          <p:nvPr/>
        </p:nvSpPr>
        <p:spPr bwMode="auto">
          <a:xfrm>
            <a:off x="295175" y="1366074"/>
            <a:ext cx="7553426"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assert_eq</a:t>
            </a:r>
            <a:r>
              <a:rPr kumimoji="0" lang="en-US" altLang="en-US" sz="16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!(format!("Hello {:&lt;5}!", "x"), "Hello x !");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assert_eq</a:t>
            </a:r>
            <a:r>
              <a:rPr kumimoji="0" lang="en-US" altLang="en-US" sz="16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!(format!("Hello {:-&lt;5}!", "x"), "Hello x----!");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assert_eq</a:t>
            </a:r>
            <a:r>
              <a:rPr kumimoji="0" lang="en-US" altLang="en-US" sz="16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!(format!("Hello {:^5}!", "x"), "Hello x !");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assert_eq</a:t>
            </a:r>
            <a:r>
              <a:rPr kumimoji="0" lang="en-US" altLang="en-US" sz="16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!(format!("Hello {:&gt;5}!", "x"), "Hello x!"); </a:t>
            </a:r>
          </a:p>
        </p:txBody>
      </p:sp>
      <p:sp>
        <p:nvSpPr>
          <p:cNvPr id="7" name="Content Placeholder 6">
            <a:extLst>
              <a:ext uri="{FF2B5EF4-FFF2-40B4-BE49-F238E27FC236}">
                <a16:creationId xmlns:a16="http://schemas.microsoft.com/office/drawing/2014/main" id="{7576ACBA-4F39-2BA3-4316-8E1DAD39844E}"/>
              </a:ext>
            </a:extLst>
          </p:cNvPr>
          <p:cNvSpPr>
            <a:spLocks noGrp="1"/>
          </p:cNvSpPr>
          <p:nvPr>
            <p:ph idx="1"/>
          </p:nvPr>
        </p:nvSpPr>
        <p:spPr>
          <a:xfrm>
            <a:off x="619226" y="965963"/>
            <a:ext cx="8229600" cy="4525963"/>
          </a:xfrm>
        </p:spPr>
        <p:txBody>
          <a:bodyPr/>
          <a:lstStyle/>
          <a:p>
            <a:r>
              <a:rPr kumimoji="0" lang="en-US" altLang="en-US" sz="2000" b="1" i="0" u="none" strike="noStrike" cap="none" normalizeH="0" baseline="0" dirty="0">
                <a:ln>
                  <a:noFill/>
                </a:ln>
                <a:solidFill>
                  <a:srgbClr val="00B050"/>
                </a:solidFill>
                <a:effectLst/>
              </a:rPr>
              <a:t>To understand the formatting directives</a:t>
            </a:r>
          </a:p>
          <a:p>
            <a:endParaRPr lang="en-US" altLang="en-US" sz="2000" dirty="0">
              <a:solidFill>
                <a:srgbClr val="00B050"/>
              </a:solidFill>
            </a:endParaRPr>
          </a:p>
          <a:p>
            <a:endParaRPr kumimoji="0" lang="en-US" altLang="en-US" sz="2000" b="1" i="0" u="none" strike="noStrike" cap="none" normalizeH="0" baseline="0" dirty="0">
              <a:ln>
                <a:noFill/>
              </a:ln>
              <a:solidFill>
                <a:srgbClr val="00B050"/>
              </a:solidFill>
              <a:effectLst/>
            </a:endParaRPr>
          </a:p>
          <a:p>
            <a:pPr marL="0" indent="0">
              <a:buNone/>
            </a:pPr>
            <a:endParaRPr kumimoji="0" lang="en-US" altLang="en-US" sz="2000" b="1" i="0" u="none" strike="noStrike" cap="none" normalizeH="0" baseline="0" dirty="0">
              <a:ln>
                <a:noFill/>
              </a:ln>
              <a:solidFill>
                <a:srgbClr val="00B050"/>
              </a:solidFill>
              <a:effectLst/>
            </a:endParaRPr>
          </a:p>
          <a:p>
            <a:r>
              <a:rPr kumimoji="0" lang="en-US" altLang="en-US" sz="2000" b="1" i="0" u="none" strike="noStrike" cap="none" normalizeH="0" baseline="0" dirty="0">
                <a:ln>
                  <a:noFill/>
                </a:ln>
                <a:solidFill>
                  <a:srgbClr val="FF0000"/>
                </a:solidFill>
                <a:effectLst/>
              </a:rPr>
              <a:t>Assertions</a:t>
            </a:r>
            <a:r>
              <a:rPr kumimoji="0" lang="en-US" altLang="en-US" sz="2000" b="1" i="0" u="none" strike="noStrike" cap="none" normalizeH="0" baseline="0" dirty="0">
                <a:ln>
                  <a:noFill/>
                </a:ln>
                <a:solidFill>
                  <a:srgbClr val="00B050"/>
                </a:solidFill>
                <a:effectLst/>
              </a:rPr>
              <a:t> are a key strategy for making</a:t>
            </a:r>
          </a:p>
          <a:p>
            <a:pPr lvl="1"/>
            <a:r>
              <a:rPr lang="en-US" altLang="en-US" sz="2000" dirty="0">
                <a:solidFill>
                  <a:srgbClr val="00B050"/>
                </a:solidFill>
              </a:rPr>
              <a:t>Reliable</a:t>
            </a:r>
          </a:p>
          <a:p>
            <a:pPr lvl="1"/>
            <a:r>
              <a:rPr kumimoji="0" lang="en-US" altLang="en-US" sz="2000" b="1" i="0" u="none" strike="noStrike" cap="none" normalizeH="0" baseline="0" dirty="0">
                <a:ln>
                  <a:noFill/>
                </a:ln>
                <a:solidFill>
                  <a:srgbClr val="00B050"/>
                </a:solidFill>
                <a:effectLst/>
              </a:rPr>
              <a:t>Self checked</a:t>
            </a:r>
          </a:p>
          <a:p>
            <a:r>
              <a:rPr kumimoji="0" lang="en-US" altLang="en-US" sz="2000" b="1" i="0" u="none" strike="noStrike" cap="none" normalizeH="0" baseline="0" dirty="0">
                <a:ln>
                  <a:noFill/>
                </a:ln>
                <a:solidFill>
                  <a:srgbClr val="00B050"/>
                </a:solidFill>
                <a:effectLst/>
              </a:rPr>
              <a:t>They check that some expected state of a program is correct</a:t>
            </a:r>
          </a:p>
          <a:p>
            <a:r>
              <a:rPr lang="en-US" altLang="en-US" sz="2000" dirty="0">
                <a:solidFill>
                  <a:srgbClr val="00B050"/>
                </a:solidFill>
              </a:rPr>
              <a:t>For example, </a:t>
            </a:r>
          </a:p>
          <a:p>
            <a:pPr lvl="1"/>
            <a:r>
              <a:rPr kumimoji="0" lang="en-US" altLang="en-US" sz="2000" b="1" i="0" u="none" strike="noStrike" cap="none" normalizeH="0" baseline="0" dirty="0">
                <a:ln>
                  <a:noFill/>
                </a:ln>
                <a:solidFill>
                  <a:srgbClr val="00B050"/>
                </a:solidFill>
                <a:effectLst/>
              </a:rPr>
              <a:t>If you sum a large number of random</a:t>
            </a:r>
            <a:r>
              <a:rPr lang="en-US" altLang="en-US" sz="2000" dirty="0">
                <a:solidFill>
                  <a:srgbClr val="00B050"/>
                </a:solidFill>
              </a:rPr>
              <a:t> numbers in (0,1)</a:t>
            </a:r>
          </a:p>
          <a:p>
            <a:pPr lvl="1"/>
            <a:r>
              <a:rPr kumimoji="0" lang="en-US" altLang="en-US" sz="2000" b="1" i="0" u="none" strike="noStrike" cap="none" normalizeH="0" baseline="0" dirty="0">
                <a:ln>
                  <a:noFill/>
                </a:ln>
                <a:solidFill>
                  <a:srgbClr val="00B050"/>
                </a:solidFill>
                <a:effectLst/>
              </a:rPr>
              <a:t>You expect that the sum will be 0.5</a:t>
            </a:r>
          </a:p>
          <a:p>
            <a:pPr lvl="1"/>
            <a:r>
              <a:rPr lang="en-US" altLang="en-US" sz="2000" dirty="0">
                <a:solidFill>
                  <a:srgbClr val="00B050"/>
                </a:solidFill>
              </a:rPr>
              <a:t>So you add</a:t>
            </a:r>
          </a:p>
          <a:p>
            <a:pPr marL="457200" lvl="1" indent="0" algn="ctr">
              <a:buNone/>
            </a:pPr>
            <a:r>
              <a:rPr kumimoji="0" lang="en-US" altLang="en-US" sz="2000" b="1" i="0" u="none" strike="noStrike" cap="none" normalizeH="0" baseline="0" dirty="0" err="1">
                <a:ln>
                  <a:noFill/>
                </a:ln>
                <a:solidFill>
                  <a:srgbClr val="0F37E1"/>
                </a:solidFill>
                <a:effectLst/>
                <a:latin typeface="Courier New" panose="02070309020205020404" pitchFamily="49" charset="0"/>
                <a:cs typeface="Courier New" panose="02070309020205020404" pitchFamily="49" charset="0"/>
              </a:rPr>
              <a:t>assert_eq</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a:t>
            </a:r>
            <a:r>
              <a:rPr kumimoji="0" lang="en-US" altLang="en-US" sz="2000" b="1" i="0" u="none" strike="noStrike" cap="none" normalizeH="0" baseline="0" dirty="0" err="1">
                <a:ln>
                  <a:noFill/>
                </a:ln>
                <a:solidFill>
                  <a:srgbClr val="0F37E1"/>
                </a:solidFill>
                <a:effectLst/>
                <a:latin typeface="Courier New" panose="02070309020205020404" pitchFamily="49" charset="0"/>
                <a:cs typeface="Courier New" panose="02070309020205020404" pitchFamily="49" charset="0"/>
              </a:rPr>
              <a:t>sum,0.</a:t>
            </a:r>
            <a:r>
              <a:rPr lang="en-US" altLang="en-US" sz="2000" dirty="0" err="1">
                <a:solidFill>
                  <a:srgbClr val="0F37E1"/>
                </a:solidFill>
                <a:latin typeface="Courier New" panose="02070309020205020404" pitchFamily="49" charset="0"/>
                <a:cs typeface="Courier New" panose="02070309020205020404" pitchFamily="49" charset="0"/>
              </a:rPr>
              <a:t>5</a:t>
            </a:r>
            <a:r>
              <a:rPr lang="en-US" altLang="en-US" sz="2000" dirty="0">
                <a:solidFill>
                  <a:srgbClr val="0F37E1"/>
                </a:solidFill>
                <a:latin typeface="Courier New" panose="02070309020205020404" pitchFamily="49" charset="0"/>
                <a:cs typeface="Courier New" panose="02070309020205020404" pitchFamily="49" charset="0"/>
              </a:rPr>
              <a:t>)</a:t>
            </a:r>
          </a:p>
          <a:p>
            <a:pPr lvl="1"/>
            <a:r>
              <a:rPr lang="en-US" altLang="en-US" sz="2000" dirty="0">
                <a:solidFill>
                  <a:srgbClr val="00B050"/>
                </a:solidFill>
              </a:rPr>
              <a:t>D</a:t>
            </a:r>
            <a:r>
              <a:rPr kumimoji="0" lang="en-US" altLang="en-US" sz="2000" b="1" i="0" u="none" strike="noStrike" cap="none" normalizeH="0" baseline="0" dirty="0">
                <a:ln>
                  <a:noFill/>
                </a:ln>
                <a:solidFill>
                  <a:srgbClr val="00B050"/>
                </a:solidFill>
                <a:effectLst/>
              </a:rPr>
              <a:t>oes nothing if the sum is 0.5 </a:t>
            </a:r>
          </a:p>
          <a:p>
            <a:pPr lvl="1"/>
            <a:r>
              <a:rPr lang="en-US" altLang="en-US" sz="2000" dirty="0">
                <a:solidFill>
                  <a:srgbClr val="00B050"/>
                </a:solidFill>
              </a:rPr>
              <a:t>But outputs some error if it is not</a:t>
            </a:r>
            <a:endParaRPr kumimoji="0" lang="en-US" altLang="en-US" sz="2000" b="1" i="0" u="none" strike="noStrike" cap="none" normalizeH="0" baseline="0" dirty="0">
              <a:ln>
                <a:noFill/>
              </a:ln>
              <a:solidFill>
                <a:srgbClr val="00B050"/>
              </a:solidFill>
              <a:effectLst/>
            </a:endParaRPr>
          </a:p>
        </p:txBody>
      </p:sp>
    </p:spTree>
    <p:extLst>
      <p:ext uri="{BB962C8B-B14F-4D97-AF65-F5344CB8AC3E}">
        <p14:creationId xmlns:p14="http://schemas.microsoft.com/office/powerpoint/2010/main" val="7257150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6CB6A-ADAA-8BB2-8A86-5E573CBDA89C}"/>
              </a:ext>
            </a:extLst>
          </p:cNvPr>
          <p:cNvSpPr>
            <a:spLocks noGrp="1"/>
          </p:cNvSpPr>
          <p:nvPr>
            <p:ph type="title"/>
          </p:nvPr>
        </p:nvSpPr>
        <p:spPr>
          <a:xfrm>
            <a:off x="457200" y="274638"/>
            <a:ext cx="8229600" cy="792162"/>
          </a:xfrm>
        </p:spPr>
        <p:txBody>
          <a:bodyPr>
            <a:normAutofit/>
          </a:bodyPr>
          <a:lstStyle/>
          <a:p>
            <a:r>
              <a:rPr lang="en-US" sz="3200" b="1" dirty="0"/>
              <a:t>Fill/Alignment</a:t>
            </a:r>
            <a:endParaRPr lang="en-US" sz="3200" dirty="0"/>
          </a:p>
        </p:txBody>
      </p:sp>
      <p:sp>
        <p:nvSpPr>
          <p:cNvPr id="7" name="Content Placeholder 6">
            <a:extLst>
              <a:ext uri="{FF2B5EF4-FFF2-40B4-BE49-F238E27FC236}">
                <a16:creationId xmlns:a16="http://schemas.microsoft.com/office/drawing/2014/main" id="{7576ACBA-4F39-2BA3-4316-8E1DAD39844E}"/>
              </a:ext>
            </a:extLst>
          </p:cNvPr>
          <p:cNvSpPr>
            <a:spLocks noGrp="1"/>
          </p:cNvSpPr>
          <p:nvPr>
            <p:ph idx="1"/>
          </p:nvPr>
        </p:nvSpPr>
        <p:spPr>
          <a:xfrm>
            <a:off x="619226" y="965963"/>
            <a:ext cx="8448574" cy="5815837"/>
          </a:xfrm>
        </p:spPr>
        <p:txBody>
          <a:bodyPr/>
          <a:lstStyle/>
          <a:p>
            <a:r>
              <a:rPr kumimoji="0" lang="en-US" altLang="en-US" sz="2000" b="1" i="0" u="none" strike="noStrike" cap="none" normalizeH="0" baseline="0" dirty="0">
                <a:ln>
                  <a:noFill/>
                </a:ln>
                <a:solidFill>
                  <a:srgbClr val="00B050"/>
                </a:solidFill>
                <a:effectLst/>
              </a:rPr>
              <a:t>Filling and aligning</a:t>
            </a:r>
            <a:endParaRPr lang="en-US" altLang="en-US" sz="2000" dirty="0">
              <a:solidFill>
                <a:srgbClr val="00B050"/>
              </a:solidFill>
            </a:endParaRPr>
          </a:p>
          <a:p>
            <a:pPr>
              <a:spcBef>
                <a:spcPct val="0"/>
              </a:spcBef>
            </a:pPr>
            <a:r>
              <a:rPr kumimoji="0" lang="en-US" altLang="en-US" sz="2000" i="0" u="none" strike="noStrike" cap="none" normalizeH="0" baseline="0" dirty="0">
                <a:ln>
                  <a:noFill/>
                </a:ln>
                <a:solidFill>
                  <a:schemeClr val="tx1"/>
                </a:solidFill>
                <a:effectLst/>
                <a:latin typeface="Arial" panose="020B0604020202020204" pitchFamily="34" charset="0"/>
              </a:rPr>
              <a:t>The default </a:t>
            </a:r>
            <a:r>
              <a:rPr kumimoji="0" lang="en-US" altLang="en-US" sz="2000" i="0" u="none" strike="noStrike" cap="none" normalizeH="0" baseline="0" dirty="0">
                <a:ln>
                  <a:noFill/>
                </a:ln>
                <a:solidFill>
                  <a:schemeClr val="tx1"/>
                </a:solidFill>
                <a:effectLst/>
                <a:latin typeface="Arial" panose="020B0604020202020204" pitchFamily="34" charset="0"/>
                <a:hlinkClick r:id="rId2"/>
              </a:rPr>
              <a:t>fill/alignment</a:t>
            </a:r>
            <a:r>
              <a:rPr kumimoji="0" lang="en-US" altLang="en-US" sz="2000" i="0" u="none" strike="noStrike" cap="none" normalizeH="0" baseline="0" dirty="0">
                <a:ln>
                  <a:noFill/>
                </a:ln>
                <a:solidFill>
                  <a:schemeClr val="tx1"/>
                </a:solidFill>
                <a:effectLst/>
                <a:latin typeface="Arial" panose="020B0604020202020204" pitchFamily="34" charset="0"/>
              </a:rPr>
              <a:t> for non-</a:t>
            </a:r>
            <a:r>
              <a:rPr kumimoji="0" lang="en-US" altLang="en-US" sz="2000" i="0" u="none" strike="noStrike" cap="none" normalizeH="0" baseline="0" dirty="0" err="1">
                <a:ln>
                  <a:noFill/>
                </a:ln>
                <a:solidFill>
                  <a:schemeClr val="tx1"/>
                </a:solidFill>
                <a:effectLst/>
                <a:latin typeface="Arial" panose="020B0604020202020204" pitchFamily="34" charset="0"/>
              </a:rPr>
              <a:t>numerics</a:t>
            </a:r>
            <a:r>
              <a:rPr kumimoji="0" lang="en-US" altLang="en-US" sz="2000" i="0" u="none" strike="noStrike" cap="none" normalizeH="0" baseline="0" dirty="0">
                <a:ln>
                  <a:noFill/>
                </a:ln>
                <a:solidFill>
                  <a:schemeClr val="tx1"/>
                </a:solidFill>
                <a:effectLst/>
                <a:latin typeface="Arial" panose="020B0604020202020204" pitchFamily="34" charset="0"/>
              </a:rPr>
              <a:t> is a space </a:t>
            </a:r>
            <a:br>
              <a:rPr kumimoji="0" lang="en-US" altLang="en-US" sz="2000" i="0" u="none" strike="noStrike" cap="none" normalizeH="0" baseline="0" dirty="0">
                <a:ln>
                  <a:noFill/>
                </a:ln>
                <a:solidFill>
                  <a:schemeClr val="tx1"/>
                </a:solidFill>
                <a:effectLst/>
                <a:latin typeface="Arial" panose="020B0604020202020204" pitchFamily="34" charset="0"/>
              </a:rPr>
            </a:br>
            <a:r>
              <a:rPr kumimoji="0" lang="en-US" altLang="en-US" sz="2000" i="0" u="none" strike="noStrike" cap="none" normalizeH="0" baseline="0" dirty="0">
                <a:ln>
                  <a:noFill/>
                </a:ln>
                <a:solidFill>
                  <a:schemeClr val="tx1"/>
                </a:solidFill>
                <a:effectLst/>
                <a:latin typeface="Arial" panose="020B0604020202020204" pitchFamily="34" charset="0"/>
              </a:rPr>
              <a:t>and left-aligned. </a:t>
            </a:r>
          </a:p>
          <a:p>
            <a:pPr>
              <a:spcBef>
                <a:spcPct val="0"/>
              </a:spcBef>
            </a:pPr>
            <a:r>
              <a:rPr kumimoji="0" lang="en-US" altLang="en-US" sz="2000" i="0" u="none" strike="noStrike" cap="none" normalizeH="0" baseline="0" dirty="0">
                <a:ln>
                  <a:noFill/>
                </a:ln>
                <a:solidFill>
                  <a:schemeClr val="tx1"/>
                </a:solidFill>
                <a:effectLst/>
                <a:latin typeface="Arial" panose="020B0604020202020204" pitchFamily="34" charset="0"/>
              </a:rPr>
              <a:t>The default for numeric formatters is also a space character but with right-alignment. </a:t>
            </a:r>
          </a:p>
          <a:p>
            <a:pPr>
              <a:spcBef>
                <a:spcPct val="0"/>
              </a:spcBef>
            </a:pPr>
            <a:r>
              <a:rPr kumimoji="0" lang="en-US" altLang="en-US" sz="2000" i="0" u="none" strike="noStrike" cap="none" normalizeH="0" baseline="0" dirty="0">
                <a:ln>
                  <a:noFill/>
                </a:ln>
                <a:solidFill>
                  <a:schemeClr val="tx1"/>
                </a:solidFill>
                <a:effectLst/>
                <a:latin typeface="Arial" panose="020B0604020202020204" pitchFamily="34" charset="0"/>
              </a:rPr>
              <a:t>If </a:t>
            </a:r>
            <a:r>
              <a:rPr kumimoji="0" lang="en-US" altLang="en-US" sz="2000" i="0" u="none" strike="noStrike" cap="none" normalizeH="0" baseline="0" dirty="0">
                <a:ln>
                  <a:noFill/>
                </a:ln>
                <a:solidFill>
                  <a:schemeClr val="tx1"/>
                </a:solidFill>
                <a:effectLst/>
              </a:rPr>
              <a:t>the 0 flag (see below) is specified for </a:t>
            </a:r>
            <a:r>
              <a:rPr kumimoji="0" lang="en-US" altLang="en-US" sz="2000" i="0" u="none" strike="noStrike" cap="none" normalizeH="0" baseline="0" dirty="0" err="1">
                <a:ln>
                  <a:noFill/>
                </a:ln>
                <a:solidFill>
                  <a:schemeClr val="tx1"/>
                </a:solidFill>
                <a:effectLst/>
              </a:rPr>
              <a:t>numerics</a:t>
            </a:r>
            <a:r>
              <a:rPr kumimoji="0" lang="en-US" altLang="en-US" sz="2000" i="0" u="none" strike="noStrike" cap="none" normalizeH="0" baseline="0" dirty="0">
                <a:ln>
                  <a:noFill/>
                </a:ln>
                <a:solidFill>
                  <a:schemeClr val="tx1"/>
                </a:solidFill>
                <a:effectLst/>
              </a:rPr>
              <a:t>, then the implicit fill character is 0.</a:t>
            </a:r>
          </a:p>
          <a:p>
            <a:pPr>
              <a:spcBef>
                <a:spcPct val="0"/>
              </a:spcBef>
            </a:pPr>
            <a:r>
              <a:rPr kumimoji="0" lang="en-US" altLang="en-US" sz="2000" i="0" u="none" strike="noStrike" cap="none" normalizeH="0" baseline="0" dirty="0">
                <a:ln>
                  <a:noFill/>
                </a:ln>
                <a:solidFill>
                  <a:schemeClr val="tx1"/>
                </a:solidFill>
                <a:effectLst/>
              </a:rPr>
              <a:t>Note that alignment might not be implement</a:t>
            </a:r>
            <a:r>
              <a:rPr kumimoji="0" lang="en-US" altLang="en-US" sz="2000" b="0" i="0" u="none" strike="noStrike" cap="none" normalizeH="0" baseline="0" dirty="0">
                <a:ln>
                  <a:noFill/>
                </a:ln>
                <a:solidFill>
                  <a:schemeClr val="tx1"/>
                </a:solidFill>
                <a:effectLst/>
                <a:latin typeface="Arial" panose="020B0604020202020204" pitchFamily="34" charset="0"/>
              </a:rPr>
              <a:t>ed by some types. </a:t>
            </a:r>
          </a:p>
          <a:p>
            <a:pPr>
              <a:spcBef>
                <a:spcPct val="0"/>
              </a:spcBef>
            </a:pPr>
            <a:r>
              <a:rPr kumimoji="0" lang="en-US" altLang="en-US" sz="2000" i="0" u="none" strike="noStrike" cap="none" normalizeH="0" baseline="0" dirty="0">
                <a:ln>
                  <a:noFill/>
                </a:ln>
                <a:solidFill>
                  <a:schemeClr val="tx1"/>
                </a:solidFill>
                <a:effectLst/>
              </a:rPr>
              <a:t>In particular, it is not generally implemented for the Debug trait.</a:t>
            </a:r>
          </a:p>
          <a:p>
            <a:pPr>
              <a:spcBef>
                <a:spcPct val="0"/>
              </a:spcBef>
            </a:pPr>
            <a:r>
              <a:rPr kumimoji="0" lang="en-US" altLang="en-US" sz="2000" i="0" u="none" strike="noStrike" cap="none" normalizeH="0" baseline="0" dirty="0">
                <a:ln>
                  <a:noFill/>
                </a:ln>
                <a:solidFill>
                  <a:schemeClr val="tx1"/>
                </a:solidFill>
                <a:effectLst/>
              </a:rPr>
              <a:t>A good way to ensure padding is applied is to </a:t>
            </a:r>
          </a:p>
          <a:p>
            <a:pPr lvl="1">
              <a:spcBef>
                <a:spcPct val="0"/>
              </a:spcBef>
            </a:pPr>
            <a:r>
              <a:rPr kumimoji="0" lang="en-US" altLang="en-US" sz="2000" i="0" u="none" strike="noStrike" cap="none" normalizeH="0" baseline="0" dirty="0">
                <a:ln>
                  <a:noFill/>
                </a:ln>
                <a:solidFill>
                  <a:schemeClr val="tx1"/>
                </a:solidFill>
                <a:effectLst/>
              </a:rPr>
              <a:t>format your input, then </a:t>
            </a:r>
          </a:p>
          <a:p>
            <a:pPr lvl="1">
              <a:spcBef>
                <a:spcPct val="0"/>
              </a:spcBef>
            </a:pPr>
            <a:r>
              <a:rPr kumimoji="0" lang="en-US" altLang="en-US" sz="2000" i="0" u="none" strike="noStrike" cap="none" normalizeH="0" baseline="0" dirty="0">
                <a:ln>
                  <a:noFill/>
                </a:ln>
                <a:solidFill>
                  <a:schemeClr val="tx1"/>
                </a:solidFill>
                <a:effectLst/>
              </a:rPr>
              <a:t>pad this resulting string to obtain your output: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println</a:t>
            </a:r>
            <a:r>
              <a:rPr kumimoji="0" lang="en-US" altLang="en-US" sz="18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!("Hello {:^15}!", format!("{:?}", Some("hi"))); </a:t>
            </a:r>
          </a:p>
          <a:p>
            <a:pPr lvl="1">
              <a:spcBef>
                <a:spcPct val="0"/>
              </a:spcBef>
            </a:pPr>
            <a:r>
              <a:rPr kumimoji="0" lang="en-US" altLang="en-US" sz="18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=&gt; "Hello Some("hi") !“</a:t>
            </a:r>
          </a:p>
          <a:p>
            <a:pPr>
              <a:spcBef>
                <a:spcPct val="0"/>
              </a:spcBef>
            </a:pPr>
            <a:endParaRPr kumimoji="0" lang="en-US" altLang="en-US" sz="18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7254234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6CB6A-ADAA-8BB2-8A86-5E573CBDA89C}"/>
              </a:ext>
            </a:extLst>
          </p:cNvPr>
          <p:cNvSpPr>
            <a:spLocks noGrp="1"/>
          </p:cNvSpPr>
          <p:nvPr>
            <p:ph type="title"/>
          </p:nvPr>
        </p:nvSpPr>
        <p:spPr>
          <a:xfrm>
            <a:off x="457200" y="274638"/>
            <a:ext cx="8229600" cy="792162"/>
          </a:xfrm>
        </p:spPr>
        <p:txBody>
          <a:bodyPr>
            <a:normAutofit/>
          </a:bodyPr>
          <a:lstStyle/>
          <a:p>
            <a:r>
              <a:rPr lang="en-US" sz="3200" b="1" dirty="0"/>
              <a:t>Fill/Alignment</a:t>
            </a:r>
            <a:endParaRPr lang="en-US" sz="3200" dirty="0"/>
          </a:p>
        </p:txBody>
      </p:sp>
      <p:sp>
        <p:nvSpPr>
          <p:cNvPr id="7" name="Content Placeholder 6">
            <a:extLst>
              <a:ext uri="{FF2B5EF4-FFF2-40B4-BE49-F238E27FC236}">
                <a16:creationId xmlns:a16="http://schemas.microsoft.com/office/drawing/2014/main" id="{7576ACBA-4F39-2BA3-4316-8E1DAD39844E}"/>
              </a:ext>
            </a:extLst>
          </p:cNvPr>
          <p:cNvSpPr>
            <a:spLocks noGrp="1"/>
          </p:cNvSpPr>
          <p:nvPr>
            <p:ph idx="1"/>
          </p:nvPr>
        </p:nvSpPr>
        <p:spPr>
          <a:xfrm>
            <a:off x="619226" y="965963"/>
            <a:ext cx="8448574" cy="5815837"/>
          </a:xfrm>
        </p:spPr>
        <p:txBody>
          <a:bodyPr/>
          <a:lstStyle/>
          <a:p>
            <a:r>
              <a:rPr kumimoji="0" lang="en-US" altLang="en-US" sz="2000" b="1" i="0" u="none" strike="noStrike" cap="none" normalizeH="0" baseline="0" dirty="0">
                <a:ln>
                  <a:noFill/>
                </a:ln>
                <a:solidFill>
                  <a:srgbClr val="00B050"/>
                </a:solidFill>
                <a:effectLst/>
              </a:rPr>
              <a:t>Filling and aligning</a:t>
            </a:r>
            <a:endParaRPr lang="en-US" altLang="en-US" sz="2000" dirty="0">
              <a:solidFill>
                <a:srgbClr val="00B050"/>
              </a:solidFill>
            </a:endParaRPr>
          </a:p>
          <a:p>
            <a:pPr>
              <a:spcBef>
                <a:spcPct val="0"/>
              </a:spcBef>
            </a:pPr>
            <a:endParaRPr kumimoji="0" lang="en-US" altLang="en-US" sz="2000" i="0" u="none" strike="noStrike" cap="none" normalizeH="0" baseline="0" dirty="0">
              <a:ln>
                <a:noFill/>
              </a:ln>
              <a:solidFill>
                <a:schemeClr val="tx1"/>
              </a:solidFill>
              <a:effectLst/>
            </a:endParaRPr>
          </a:p>
          <a:p>
            <a:pPr>
              <a:spcBef>
                <a:spcPct val="0"/>
              </a:spcBef>
            </a:pPr>
            <a:r>
              <a:rPr kumimoji="0" lang="en-US" altLang="en-US" sz="2000" i="0" u="none" strike="noStrike" cap="none" normalizeH="0" baseline="0" dirty="0">
                <a:ln>
                  <a:noFill/>
                </a:ln>
                <a:solidFill>
                  <a:schemeClr val="tx1"/>
                </a:solidFill>
                <a:effectLst/>
              </a:rPr>
              <a:t>A good way to ensure padding is applied is to </a:t>
            </a:r>
          </a:p>
          <a:p>
            <a:pPr lvl="1">
              <a:spcBef>
                <a:spcPct val="0"/>
              </a:spcBef>
            </a:pPr>
            <a:r>
              <a:rPr kumimoji="0" lang="en-US" altLang="en-US" sz="2000" i="0" u="none" strike="noStrike" cap="none" normalizeH="0" baseline="0" dirty="0">
                <a:ln>
                  <a:noFill/>
                </a:ln>
                <a:solidFill>
                  <a:schemeClr val="tx1"/>
                </a:solidFill>
                <a:effectLst/>
              </a:rPr>
              <a:t>format your input, then </a:t>
            </a:r>
          </a:p>
          <a:p>
            <a:pPr lvl="1">
              <a:spcBef>
                <a:spcPct val="0"/>
              </a:spcBef>
            </a:pPr>
            <a:r>
              <a:rPr kumimoji="0" lang="en-US" altLang="en-US" sz="2000" i="0" u="none" strike="noStrike" cap="none" normalizeH="0" baseline="0" dirty="0">
                <a:ln>
                  <a:noFill/>
                </a:ln>
                <a:solidFill>
                  <a:schemeClr val="tx1"/>
                </a:solidFill>
                <a:effectLst/>
              </a:rPr>
              <a:t>pad this resulting string to obtain your output: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println</a:t>
            </a:r>
            <a:r>
              <a:rPr kumimoji="0" lang="en-US" altLang="en-US" sz="18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!("Hello {:^15}!", format!("{:?}", Some("hi"))); </a:t>
            </a:r>
          </a:p>
          <a:p>
            <a:pPr lvl="1">
              <a:spcBef>
                <a:spcPct val="0"/>
              </a:spcBef>
            </a:pPr>
            <a:r>
              <a:rPr kumimoji="0" lang="en-US" altLang="en-US" sz="18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=&gt; "Hello Some("hi") !“</a:t>
            </a:r>
          </a:p>
          <a:p>
            <a:pPr>
              <a:spcBef>
                <a:spcPct val="0"/>
              </a:spcBef>
            </a:pPr>
            <a:r>
              <a:rPr lang="en-US" altLang="en-US" sz="2200" dirty="0"/>
              <a:t>Read this as</a:t>
            </a:r>
          </a:p>
          <a:p>
            <a:pPr lvl="1">
              <a:spcBef>
                <a:spcPct val="0"/>
              </a:spcBef>
            </a:pPr>
            <a:r>
              <a:rPr kumimoji="0" lang="en-US" altLang="en-US" sz="1800" i="0" u="none" strike="noStrike" cap="none" normalizeH="0" baseline="0" dirty="0">
                <a:ln>
                  <a:noFill/>
                </a:ln>
                <a:solidFill>
                  <a:schemeClr val="tx1"/>
                </a:solidFill>
                <a:effectLst/>
              </a:rPr>
              <a:t>Format ‘Some(“hi”)’ using the Debug format “:?”,</a:t>
            </a:r>
          </a:p>
          <a:p>
            <a:pPr lvl="1">
              <a:spcBef>
                <a:spcPct val="0"/>
              </a:spcBef>
            </a:pPr>
            <a:r>
              <a:rPr lang="en-US" altLang="en-US" sz="1800" dirty="0"/>
              <a:t>Then set in in the </a:t>
            </a:r>
            <a:r>
              <a:rPr lang="en-US" altLang="en-US" sz="1800" dirty="0" err="1"/>
              <a:t>centre</a:t>
            </a:r>
            <a:r>
              <a:rPr lang="en-US" altLang="en-US" sz="1800" dirty="0"/>
              <a:t> of a 15 character width space</a:t>
            </a:r>
          </a:p>
          <a:p>
            <a:pPr lvl="1">
              <a:spcBef>
                <a:spcPct val="0"/>
              </a:spcBef>
            </a:pPr>
            <a:r>
              <a:rPr kumimoji="0" lang="en-US" altLang="en-US" sz="1800" i="0" u="none" strike="noStrike" cap="none" normalizeH="0" baseline="0" dirty="0">
                <a:ln>
                  <a:noFill/>
                </a:ln>
                <a:solidFill>
                  <a:schemeClr val="tx1"/>
                </a:solidFill>
                <a:effectLst/>
              </a:rPr>
              <a:t>Like this</a:t>
            </a:r>
          </a:p>
          <a:p>
            <a:pPr marL="457200" lvl="1" indent="0" algn="ctr">
              <a:spcBef>
                <a:spcPct val="0"/>
              </a:spcBef>
              <a:buNone/>
            </a:pPr>
            <a:r>
              <a:rPr kumimoji="0" lang="en-US" altLang="en-US" sz="18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Hello   Some("hi")   !</a:t>
            </a:r>
          </a:p>
          <a:p>
            <a:pPr marL="457200" lvl="1" indent="0">
              <a:spcBef>
                <a:spcPct val="0"/>
              </a:spcBef>
              <a:buNone/>
            </a:pPr>
            <a:endParaRPr kumimoji="0" lang="en-US" altLang="en-US" sz="1800" i="0" u="none" strike="noStrike" cap="none" normalizeH="0" baseline="0" dirty="0">
              <a:ln>
                <a:noFill/>
              </a:ln>
              <a:solidFill>
                <a:schemeClr val="tx1"/>
              </a:solidFill>
              <a:effectLst/>
            </a:endParaRPr>
          </a:p>
          <a:p>
            <a:pPr marL="457200" lvl="1" indent="0">
              <a:spcBef>
                <a:spcPct val="0"/>
              </a:spcBef>
              <a:buNone/>
            </a:pPr>
            <a:endParaRPr lang="en-US" altLang="en-US" sz="1800" dirty="0"/>
          </a:p>
        </p:txBody>
      </p:sp>
      <p:sp>
        <p:nvSpPr>
          <p:cNvPr id="8" name="Rectangle: Rounded Corners 7">
            <a:extLst>
              <a:ext uri="{FF2B5EF4-FFF2-40B4-BE49-F238E27FC236}">
                <a16:creationId xmlns:a16="http://schemas.microsoft.com/office/drawing/2014/main" id="{C4C2761F-4285-B13E-BE2F-2F3A2E52C459}"/>
              </a:ext>
            </a:extLst>
          </p:cNvPr>
          <p:cNvSpPr/>
          <p:nvPr/>
        </p:nvSpPr>
        <p:spPr>
          <a:xfrm>
            <a:off x="4267200" y="4191000"/>
            <a:ext cx="2116021" cy="381000"/>
          </a:xfrm>
          <a:prstGeom prst="roundRect">
            <a:avLst/>
          </a:prstGeom>
          <a:noFill/>
          <a:ln w="381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C8C5BDC3-60DA-C584-20D2-88FB572AECA2}"/>
              </a:ext>
            </a:extLst>
          </p:cNvPr>
          <p:cNvSpPr txBox="1"/>
          <p:nvPr/>
        </p:nvSpPr>
        <p:spPr>
          <a:xfrm>
            <a:off x="4843513" y="4588565"/>
            <a:ext cx="1837362" cy="400110"/>
          </a:xfrm>
          <a:prstGeom prst="rect">
            <a:avLst/>
          </a:prstGeom>
          <a:solidFill>
            <a:srgbClr val="FFFF00"/>
          </a:solidFill>
          <a:ln w="57150">
            <a:solidFill>
              <a:srgbClr val="FF0000"/>
            </a:solidFill>
          </a:ln>
        </p:spPr>
        <p:txBody>
          <a:bodyPr wrap="none" rtlCol="0">
            <a:spAutoFit/>
          </a:bodyPr>
          <a:lstStyle/>
          <a:p>
            <a:r>
              <a:rPr lang="en-US" sz="2000" b="1" dirty="0"/>
              <a:t>15 characters</a:t>
            </a:r>
          </a:p>
        </p:txBody>
      </p:sp>
    </p:spTree>
    <p:extLst>
      <p:ext uri="{BB962C8B-B14F-4D97-AF65-F5344CB8AC3E}">
        <p14:creationId xmlns:p14="http://schemas.microsoft.com/office/powerpoint/2010/main" val="22516543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6CB6A-ADAA-8BB2-8A86-5E573CBDA89C}"/>
              </a:ext>
            </a:extLst>
          </p:cNvPr>
          <p:cNvSpPr>
            <a:spLocks noGrp="1"/>
          </p:cNvSpPr>
          <p:nvPr>
            <p:ph type="title"/>
          </p:nvPr>
        </p:nvSpPr>
        <p:spPr>
          <a:xfrm>
            <a:off x="457200" y="274638"/>
            <a:ext cx="8229600" cy="792162"/>
          </a:xfrm>
        </p:spPr>
        <p:txBody>
          <a:bodyPr>
            <a:normAutofit/>
          </a:bodyPr>
          <a:lstStyle/>
          <a:p>
            <a:r>
              <a:rPr lang="en-US" sz="3200" dirty="0"/>
              <a:t>Precision ???</a:t>
            </a:r>
          </a:p>
        </p:txBody>
      </p:sp>
      <p:sp>
        <p:nvSpPr>
          <p:cNvPr id="7" name="Content Placeholder 6">
            <a:extLst>
              <a:ext uri="{FF2B5EF4-FFF2-40B4-BE49-F238E27FC236}">
                <a16:creationId xmlns:a16="http://schemas.microsoft.com/office/drawing/2014/main" id="{7576ACBA-4F39-2BA3-4316-8E1DAD39844E}"/>
              </a:ext>
            </a:extLst>
          </p:cNvPr>
          <p:cNvSpPr>
            <a:spLocks noGrp="1"/>
          </p:cNvSpPr>
          <p:nvPr>
            <p:ph idx="1"/>
          </p:nvPr>
        </p:nvSpPr>
        <p:spPr>
          <a:xfrm>
            <a:off x="619226" y="965963"/>
            <a:ext cx="8448574" cy="5815837"/>
          </a:xfrm>
        </p:spPr>
        <p:txBody>
          <a:bodyPr/>
          <a:lstStyle/>
          <a:p>
            <a:r>
              <a:rPr kumimoji="0" lang="en-US" altLang="en-US" sz="2000" b="1" i="0" u="none" strike="noStrike" cap="none" normalizeH="0" baseline="0" dirty="0">
                <a:ln>
                  <a:noFill/>
                </a:ln>
                <a:solidFill>
                  <a:srgbClr val="00B050"/>
                </a:solidFill>
                <a:effectLst/>
              </a:rPr>
              <a:t>Filling and aligning</a:t>
            </a:r>
            <a:endParaRPr lang="en-US" altLang="en-US" sz="2000" dirty="0">
              <a:solidFill>
                <a:srgbClr val="00B050"/>
              </a:solidFill>
            </a:endParaRPr>
          </a:p>
          <a:p>
            <a:pPr>
              <a:spcBef>
                <a:spcPct val="0"/>
              </a:spcBef>
            </a:pPr>
            <a:r>
              <a:rPr kumimoji="0" lang="en-US" altLang="en-US" sz="2000" i="0" u="none" strike="noStrike" cap="none" normalizeH="0" baseline="0" dirty="0">
                <a:ln>
                  <a:noFill/>
                </a:ln>
                <a:solidFill>
                  <a:schemeClr val="tx1"/>
                </a:solidFill>
                <a:effectLst/>
                <a:latin typeface="Arial" panose="020B0604020202020204" pitchFamily="34" charset="0"/>
              </a:rPr>
              <a:t>The default </a:t>
            </a:r>
            <a:r>
              <a:rPr kumimoji="0" lang="en-US" altLang="en-US" sz="2000" i="0" u="none" strike="noStrike" cap="none" normalizeH="0" baseline="0" dirty="0">
                <a:ln>
                  <a:noFill/>
                </a:ln>
                <a:solidFill>
                  <a:schemeClr val="tx1"/>
                </a:solidFill>
                <a:effectLst/>
                <a:latin typeface="Arial" panose="020B0604020202020204" pitchFamily="34" charset="0"/>
                <a:hlinkClick r:id="rId2"/>
              </a:rPr>
              <a:t>fill/alignment</a:t>
            </a:r>
            <a:r>
              <a:rPr kumimoji="0" lang="en-US" altLang="en-US" sz="2000" i="0" u="none" strike="noStrike" cap="none" normalizeH="0" baseline="0" dirty="0">
                <a:ln>
                  <a:noFill/>
                </a:ln>
                <a:solidFill>
                  <a:schemeClr val="tx1"/>
                </a:solidFill>
                <a:effectLst/>
                <a:latin typeface="Arial" panose="020B0604020202020204" pitchFamily="34" charset="0"/>
              </a:rPr>
              <a:t> for non-</a:t>
            </a:r>
            <a:r>
              <a:rPr kumimoji="0" lang="en-US" altLang="en-US" sz="2000" i="0" u="none" strike="noStrike" cap="none" normalizeH="0" baseline="0" dirty="0" err="1">
                <a:ln>
                  <a:noFill/>
                </a:ln>
                <a:solidFill>
                  <a:schemeClr val="tx1"/>
                </a:solidFill>
                <a:effectLst/>
                <a:latin typeface="Arial" panose="020B0604020202020204" pitchFamily="34" charset="0"/>
              </a:rPr>
              <a:t>numerics</a:t>
            </a:r>
            <a:r>
              <a:rPr kumimoji="0" lang="en-US" altLang="en-US" sz="2000" i="0" u="none" strike="noStrike" cap="none" normalizeH="0" baseline="0" dirty="0">
                <a:ln>
                  <a:noFill/>
                </a:ln>
                <a:solidFill>
                  <a:schemeClr val="tx1"/>
                </a:solidFill>
                <a:effectLst/>
                <a:latin typeface="Arial" panose="020B0604020202020204" pitchFamily="34" charset="0"/>
              </a:rPr>
              <a:t> is a space </a:t>
            </a:r>
            <a:br>
              <a:rPr kumimoji="0" lang="en-US" altLang="en-US" sz="2000" i="0" u="none" strike="noStrike" cap="none" normalizeH="0" baseline="0" dirty="0">
                <a:ln>
                  <a:noFill/>
                </a:ln>
                <a:solidFill>
                  <a:schemeClr val="tx1"/>
                </a:solidFill>
                <a:effectLst/>
                <a:latin typeface="Arial" panose="020B0604020202020204" pitchFamily="34" charset="0"/>
              </a:rPr>
            </a:br>
            <a:r>
              <a:rPr kumimoji="0" lang="en-US" altLang="en-US" sz="2000" i="0" u="none" strike="noStrike" cap="none" normalizeH="0" baseline="0" dirty="0">
                <a:ln>
                  <a:noFill/>
                </a:ln>
                <a:solidFill>
                  <a:schemeClr val="tx1"/>
                </a:solidFill>
                <a:effectLst/>
                <a:latin typeface="Arial" panose="020B0604020202020204" pitchFamily="34" charset="0"/>
              </a:rPr>
              <a:t>and left-aligned. </a:t>
            </a:r>
          </a:p>
          <a:p>
            <a:pPr>
              <a:spcBef>
                <a:spcPct val="0"/>
              </a:spcBef>
            </a:pPr>
            <a:r>
              <a:rPr kumimoji="0" lang="en-US" altLang="en-US" sz="2000" i="0" u="none" strike="noStrike" cap="none" normalizeH="0" baseline="0" dirty="0">
                <a:ln>
                  <a:noFill/>
                </a:ln>
                <a:solidFill>
                  <a:schemeClr val="tx1"/>
                </a:solidFill>
                <a:effectLst/>
                <a:latin typeface="Arial" panose="020B0604020202020204" pitchFamily="34" charset="0"/>
              </a:rPr>
              <a:t>The default for numeric formatters is also a space character but with right-alignment. </a:t>
            </a:r>
          </a:p>
          <a:p>
            <a:pPr>
              <a:spcBef>
                <a:spcPct val="0"/>
              </a:spcBef>
            </a:pPr>
            <a:r>
              <a:rPr kumimoji="0" lang="en-US" altLang="en-US" sz="2000" i="0" u="none" strike="noStrike" cap="none" normalizeH="0" baseline="0" dirty="0">
                <a:ln>
                  <a:noFill/>
                </a:ln>
                <a:solidFill>
                  <a:schemeClr val="tx1"/>
                </a:solidFill>
                <a:effectLst/>
                <a:latin typeface="Arial" panose="020B0604020202020204" pitchFamily="34" charset="0"/>
              </a:rPr>
              <a:t>If </a:t>
            </a:r>
            <a:r>
              <a:rPr kumimoji="0" lang="en-US" altLang="en-US" sz="2000" i="0" u="none" strike="noStrike" cap="none" normalizeH="0" baseline="0" dirty="0">
                <a:ln>
                  <a:noFill/>
                </a:ln>
                <a:solidFill>
                  <a:schemeClr val="tx1"/>
                </a:solidFill>
                <a:effectLst/>
              </a:rPr>
              <a:t>the 0 flag (see below) is specified for </a:t>
            </a:r>
            <a:r>
              <a:rPr kumimoji="0" lang="en-US" altLang="en-US" sz="2000" i="0" u="none" strike="noStrike" cap="none" normalizeH="0" baseline="0" dirty="0" err="1">
                <a:ln>
                  <a:noFill/>
                </a:ln>
                <a:solidFill>
                  <a:schemeClr val="tx1"/>
                </a:solidFill>
                <a:effectLst/>
              </a:rPr>
              <a:t>numerics</a:t>
            </a:r>
            <a:r>
              <a:rPr kumimoji="0" lang="en-US" altLang="en-US" sz="2000" i="0" u="none" strike="noStrike" cap="none" normalizeH="0" baseline="0" dirty="0">
                <a:ln>
                  <a:noFill/>
                </a:ln>
                <a:solidFill>
                  <a:schemeClr val="tx1"/>
                </a:solidFill>
                <a:effectLst/>
              </a:rPr>
              <a:t>, then the implicit fill character is 0.</a:t>
            </a:r>
          </a:p>
          <a:p>
            <a:pPr>
              <a:spcBef>
                <a:spcPct val="0"/>
              </a:spcBef>
            </a:pPr>
            <a:r>
              <a:rPr kumimoji="0" lang="en-US" altLang="en-US" sz="2000" i="0" u="none" strike="noStrike" cap="none" normalizeH="0" baseline="0" dirty="0">
                <a:ln>
                  <a:noFill/>
                </a:ln>
                <a:solidFill>
                  <a:schemeClr val="tx1"/>
                </a:solidFill>
                <a:effectLst/>
              </a:rPr>
              <a:t>Note that alignment might not be implement</a:t>
            </a:r>
            <a:r>
              <a:rPr kumimoji="0" lang="en-US" altLang="en-US" sz="2000" i="0" u="none" strike="noStrike" cap="none" normalizeH="0" baseline="0" dirty="0">
                <a:ln>
                  <a:noFill/>
                </a:ln>
                <a:solidFill>
                  <a:schemeClr val="tx1"/>
                </a:solidFill>
                <a:effectLst/>
                <a:latin typeface="Arial" panose="020B0604020202020204" pitchFamily="34" charset="0"/>
              </a:rPr>
              <a:t>ed by some types. </a:t>
            </a:r>
          </a:p>
          <a:p>
            <a:pPr>
              <a:spcBef>
                <a:spcPct val="0"/>
              </a:spcBef>
            </a:pPr>
            <a:r>
              <a:rPr kumimoji="0" lang="en-US" altLang="en-US" sz="2000" i="0" u="none" strike="noStrike" cap="none" normalizeH="0" baseline="0" dirty="0">
                <a:ln>
                  <a:noFill/>
                </a:ln>
                <a:solidFill>
                  <a:schemeClr val="tx1"/>
                </a:solidFill>
                <a:effectLst/>
              </a:rPr>
              <a:t>In particular, it is not generally implemented for the Debug trait.</a:t>
            </a:r>
          </a:p>
          <a:p>
            <a:pPr>
              <a:spcBef>
                <a:spcPct val="0"/>
              </a:spcBef>
            </a:pPr>
            <a:endParaRPr kumimoji="0" lang="en-US" altLang="en-US" sz="18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a:p>
            <a:pPr>
              <a:spcBef>
                <a:spcPct val="0"/>
              </a:spcBef>
            </a:pPr>
            <a:r>
              <a:rPr kumimoji="0" lang="en-US" altLang="en-US" sz="2000" b="1" i="0" u="none" strike="noStrike" cap="none" normalizeH="0" baseline="0" dirty="0">
                <a:ln>
                  <a:noFill/>
                </a:ln>
                <a:solidFill>
                  <a:srgbClr val="00B050"/>
                </a:solidFill>
                <a:effectLst/>
              </a:rPr>
              <a:t>More challenges for Rust programmers!!</a:t>
            </a:r>
          </a:p>
          <a:p>
            <a:pPr>
              <a:spcBef>
                <a:spcPct val="0"/>
              </a:spcBef>
            </a:pPr>
            <a:r>
              <a:rPr lang="en-US" altLang="en-US" sz="2000" dirty="0">
                <a:solidFill>
                  <a:srgbClr val="00B050"/>
                </a:solidFill>
              </a:rPr>
              <a:t>Note a distinct lack of </a:t>
            </a:r>
            <a:r>
              <a:rPr lang="en-US" altLang="en-US" sz="2000" dirty="0">
                <a:solidFill>
                  <a:srgbClr val="FF0000"/>
                </a:solidFill>
              </a:rPr>
              <a:t>precision</a:t>
            </a:r>
            <a:r>
              <a:rPr lang="en-US" altLang="en-US" sz="2000" dirty="0">
                <a:solidFill>
                  <a:srgbClr val="00B050"/>
                </a:solidFill>
              </a:rPr>
              <a:t> here!</a:t>
            </a:r>
          </a:p>
          <a:p>
            <a:pPr lvl="1">
              <a:spcBef>
                <a:spcPct val="0"/>
              </a:spcBef>
            </a:pPr>
            <a:r>
              <a:rPr lang="en-US" altLang="en-US" sz="2000" dirty="0">
                <a:solidFill>
                  <a:srgbClr val="FF0000"/>
                </a:solidFill>
                <a:latin typeface="Times New Roman" panose="02020603050405020304" pitchFamily="18" charset="0"/>
                <a:cs typeface="Times New Roman" panose="02020603050405020304" pitchFamily="18" charset="0"/>
              </a:rPr>
              <a:t>might not</a:t>
            </a:r>
          </a:p>
          <a:p>
            <a:pPr lvl="1">
              <a:spcBef>
                <a:spcPct val="0"/>
              </a:spcBef>
            </a:pPr>
            <a:r>
              <a:rPr lang="en-US" altLang="en-US" sz="2000" dirty="0">
                <a:solidFill>
                  <a:srgbClr val="FF0000"/>
                </a:solidFill>
                <a:latin typeface="Times New Roman" panose="02020603050405020304" pitchFamily="18" charset="0"/>
                <a:cs typeface="Times New Roman" panose="02020603050405020304" pitchFamily="18" charset="0"/>
              </a:rPr>
              <a:t>some</a:t>
            </a:r>
          </a:p>
          <a:p>
            <a:pPr lvl="1">
              <a:spcBef>
                <a:spcPct val="0"/>
              </a:spcBef>
            </a:pPr>
            <a:r>
              <a:rPr lang="en-US" altLang="en-US" sz="2000" dirty="0">
                <a:solidFill>
                  <a:srgbClr val="FF0000"/>
                </a:solidFill>
                <a:latin typeface="Times New Roman" panose="02020603050405020304" pitchFamily="18" charset="0"/>
                <a:cs typeface="Times New Roman" panose="02020603050405020304" pitchFamily="18" charset="0"/>
              </a:rPr>
              <a:t>not generally</a:t>
            </a:r>
          </a:p>
          <a:p>
            <a:pPr>
              <a:spcBef>
                <a:spcPct val="0"/>
              </a:spcBef>
            </a:pPr>
            <a:r>
              <a:rPr lang="en-US" altLang="en-US" sz="2000" dirty="0">
                <a:solidFill>
                  <a:srgbClr val="00B050"/>
                </a:solidFill>
              </a:rPr>
              <a:t>A formal syntax should be precise, </a:t>
            </a:r>
            <a:br>
              <a:rPr lang="en-US" altLang="en-US" sz="2000" dirty="0">
                <a:solidFill>
                  <a:srgbClr val="00B050"/>
                </a:solidFill>
              </a:rPr>
            </a:br>
            <a:r>
              <a:rPr lang="en-US" altLang="en-US" sz="2000" dirty="0">
                <a:solidFill>
                  <a:srgbClr val="00B050"/>
                </a:solidFill>
              </a:rPr>
              <a:t>so that programmers following (hopefully simple) rules </a:t>
            </a:r>
            <a:br>
              <a:rPr lang="en-US" altLang="en-US" sz="2000" dirty="0">
                <a:solidFill>
                  <a:srgbClr val="00B050"/>
                </a:solidFill>
              </a:rPr>
            </a:br>
            <a:r>
              <a:rPr lang="en-US" altLang="en-US" sz="2000" dirty="0">
                <a:solidFill>
                  <a:srgbClr val="00B050"/>
                </a:solidFill>
              </a:rPr>
              <a:t>can easily generate correct programs</a:t>
            </a:r>
          </a:p>
          <a:p>
            <a:pPr>
              <a:spcBef>
                <a:spcPct val="0"/>
              </a:spcBef>
            </a:pPr>
            <a:endParaRPr kumimoji="0" lang="en-US" altLang="en-US" sz="18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p:txBody>
      </p:sp>
      <p:sp>
        <p:nvSpPr>
          <p:cNvPr id="3" name="Rectangle: Rounded Corners 2">
            <a:extLst>
              <a:ext uri="{FF2B5EF4-FFF2-40B4-BE49-F238E27FC236}">
                <a16:creationId xmlns:a16="http://schemas.microsoft.com/office/drawing/2014/main" id="{3670BF44-CF13-5598-F5B7-BBA0DFC95581}"/>
              </a:ext>
            </a:extLst>
          </p:cNvPr>
          <p:cNvSpPr/>
          <p:nvPr/>
        </p:nvSpPr>
        <p:spPr>
          <a:xfrm>
            <a:off x="3124200" y="3479629"/>
            <a:ext cx="1676400" cy="381000"/>
          </a:xfrm>
          <a:prstGeom prst="roundRect">
            <a:avLst/>
          </a:prstGeom>
          <a:noFill/>
          <a:ln w="381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Rounded Corners 3">
            <a:extLst>
              <a:ext uri="{FF2B5EF4-FFF2-40B4-BE49-F238E27FC236}">
                <a16:creationId xmlns:a16="http://schemas.microsoft.com/office/drawing/2014/main" id="{3D6C768D-FF0F-14C2-C1F0-CB22ED309FBB}"/>
              </a:ext>
            </a:extLst>
          </p:cNvPr>
          <p:cNvSpPr/>
          <p:nvPr/>
        </p:nvSpPr>
        <p:spPr>
          <a:xfrm>
            <a:off x="3429000" y="3102875"/>
            <a:ext cx="1371600" cy="381000"/>
          </a:xfrm>
          <a:prstGeom prst="roundRect">
            <a:avLst/>
          </a:prstGeom>
          <a:noFill/>
          <a:ln w="381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FB3EE2FF-315C-A43E-C2B2-97428C2454A1}"/>
              </a:ext>
            </a:extLst>
          </p:cNvPr>
          <p:cNvSpPr/>
          <p:nvPr/>
        </p:nvSpPr>
        <p:spPr>
          <a:xfrm>
            <a:off x="6619774" y="3102875"/>
            <a:ext cx="1905000" cy="381000"/>
          </a:xfrm>
          <a:prstGeom prst="roundRect">
            <a:avLst/>
          </a:prstGeom>
          <a:noFill/>
          <a:ln w="381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579487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6CB6A-ADAA-8BB2-8A86-5E573CBDA89C}"/>
              </a:ext>
            </a:extLst>
          </p:cNvPr>
          <p:cNvSpPr>
            <a:spLocks noGrp="1"/>
          </p:cNvSpPr>
          <p:nvPr>
            <p:ph type="title"/>
          </p:nvPr>
        </p:nvSpPr>
        <p:spPr>
          <a:xfrm>
            <a:off x="457200" y="274638"/>
            <a:ext cx="8229600" cy="792162"/>
          </a:xfrm>
        </p:spPr>
        <p:txBody>
          <a:bodyPr>
            <a:normAutofit/>
          </a:bodyPr>
          <a:lstStyle/>
          <a:p>
            <a:r>
              <a:rPr lang="en-US" sz="3200" b="1" dirty="0"/>
              <a:t>Signs/#/0</a:t>
            </a:r>
            <a:endParaRPr lang="en-US" sz="3200" dirty="0"/>
          </a:p>
        </p:txBody>
      </p:sp>
      <p:sp>
        <p:nvSpPr>
          <p:cNvPr id="7" name="Content Placeholder 6">
            <a:extLst>
              <a:ext uri="{FF2B5EF4-FFF2-40B4-BE49-F238E27FC236}">
                <a16:creationId xmlns:a16="http://schemas.microsoft.com/office/drawing/2014/main" id="{7576ACBA-4F39-2BA3-4316-8E1DAD39844E}"/>
              </a:ext>
            </a:extLst>
          </p:cNvPr>
          <p:cNvSpPr>
            <a:spLocks noGrp="1"/>
          </p:cNvSpPr>
          <p:nvPr>
            <p:ph idx="1"/>
          </p:nvPr>
        </p:nvSpPr>
        <p:spPr>
          <a:xfrm>
            <a:off x="619226" y="965963"/>
            <a:ext cx="8229600" cy="5815837"/>
          </a:xfrm>
        </p:spPr>
        <p:txBody>
          <a:bodyPr/>
          <a:lstStyle/>
          <a:p>
            <a:r>
              <a:rPr kumimoji="0" lang="en-US" altLang="en-US" sz="2000" b="1" i="0" u="none" strike="noStrike" cap="none" normalizeH="0" baseline="0" dirty="0">
                <a:ln>
                  <a:noFill/>
                </a:ln>
                <a:solidFill>
                  <a:srgbClr val="00B050"/>
                </a:solidFill>
                <a:effectLst/>
              </a:rPr>
              <a:t>Setting signs</a:t>
            </a:r>
          </a:p>
          <a:p>
            <a:endParaRPr lang="en-US" altLang="en-US" sz="2000" dirty="0">
              <a:solidFill>
                <a:srgbClr val="00B050"/>
              </a:solidFill>
            </a:endParaRPr>
          </a:p>
          <a:p>
            <a:endParaRPr kumimoji="0" lang="en-US" altLang="en-US" sz="2000" b="1" i="0" u="none" strike="noStrike" cap="none" normalizeH="0" baseline="0" dirty="0">
              <a:ln>
                <a:noFill/>
              </a:ln>
              <a:solidFill>
                <a:srgbClr val="00B050"/>
              </a:solidFill>
              <a:effectLst/>
            </a:endParaRPr>
          </a:p>
          <a:p>
            <a:endParaRPr kumimoji="0" lang="en-US" altLang="en-US" sz="2000" b="1" i="0" u="none" strike="noStrike" cap="none" normalizeH="0" baseline="0" dirty="0">
              <a:ln>
                <a:noFill/>
              </a:ln>
              <a:solidFill>
                <a:srgbClr val="00B050"/>
              </a:solidFill>
              <a:effectLst/>
            </a:endParaRPr>
          </a:p>
          <a:p>
            <a:endParaRPr lang="en-US" altLang="en-US" sz="2000" dirty="0">
              <a:solidFill>
                <a:srgbClr val="00B050"/>
              </a:solidFill>
            </a:endParaRPr>
          </a:p>
          <a:p>
            <a:pPr marL="0" indent="0">
              <a:buNone/>
            </a:pPr>
            <a:endParaRPr kumimoji="0" lang="en-US" altLang="en-US" sz="2000" b="1" i="0" u="none" strike="noStrike" cap="none" normalizeH="0" baseline="0" dirty="0">
              <a:ln>
                <a:noFill/>
              </a:ln>
              <a:solidFill>
                <a:srgbClr val="00B05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chemeClr val="tx1"/>
                </a:solidFill>
                <a:effectLst/>
              </a:rPr>
              <a:t>These are all flags altering the behavior of the formatter.</a:t>
            </a:r>
          </a:p>
          <a:p>
            <a:pPr>
              <a:spcBef>
                <a:spcPct val="0"/>
              </a:spcBef>
            </a:pPr>
            <a:r>
              <a:rPr kumimoji="0" lang="en-US" altLang="en-US" sz="2000" i="0" u="none" strike="noStrike" cap="none" normalizeH="0" baseline="0" dirty="0">
                <a:ln>
                  <a:noFill/>
                </a:ln>
                <a:solidFill>
                  <a:schemeClr val="tx1"/>
                </a:solidFill>
                <a:effectLst/>
              </a:rPr>
              <a:t>+ </a:t>
            </a:r>
          </a:p>
          <a:p>
            <a:pPr lvl="1">
              <a:spcBef>
                <a:spcPct val="0"/>
              </a:spcBef>
            </a:pPr>
            <a:r>
              <a:rPr kumimoji="0" lang="en-US" altLang="en-US" sz="2000" i="0" u="none" strike="noStrike" cap="none" normalizeH="0" baseline="0" dirty="0">
                <a:ln>
                  <a:noFill/>
                </a:ln>
                <a:solidFill>
                  <a:schemeClr val="tx1"/>
                </a:solidFill>
                <a:effectLst/>
              </a:rPr>
              <a:t>This is intended for numeric types and indicates that the sign should always be printed. </a:t>
            </a:r>
          </a:p>
          <a:p>
            <a:pPr lvl="1">
              <a:spcBef>
                <a:spcPct val="0"/>
              </a:spcBef>
            </a:pPr>
            <a:r>
              <a:rPr kumimoji="0" lang="en-US" altLang="en-US" sz="2000" i="0" u="none" strike="noStrike" cap="none" normalizeH="0" baseline="0" dirty="0">
                <a:ln>
                  <a:noFill/>
                </a:ln>
                <a:solidFill>
                  <a:schemeClr val="tx1"/>
                </a:solidFill>
                <a:effectLst/>
              </a:rPr>
              <a:t>Positive signs are never printed by default, and the negative sign is only printed by default for signed values. </a:t>
            </a:r>
          </a:p>
          <a:p>
            <a:pPr lvl="1">
              <a:spcBef>
                <a:spcPct val="0"/>
              </a:spcBef>
            </a:pPr>
            <a:r>
              <a:rPr kumimoji="0" lang="en-US" altLang="en-US" sz="2000" i="0" u="none" strike="noStrike" cap="none" normalizeH="0" baseline="0" dirty="0">
                <a:ln>
                  <a:noFill/>
                </a:ln>
                <a:solidFill>
                  <a:schemeClr val="tx1"/>
                </a:solidFill>
                <a:effectLst/>
              </a:rPr>
              <a:t>This flag indicates that the correct sign (+ or -) should always be printed. </a:t>
            </a:r>
          </a:p>
          <a:p>
            <a:pPr>
              <a:spcBef>
                <a:spcPct val="0"/>
              </a:spcBef>
            </a:pPr>
            <a:r>
              <a:rPr kumimoji="0" lang="en-US" altLang="en-US" sz="2000" i="0" u="none" strike="noStrike" cap="none" normalizeH="0" baseline="0" dirty="0">
                <a:ln>
                  <a:noFill/>
                </a:ln>
                <a:solidFill>
                  <a:schemeClr val="tx1"/>
                </a:solidFill>
                <a:effectLst/>
              </a:rPr>
              <a:t>- </a:t>
            </a:r>
          </a:p>
          <a:p>
            <a:pPr lvl="1">
              <a:spcBef>
                <a:spcPct val="0"/>
              </a:spcBef>
            </a:pPr>
            <a:r>
              <a:rPr kumimoji="0" lang="en-US" altLang="en-US" sz="2000" i="0" u="none" strike="noStrike" cap="none" normalizeH="0" baseline="0" dirty="0">
                <a:ln>
                  <a:noFill/>
                </a:ln>
                <a:solidFill>
                  <a:schemeClr val="tx1"/>
                </a:solidFill>
                <a:effectLst/>
              </a:rPr>
              <a:t>Currently not used</a:t>
            </a:r>
          </a:p>
        </p:txBody>
      </p:sp>
      <p:sp>
        <p:nvSpPr>
          <p:cNvPr id="3" name="Rectangle 1">
            <a:extLst>
              <a:ext uri="{FF2B5EF4-FFF2-40B4-BE49-F238E27FC236}">
                <a16:creationId xmlns:a16="http://schemas.microsoft.com/office/drawing/2014/main" id="{BB5C8B0B-1DF5-435B-6AE3-CBC27C095AD7}"/>
              </a:ext>
            </a:extLst>
          </p:cNvPr>
          <p:cNvSpPr>
            <a:spLocks noChangeArrowheads="1"/>
          </p:cNvSpPr>
          <p:nvPr/>
        </p:nvSpPr>
        <p:spPr bwMode="auto">
          <a:xfrm>
            <a:off x="295174" y="1371600"/>
            <a:ext cx="8956298"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assert_eq</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!(format!("Hello {:+}!", 5), "Hello +5!");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assert_eq</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!(format!("{:#x}!", 27), "</a:t>
            </a:r>
            <a:r>
              <a:rPr kumimoji="0" lang="en-US" altLang="en-US" sz="20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0x1b</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assert_eq</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!(format!("Hello {:05}!", 5), "Hello 00005!");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assert_eq</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!(format!("Hello {:05}!", -5), "Hello -0005!");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assert_eq</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!(format!("{:#</a:t>
            </a:r>
            <a:r>
              <a:rPr kumimoji="0" lang="en-US" altLang="en-US" sz="20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010x</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27), "</a:t>
            </a:r>
            <a:r>
              <a:rPr kumimoji="0" lang="en-US" altLang="en-US" sz="20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0x0000001b</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p>
        </p:txBody>
      </p:sp>
      <p:sp>
        <p:nvSpPr>
          <p:cNvPr id="4" name="Rectangle 2">
            <a:extLst>
              <a:ext uri="{FF2B5EF4-FFF2-40B4-BE49-F238E27FC236}">
                <a16:creationId xmlns:a16="http://schemas.microsoft.com/office/drawing/2014/main" id="{8D842EDF-B682-C2A4-F60A-45A7BFB21DC2}"/>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These are all flags altering the behavior of the formatter.</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dirty="0">
                <a:ln>
                  <a:noFill/>
                </a:ln>
                <a:solidFill>
                  <a:schemeClr val="tx1"/>
                </a:solidFill>
                <a:effectLst/>
                <a:latin typeface="Arial Unicode MS"/>
              </a:rPr>
              <a:t>+</a:t>
            </a:r>
            <a:r>
              <a:rPr kumimoji="0" lang="en-US" altLang="en-US" sz="600" b="0" i="0" u="none" strike="noStrike" cap="none" normalizeH="0" baseline="0" dirty="0">
                <a:ln>
                  <a:noFill/>
                </a:ln>
                <a:solidFill>
                  <a:schemeClr val="tx1"/>
                </a:solidFill>
                <a:effectLst/>
              </a:rPr>
              <a:t> - This is intended for numeric types and indicates that the sign should always be printed. Positive signs are never printed by default, and the negative sign is only printed by default for signed values. This flag indicates that the correct sign (</a:t>
            </a:r>
            <a:r>
              <a:rPr kumimoji="0" lang="en-US" altLang="en-US" sz="1000" b="0" i="0" u="none" strike="noStrike" cap="none" normalizeH="0" baseline="0" dirty="0">
                <a:ln>
                  <a:noFill/>
                </a:ln>
                <a:solidFill>
                  <a:schemeClr val="tx1"/>
                </a:solidFill>
                <a:effectLst/>
                <a:latin typeface="Arial Unicode MS"/>
              </a:rPr>
              <a:t>+</a:t>
            </a:r>
            <a:r>
              <a:rPr kumimoji="0" lang="en-US" altLang="en-US" sz="600" b="0" i="0" u="none" strike="noStrike" cap="none" normalizeH="0" baseline="0" dirty="0">
                <a:ln>
                  <a:noFill/>
                </a:ln>
                <a:solidFill>
                  <a:schemeClr val="tx1"/>
                </a:solidFill>
                <a:effectLst/>
              </a:rPr>
              <a:t> or </a:t>
            </a:r>
            <a:r>
              <a:rPr kumimoji="0" lang="en-US" altLang="en-US" sz="1000" b="0" i="0" u="none" strike="noStrike" cap="none" normalizeH="0" baseline="0" dirty="0">
                <a:ln>
                  <a:noFill/>
                </a:ln>
                <a:solidFill>
                  <a:schemeClr val="tx1"/>
                </a:solidFill>
                <a:effectLst/>
                <a:latin typeface="Arial Unicode MS"/>
              </a:rPr>
              <a:t>-</a:t>
            </a:r>
            <a:r>
              <a:rPr kumimoji="0" lang="en-US" altLang="en-US" sz="600" b="0" i="0" u="none" strike="noStrike" cap="none" normalizeH="0" baseline="0" dirty="0">
                <a:ln>
                  <a:noFill/>
                </a:ln>
                <a:solidFill>
                  <a:schemeClr val="tx1"/>
                </a:solidFill>
                <a:effectLst/>
              </a:rPr>
              <a:t>) should always be printed.</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dirty="0">
                <a:ln>
                  <a:noFill/>
                </a:ln>
                <a:solidFill>
                  <a:schemeClr val="tx1"/>
                </a:solidFill>
                <a:effectLst/>
                <a:latin typeface="Arial Unicode MS"/>
              </a:rPr>
              <a:t>-</a:t>
            </a:r>
            <a:r>
              <a:rPr kumimoji="0" lang="en-US" altLang="en-US" sz="600" b="0" i="0" u="none" strike="noStrike" cap="none" normalizeH="0" baseline="0" dirty="0">
                <a:ln>
                  <a:noFill/>
                </a:ln>
                <a:solidFill>
                  <a:schemeClr val="tx1"/>
                </a:solidFill>
                <a:effectLst/>
              </a:rPr>
              <a:t> - Currently not used</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TextBox 4">
            <a:extLst>
              <a:ext uri="{FF2B5EF4-FFF2-40B4-BE49-F238E27FC236}">
                <a16:creationId xmlns:a16="http://schemas.microsoft.com/office/drawing/2014/main" id="{EDD2147E-B1D6-0748-15F4-2443E22B37AD}"/>
              </a:ext>
            </a:extLst>
          </p:cNvPr>
          <p:cNvSpPr txBox="1"/>
          <p:nvPr/>
        </p:nvSpPr>
        <p:spPr>
          <a:xfrm>
            <a:off x="3876574" y="5872163"/>
            <a:ext cx="4648200" cy="707886"/>
          </a:xfrm>
          <a:prstGeom prst="rect">
            <a:avLst/>
          </a:prstGeom>
          <a:solidFill>
            <a:srgbClr val="FFFF00"/>
          </a:solidFill>
          <a:ln w="57150">
            <a:solidFill>
              <a:srgbClr val="FF0000"/>
            </a:solidFill>
          </a:ln>
        </p:spPr>
        <p:txBody>
          <a:bodyPr wrap="square" rtlCol="0">
            <a:spAutoFit/>
          </a:bodyPr>
          <a:lstStyle/>
          <a:p>
            <a:pPr marL="342900" indent="-342900">
              <a:buFont typeface="Wingdings" panose="05000000000000000000" pitchFamily="2" charset="2"/>
              <a:buChar char="J"/>
            </a:pPr>
            <a:r>
              <a:rPr lang="en-US" sz="2000" b="1" dirty="0"/>
              <a:t>But in 6 weeks, </a:t>
            </a:r>
          </a:p>
          <a:p>
            <a:pPr marL="342900" indent="-342900">
              <a:buFont typeface="Wingdings" panose="05000000000000000000" pitchFamily="2" charset="2"/>
              <a:buChar char="J"/>
            </a:pPr>
            <a:r>
              <a:rPr lang="en-US" sz="2000" b="1" dirty="0"/>
              <a:t>somebody may have added it!!!</a:t>
            </a:r>
          </a:p>
        </p:txBody>
      </p:sp>
    </p:spTree>
    <p:extLst>
      <p:ext uri="{BB962C8B-B14F-4D97-AF65-F5344CB8AC3E}">
        <p14:creationId xmlns:p14="http://schemas.microsoft.com/office/powerpoint/2010/main" val="15290475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6CB6A-ADAA-8BB2-8A86-5E573CBDA89C}"/>
              </a:ext>
            </a:extLst>
          </p:cNvPr>
          <p:cNvSpPr>
            <a:spLocks noGrp="1"/>
          </p:cNvSpPr>
          <p:nvPr>
            <p:ph type="title"/>
          </p:nvPr>
        </p:nvSpPr>
        <p:spPr>
          <a:xfrm>
            <a:off x="457200" y="274638"/>
            <a:ext cx="8229600" cy="792162"/>
          </a:xfrm>
        </p:spPr>
        <p:txBody>
          <a:bodyPr>
            <a:normAutofit/>
          </a:bodyPr>
          <a:lstStyle/>
          <a:p>
            <a:r>
              <a:rPr lang="en-US" sz="3200" b="1" dirty="0"/>
              <a:t>Signs/#/0</a:t>
            </a:r>
            <a:endParaRPr lang="en-US" sz="3200" dirty="0"/>
          </a:p>
        </p:txBody>
      </p:sp>
      <p:sp>
        <p:nvSpPr>
          <p:cNvPr id="7" name="Content Placeholder 6">
            <a:extLst>
              <a:ext uri="{FF2B5EF4-FFF2-40B4-BE49-F238E27FC236}">
                <a16:creationId xmlns:a16="http://schemas.microsoft.com/office/drawing/2014/main" id="{7576ACBA-4F39-2BA3-4316-8E1DAD39844E}"/>
              </a:ext>
            </a:extLst>
          </p:cNvPr>
          <p:cNvSpPr>
            <a:spLocks noGrp="1"/>
          </p:cNvSpPr>
          <p:nvPr>
            <p:ph idx="1"/>
          </p:nvPr>
        </p:nvSpPr>
        <p:spPr>
          <a:xfrm>
            <a:off x="619226" y="965963"/>
            <a:ext cx="8229600" cy="5815837"/>
          </a:xfrm>
        </p:spPr>
        <p:txBody>
          <a:bodyPr/>
          <a:lstStyle/>
          <a:p>
            <a:r>
              <a:rPr kumimoji="0" lang="en-US" altLang="en-US" sz="2000" b="1" i="0" u="none" strike="noStrike" cap="none" normalizeH="0" baseline="0" dirty="0">
                <a:ln>
                  <a:noFill/>
                </a:ln>
                <a:solidFill>
                  <a:srgbClr val="00B050"/>
                </a:solidFill>
                <a:effectLst/>
              </a:rPr>
              <a:t>Setting signs</a:t>
            </a:r>
          </a:p>
          <a:p>
            <a:endParaRPr lang="en-US" altLang="en-US" sz="2000" dirty="0">
              <a:solidFill>
                <a:srgbClr val="00B050"/>
              </a:solidFill>
            </a:endParaRPr>
          </a:p>
          <a:p>
            <a:endParaRPr kumimoji="0" lang="en-US" altLang="en-US" sz="2000" b="1" i="0" u="none" strike="noStrike" cap="none" normalizeH="0" baseline="0" dirty="0">
              <a:ln>
                <a:noFill/>
              </a:ln>
              <a:solidFill>
                <a:srgbClr val="00B050"/>
              </a:solidFill>
              <a:effectLst/>
            </a:endParaRPr>
          </a:p>
          <a:p>
            <a:endParaRPr kumimoji="0" lang="en-US" altLang="en-US" sz="2000" b="1" i="0" u="none" strike="noStrike" cap="none" normalizeH="0" baseline="0" dirty="0">
              <a:ln>
                <a:noFill/>
              </a:ln>
              <a:solidFill>
                <a:srgbClr val="00B050"/>
              </a:solidFill>
              <a:effectLst/>
            </a:endParaRPr>
          </a:p>
          <a:p>
            <a:endParaRPr lang="en-US" altLang="en-US" sz="2000" dirty="0">
              <a:solidFill>
                <a:srgbClr val="00B050"/>
              </a:solidFill>
            </a:endParaRPr>
          </a:p>
          <a:p>
            <a:pPr marL="0" indent="0">
              <a:buNone/>
            </a:pPr>
            <a:endParaRPr kumimoji="0" lang="en-US" altLang="en-US" sz="2000" b="1" i="0" u="none" strike="noStrike" cap="none" normalizeH="0" baseline="0" dirty="0">
              <a:ln>
                <a:noFill/>
              </a:ln>
              <a:solidFill>
                <a:srgbClr val="00B05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chemeClr val="tx1"/>
                </a:solidFill>
                <a:effectLst/>
              </a:rPr>
              <a:t>These are all flags altering the behavior of the formatter.</a:t>
            </a:r>
          </a:p>
          <a:p>
            <a:pPr>
              <a:spcBef>
                <a:spcPct val="0"/>
              </a:spcBef>
            </a:pPr>
            <a:r>
              <a:rPr kumimoji="0" lang="en-US" altLang="en-US" sz="2000" i="0" u="none" strike="noStrike" cap="none" normalizeH="0" baseline="0" dirty="0">
                <a:ln>
                  <a:noFill/>
                </a:ln>
                <a:solidFill>
                  <a:schemeClr val="tx1"/>
                </a:solidFill>
                <a:effectLst/>
                <a:latin typeface="Arial Unicode MS"/>
              </a:rPr>
              <a:t>#</a:t>
            </a:r>
            <a:r>
              <a:rPr kumimoji="0" lang="en-US" altLang="en-US" sz="2000" i="0" u="none" strike="noStrike" cap="none" normalizeH="0" baseline="0" dirty="0">
                <a:ln>
                  <a:noFill/>
                </a:ln>
                <a:solidFill>
                  <a:schemeClr val="tx1"/>
                </a:solidFill>
                <a:effectLst/>
              </a:rPr>
              <a:t> </a:t>
            </a:r>
          </a:p>
          <a:p>
            <a:pPr lvl="1">
              <a:spcBef>
                <a:spcPct val="0"/>
              </a:spcBef>
            </a:pPr>
            <a:r>
              <a:rPr kumimoji="0" lang="en-US" altLang="en-US" sz="2000" i="0" u="none" strike="noStrike" cap="none" normalizeH="0" baseline="0" dirty="0">
                <a:ln>
                  <a:noFill/>
                </a:ln>
                <a:solidFill>
                  <a:schemeClr val="tx1"/>
                </a:solidFill>
                <a:effectLst/>
              </a:rPr>
              <a:t>This flag indicates that the “alternate” form of printing should be used. </a:t>
            </a:r>
          </a:p>
          <a:p>
            <a:pPr lvl="1">
              <a:spcBef>
                <a:spcPct val="0"/>
              </a:spcBef>
            </a:pPr>
            <a:r>
              <a:rPr kumimoji="0" lang="en-US" altLang="en-US" sz="2000" i="0" u="none" strike="noStrike" cap="none" normalizeH="0" baseline="0" dirty="0">
                <a:ln>
                  <a:noFill/>
                </a:ln>
                <a:solidFill>
                  <a:schemeClr val="tx1"/>
                </a:solidFill>
                <a:effectLst/>
              </a:rPr>
              <a:t>The alternate forms are: </a:t>
            </a:r>
            <a:endParaRPr kumimoji="0" lang="en-US" altLang="en-US" sz="2000" i="0" u="none" strike="noStrike" cap="none" normalizeH="0" baseline="0" dirty="0">
              <a:ln>
                <a:noFill/>
              </a:ln>
              <a:solidFill>
                <a:schemeClr val="tx1"/>
              </a:solidFill>
              <a:effectLst/>
              <a:latin typeface="Arial" panose="020B0604020202020204" pitchFamily="34" charset="0"/>
            </a:endParaRPr>
          </a:p>
          <a:p>
            <a:pPr>
              <a:spcBef>
                <a:spcPct val="0"/>
              </a:spcBef>
            </a:pPr>
            <a:r>
              <a:rPr kumimoji="0" lang="en-US" altLang="en-US" sz="2000" i="0" u="none" strike="noStrike" cap="none" normalizeH="0" baseline="0" dirty="0">
                <a:ln>
                  <a:noFill/>
                </a:ln>
                <a:solidFill>
                  <a:schemeClr val="tx1"/>
                </a:solidFill>
                <a:effectLst/>
                <a:latin typeface="Arial Unicode MS"/>
              </a:rPr>
              <a:t>#?</a:t>
            </a:r>
            <a:r>
              <a:rPr kumimoji="0" lang="en-US" altLang="en-US" sz="2000" i="0" u="none" strike="noStrike" cap="none" normalizeH="0" baseline="0" dirty="0">
                <a:ln>
                  <a:noFill/>
                </a:ln>
                <a:solidFill>
                  <a:schemeClr val="tx1"/>
                </a:solidFill>
                <a:effectLst/>
              </a:rPr>
              <a:t> - </a:t>
            </a:r>
            <a:r>
              <a:rPr kumimoji="0" lang="en-US" altLang="en-US" sz="2000" i="0" u="none" strike="noStrike" cap="none" normalizeH="0" baseline="0" dirty="0">
                <a:ln>
                  <a:noFill/>
                </a:ln>
                <a:solidFill>
                  <a:srgbClr val="FF0000"/>
                </a:solidFill>
                <a:effectLst/>
              </a:rPr>
              <a:t>pretty-print</a:t>
            </a:r>
            <a:r>
              <a:rPr kumimoji="0" lang="en-US" altLang="en-US" sz="2000" i="0" u="none" strike="noStrike" cap="none" normalizeH="0" baseline="0" dirty="0">
                <a:ln>
                  <a:noFill/>
                </a:ln>
                <a:solidFill>
                  <a:schemeClr val="tx1"/>
                </a:solidFill>
                <a:effectLst/>
              </a:rPr>
              <a:t> the </a:t>
            </a:r>
            <a:r>
              <a:rPr kumimoji="0" lang="en-US" altLang="en-US" sz="2000" i="0" u="none" strike="noStrike" cap="none" normalizeH="0" baseline="0" dirty="0">
                <a:ln>
                  <a:noFill/>
                </a:ln>
                <a:solidFill>
                  <a:schemeClr val="tx1"/>
                </a:solidFill>
                <a:effectLst/>
                <a:latin typeface="Arial Unicode MS"/>
                <a:hlinkClick r:id="rId2" tooltip="Debug"/>
              </a:rPr>
              <a:t>Debug</a:t>
            </a:r>
            <a:r>
              <a:rPr kumimoji="0" lang="en-US" altLang="en-US" sz="2000" i="0" u="none" strike="noStrike" cap="none" normalizeH="0" baseline="0" dirty="0">
                <a:ln>
                  <a:noFill/>
                </a:ln>
                <a:solidFill>
                  <a:schemeClr val="tx1"/>
                </a:solidFill>
                <a:effectLst/>
              </a:rPr>
              <a:t> formatting (adds </a:t>
            </a:r>
            <a:r>
              <a:rPr kumimoji="0" lang="en-US" altLang="en-US" sz="2000" i="0" u="none" strike="noStrike" cap="none" normalizeH="0" baseline="0" dirty="0" err="1">
                <a:ln>
                  <a:noFill/>
                </a:ln>
                <a:solidFill>
                  <a:schemeClr val="tx1"/>
                </a:solidFill>
                <a:effectLst/>
              </a:rPr>
              <a:t>linebreaks</a:t>
            </a:r>
            <a:r>
              <a:rPr kumimoji="0" lang="en-US" altLang="en-US" sz="2000" i="0" u="none" strike="noStrike" cap="none" normalizeH="0" baseline="0" dirty="0">
                <a:ln>
                  <a:noFill/>
                </a:ln>
                <a:solidFill>
                  <a:schemeClr val="tx1"/>
                </a:solidFill>
                <a:effectLst/>
              </a:rPr>
              <a:t> and indentation)</a:t>
            </a:r>
            <a:r>
              <a:rPr kumimoji="0" lang="en-US" altLang="en-US" sz="2000" i="0" u="none" strike="noStrike" cap="none" normalizeH="0" baseline="0" dirty="0">
                <a:ln>
                  <a:noFill/>
                </a:ln>
                <a:solidFill>
                  <a:schemeClr val="tx1"/>
                </a:solidFill>
                <a:effectLst/>
                <a:latin typeface="Arial" panose="020B0604020202020204" pitchFamily="34" charset="0"/>
              </a:rPr>
              <a:t> </a:t>
            </a:r>
          </a:p>
          <a:p>
            <a:pPr>
              <a:spcBef>
                <a:spcPct val="0"/>
              </a:spcBef>
            </a:pPr>
            <a:r>
              <a:rPr kumimoji="0" lang="en-US" altLang="en-US" sz="2000" i="0" u="none" strike="noStrike" cap="none" normalizeH="0" baseline="0" dirty="0">
                <a:ln>
                  <a:noFill/>
                </a:ln>
                <a:solidFill>
                  <a:schemeClr val="tx1"/>
                </a:solidFill>
                <a:effectLst/>
                <a:latin typeface="Arial Unicode MS"/>
              </a:rPr>
              <a:t>#x</a:t>
            </a:r>
            <a:r>
              <a:rPr kumimoji="0" lang="en-US" altLang="en-US" sz="2000" i="0" u="none" strike="noStrike" cap="none" normalizeH="0" baseline="0" dirty="0">
                <a:ln>
                  <a:noFill/>
                </a:ln>
                <a:solidFill>
                  <a:schemeClr val="tx1"/>
                </a:solidFill>
                <a:effectLst/>
              </a:rPr>
              <a:t> - precedes the argument with a </a:t>
            </a:r>
            <a:r>
              <a:rPr kumimoji="0" lang="en-US" altLang="en-US" sz="2000" i="0" u="none" strike="noStrike" cap="none" normalizeH="0" baseline="0" dirty="0" err="1">
                <a:ln>
                  <a:noFill/>
                </a:ln>
                <a:solidFill>
                  <a:schemeClr val="tx1"/>
                </a:solidFill>
                <a:effectLst/>
                <a:latin typeface="Arial Unicode MS"/>
              </a:rPr>
              <a:t>0x</a:t>
            </a:r>
            <a:r>
              <a:rPr kumimoji="0" lang="en-US" altLang="en-US" sz="2000" i="0" u="none" strike="noStrike" cap="none" normalizeH="0" baseline="0" dirty="0">
                <a:ln>
                  <a:noFill/>
                </a:ln>
                <a:solidFill>
                  <a:schemeClr val="tx1"/>
                </a:solidFill>
                <a:effectLst/>
              </a:rPr>
              <a:t> </a:t>
            </a:r>
            <a:endParaRPr kumimoji="0" lang="en-US" altLang="en-US" sz="2000" i="0" u="none" strike="noStrike" cap="none" normalizeH="0" baseline="0" dirty="0">
              <a:ln>
                <a:noFill/>
              </a:ln>
              <a:solidFill>
                <a:schemeClr val="tx1"/>
              </a:solidFill>
              <a:effectLst/>
              <a:latin typeface="Arial" panose="020B0604020202020204" pitchFamily="34" charset="0"/>
            </a:endParaRPr>
          </a:p>
          <a:p>
            <a:pPr>
              <a:spcBef>
                <a:spcPct val="0"/>
              </a:spcBef>
            </a:pPr>
            <a:r>
              <a:rPr kumimoji="0" lang="en-US" altLang="en-US" sz="2000" i="0" u="none" strike="noStrike" cap="none" normalizeH="0" baseline="0" dirty="0">
                <a:ln>
                  <a:noFill/>
                </a:ln>
                <a:solidFill>
                  <a:schemeClr val="tx1"/>
                </a:solidFill>
                <a:effectLst/>
                <a:latin typeface="Arial Unicode MS"/>
              </a:rPr>
              <a:t>#X</a:t>
            </a:r>
            <a:r>
              <a:rPr kumimoji="0" lang="en-US" altLang="en-US" sz="2000" i="0" u="none" strike="noStrike" cap="none" normalizeH="0" baseline="0" dirty="0">
                <a:ln>
                  <a:noFill/>
                </a:ln>
                <a:solidFill>
                  <a:schemeClr val="tx1"/>
                </a:solidFill>
                <a:effectLst/>
              </a:rPr>
              <a:t> - precedes the argument with a </a:t>
            </a:r>
            <a:r>
              <a:rPr kumimoji="0" lang="en-US" altLang="en-US" sz="2000" i="0" u="none" strike="noStrike" cap="none" normalizeH="0" baseline="0" dirty="0" err="1">
                <a:ln>
                  <a:noFill/>
                </a:ln>
                <a:solidFill>
                  <a:schemeClr val="tx1"/>
                </a:solidFill>
                <a:effectLst/>
                <a:latin typeface="Arial Unicode MS"/>
              </a:rPr>
              <a:t>0x</a:t>
            </a:r>
            <a:r>
              <a:rPr kumimoji="0" lang="en-US" altLang="en-US" sz="2000" i="0" u="none" strike="noStrike" cap="none" normalizeH="0" baseline="0" dirty="0">
                <a:ln>
                  <a:noFill/>
                </a:ln>
                <a:solidFill>
                  <a:schemeClr val="tx1"/>
                </a:solidFill>
                <a:effectLst/>
              </a:rPr>
              <a:t> </a:t>
            </a:r>
            <a:endParaRPr kumimoji="0" lang="en-US" altLang="en-US" sz="2000" i="0" u="none" strike="noStrike" cap="none" normalizeH="0" baseline="0" dirty="0">
              <a:ln>
                <a:noFill/>
              </a:ln>
              <a:solidFill>
                <a:schemeClr val="tx1"/>
              </a:solidFill>
              <a:effectLst/>
              <a:latin typeface="Arial" panose="020B0604020202020204" pitchFamily="34" charset="0"/>
            </a:endParaRPr>
          </a:p>
          <a:p>
            <a:pPr>
              <a:spcBef>
                <a:spcPct val="0"/>
              </a:spcBef>
            </a:pPr>
            <a:r>
              <a:rPr kumimoji="0" lang="en-US" altLang="en-US" sz="2000" i="0" u="none" strike="noStrike" cap="none" normalizeH="0" baseline="0" dirty="0">
                <a:ln>
                  <a:noFill/>
                </a:ln>
                <a:solidFill>
                  <a:schemeClr val="tx1"/>
                </a:solidFill>
                <a:effectLst/>
                <a:latin typeface="Arial Unicode MS"/>
              </a:rPr>
              <a:t>#b</a:t>
            </a:r>
            <a:r>
              <a:rPr kumimoji="0" lang="en-US" altLang="en-US" sz="2000" i="0" u="none" strike="noStrike" cap="none" normalizeH="0" baseline="0" dirty="0">
                <a:ln>
                  <a:noFill/>
                </a:ln>
                <a:solidFill>
                  <a:schemeClr val="tx1"/>
                </a:solidFill>
                <a:effectLst/>
              </a:rPr>
              <a:t> - precedes the argument with a </a:t>
            </a:r>
            <a:r>
              <a:rPr kumimoji="0" lang="en-US" altLang="en-US" sz="2000" i="0" u="none" strike="noStrike" cap="none" normalizeH="0" baseline="0" dirty="0" err="1">
                <a:ln>
                  <a:noFill/>
                </a:ln>
                <a:solidFill>
                  <a:schemeClr val="tx1"/>
                </a:solidFill>
                <a:effectLst/>
                <a:latin typeface="Arial Unicode MS"/>
              </a:rPr>
              <a:t>0b</a:t>
            </a:r>
            <a:endParaRPr kumimoji="0" lang="en-US" altLang="en-US" sz="2000" i="0" u="none" strike="noStrike" cap="none" normalizeH="0" baseline="0" dirty="0">
              <a:ln>
                <a:noFill/>
              </a:ln>
              <a:solidFill>
                <a:schemeClr val="tx1"/>
              </a:solidFill>
              <a:effectLst/>
              <a:latin typeface="Arial" panose="020B0604020202020204" pitchFamily="34" charset="0"/>
            </a:endParaRPr>
          </a:p>
          <a:p>
            <a:pPr>
              <a:spcBef>
                <a:spcPct val="0"/>
              </a:spcBef>
            </a:pPr>
            <a:r>
              <a:rPr kumimoji="0" lang="en-US" altLang="en-US" sz="2000" i="0" u="none" strike="noStrike" cap="none" normalizeH="0" baseline="0" dirty="0">
                <a:ln>
                  <a:noFill/>
                </a:ln>
                <a:solidFill>
                  <a:schemeClr val="tx1"/>
                </a:solidFill>
                <a:effectLst/>
                <a:latin typeface="Arial Unicode MS"/>
              </a:rPr>
              <a:t>#o</a:t>
            </a:r>
            <a:r>
              <a:rPr kumimoji="0" lang="en-US" altLang="en-US" sz="2000" i="0" u="none" strike="noStrike" cap="none" normalizeH="0" baseline="0" dirty="0">
                <a:ln>
                  <a:noFill/>
                </a:ln>
                <a:solidFill>
                  <a:schemeClr val="tx1"/>
                </a:solidFill>
                <a:effectLst/>
              </a:rPr>
              <a:t> - precedes the argument with a </a:t>
            </a:r>
            <a:r>
              <a:rPr kumimoji="0" lang="en-US" altLang="en-US" sz="2000" i="0" u="none" strike="noStrike" cap="none" normalizeH="0" baseline="0" dirty="0" err="1">
                <a:ln>
                  <a:noFill/>
                </a:ln>
                <a:solidFill>
                  <a:schemeClr val="tx1"/>
                </a:solidFill>
                <a:effectLst/>
                <a:latin typeface="Arial Unicode MS"/>
              </a:rPr>
              <a:t>0o</a:t>
            </a:r>
            <a:r>
              <a:rPr kumimoji="0" lang="en-US" altLang="en-US" sz="2000" i="0" u="none" strike="noStrike" cap="none" normalizeH="0" baseline="0" dirty="0">
                <a:ln>
                  <a:noFill/>
                </a:ln>
                <a:solidFill>
                  <a:schemeClr val="tx1"/>
                </a:solidFill>
                <a:effectLst/>
              </a:rPr>
              <a:t> </a:t>
            </a:r>
          </a:p>
          <a:p>
            <a:pPr lvl="1">
              <a:spcBef>
                <a:spcPct val="0"/>
              </a:spcBef>
            </a:pPr>
            <a:endParaRPr kumimoji="0" lang="en-US" altLang="en-US" sz="2000" i="0" u="none" strike="noStrike" cap="none" normalizeH="0" baseline="0" dirty="0">
              <a:ln>
                <a:noFill/>
              </a:ln>
              <a:solidFill>
                <a:schemeClr val="tx1"/>
              </a:solidFill>
              <a:effectLst/>
            </a:endParaRPr>
          </a:p>
        </p:txBody>
      </p:sp>
      <p:sp>
        <p:nvSpPr>
          <p:cNvPr id="3" name="Rectangle 1">
            <a:extLst>
              <a:ext uri="{FF2B5EF4-FFF2-40B4-BE49-F238E27FC236}">
                <a16:creationId xmlns:a16="http://schemas.microsoft.com/office/drawing/2014/main" id="{BB5C8B0B-1DF5-435B-6AE3-CBC27C095AD7}"/>
              </a:ext>
            </a:extLst>
          </p:cNvPr>
          <p:cNvSpPr>
            <a:spLocks noChangeArrowheads="1"/>
          </p:cNvSpPr>
          <p:nvPr/>
        </p:nvSpPr>
        <p:spPr bwMode="auto">
          <a:xfrm>
            <a:off x="295174" y="1371600"/>
            <a:ext cx="8956298"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assert_eq</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!(format!("Hello {:+}!", 5), "Hello +5!");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assert_eq</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!(format!("{:#x}!", 27), "</a:t>
            </a:r>
            <a:r>
              <a:rPr kumimoji="0" lang="en-US" altLang="en-US" sz="20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0x1b</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assert_eq</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!(format!("Hello {:05}!", 5), "Hello 00005!");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assert_eq</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!(format!("Hello {:05}!", -5), "Hello -0005!");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assert_eq</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!(format!("{:#</a:t>
            </a:r>
            <a:r>
              <a:rPr kumimoji="0" lang="en-US" altLang="en-US" sz="20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010x</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27), "</a:t>
            </a:r>
            <a:r>
              <a:rPr kumimoji="0" lang="en-US" altLang="en-US" sz="20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0x0000001b</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p>
        </p:txBody>
      </p:sp>
      <p:sp>
        <p:nvSpPr>
          <p:cNvPr id="8" name="TextBox 7">
            <a:extLst>
              <a:ext uri="{FF2B5EF4-FFF2-40B4-BE49-F238E27FC236}">
                <a16:creationId xmlns:a16="http://schemas.microsoft.com/office/drawing/2014/main" id="{49B247C0-F78A-698E-F01A-41B6518DC55D}"/>
              </a:ext>
            </a:extLst>
          </p:cNvPr>
          <p:cNvSpPr txBox="1"/>
          <p:nvPr/>
        </p:nvSpPr>
        <p:spPr>
          <a:xfrm>
            <a:off x="5705374" y="5334000"/>
            <a:ext cx="2981426" cy="400110"/>
          </a:xfrm>
          <a:prstGeom prst="rect">
            <a:avLst/>
          </a:prstGeom>
          <a:solidFill>
            <a:srgbClr val="FFFF00"/>
          </a:solidFill>
          <a:ln w="57150">
            <a:solidFill>
              <a:srgbClr val="FF0000"/>
            </a:solidFill>
          </a:ln>
        </p:spPr>
        <p:txBody>
          <a:bodyPr wrap="square" rtlCol="0">
            <a:spAutoFit/>
          </a:bodyPr>
          <a:lstStyle/>
          <a:p>
            <a:r>
              <a:rPr lang="en-US" sz="2000" b="1" dirty="0"/>
              <a:t>Prints as hexadecimal</a:t>
            </a:r>
          </a:p>
        </p:txBody>
      </p:sp>
      <p:sp>
        <p:nvSpPr>
          <p:cNvPr id="9" name="TextBox 8">
            <a:extLst>
              <a:ext uri="{FF2B5EF4-FFF2-40B4-BE49-F238E27FC236}">
                <a16:creationId xmlns:a16="http://schemas.microsoft.com/office/drawing/2014/main" id="{352B3F22-8FE9-F648-8351-17BEDE2F9C83}"/>
              </a:ext>
            </a:extLst>
          </p:cNvPr>
          <p:cNvSpPr txBox="1"/>
          <p:nvPr/>
        </p:nvSpPr>
        <p:spPr>
          <a:xfrm>
            <a:off x="6781800" y="5747746"/>
            <a:ext cx="1066800" cy="400110"/>
          </a:xfrm>
          <a:prstGeom prst="rect">
            <a:avLst/>
          </a:prstGeom>
          <a:solidFill>
            <a:srgbClr val="FFFF00"/>
          </a:solidFill>
          <a:ln w="57150">
            <a:solidFill>
              <a:srgbClr val="FF0000"/>
            </a:solidFill>
          </a:ln>
        </p:spPr>
        <p:txBody>
          <a:bodyPr wrap="square" rtlCol="0">
            <a:spAutoFit/>
          </a:bodyPr>
          <a:lstStyle/>
          <a:p>
            <a:r>
              <a:rPr lang="en-US" sz="2000" b="1" dirty="0"/>
              <a:t>binary</a:t>
            </a:r>
          </a:p>
        </p:txBody>
      </p:sp>
      <p:sp>
        <p:nvSpPr>
          <p:cNvPr id="10" name="TextBox 9">
            <a:extLst>
              <a:ext uri="{FF2B5EF4-FFF2-40B4-BE49-F238E27FC236}">
                <a16:creationId xmlns:a16="http://schemas.microsoft.com/office/drawing/2014/main" id="{D09E272A-0964-F2AE-DC8C-F45FFE823D74}"/>
              </a:ext>
            </a:extLst>
          </p:cNvPr>
          <p:cNvSpPr txBox="1"/>
          <p:nvPr/>
        </p:nvSpPr>
        <p:spPr>
          <a:xfrm>
            <a:off x="6801678" y="6146616"/>
            <a:ext cx="894522" cy="400110"/>
          </a:xfrm>
          <a:prstGeom prst="rect">
            <a:avLst/>
          </a:prstGeom>
          <a:solidFill>
            <a:srgbClr val="FFFF00"/>
          </a:solidFill>
          <a:ln w="57150">
            <a:solidFill>
              <a:srgbClr val="FF0000"/>
            </a:solidFill>
          </a:ln>
        </p:spPr>
        <p:txBody>
          <a:bodyPr wrap="square" rtlCol="0">
            <a:spAutoFit/>
          </a:bodyPr>
          <a:lstStyle/>
          <a:p>
            <a:r>
              <a:rPr lang="en-US" sz="2000" b="1" dirty="0"/>
              <a:t>octal</a:t>
            </a:r>
          </a:p>
        </p:txBody>
      </p:sp>
    </p:spTree>
    <p:extLst>
      <p:ext uri="{BB962C8B-B14F-4D97-AF65-F5344CB8AC3E}">
        <p14:creationId xmlns:p14="http://schemas.microsoft.com/office/powerpoint/2010/main" val="1917213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6CB6A-ADAA-8BB2-8A86-5E573CBDA89C}"/>
              </a:ext>
            </a:extLst>
          </p:cNvPr>
          <p:cNvSpPr>
            <a:spLocks noGrp="1"/>
          </p:cNvSpPr>
          <p:nvPr>
            <p:ph type="title"/>
          </p:nvPr>
        </p:nvSpPr>
        <p:spPr>
          <a:xfrm>
            <a:off x="457200" y="274638"/>
            <a:ext cx="8229600" cy="792162"/>
          </a:xfrm>
        </p:spPr>
        <p:txBody>
          <a:bodyPr>
            <a:normAutofit/>
          </a:bodyPr>
          <a:lstStyle/>
          <a:p>
            <a:r>
              <a:rPr kumimoji="0" lang="en-US" altLang="en-US" sz="3200" b="1" i="0" u="none" strike="noStrike" cap="none" normalizeH="0" baseline="0" dirty="0">
                <a:ln>
                  <a:noFill/>
                </a:ln>
                <a:solidFill>
                  <a:srgbClr val="00B050"/>
                </a:solidFill>
                <a:effectLst/>
              </a:rPr>
              <a:t>Setting signs</a:t>
            </a:r>
          </a:p>
        </p:txBody>
      </p:sp>
      <p:sp>
        <p:nvSpPr>
          <p:cNvPr id="7" name="Content Placeholder 6">
            <a:extLst>
              <a:ext uri="{FF2B5EF4-FFF2-40B4-BE49-F238E27FC236}">
                <a16:creationId xmlns:a16="http://schemas.microsoft.com/office/drawing/2014/main" id="{7576ACBA-4F39-2BA3-4316-8E1DAD39844E}"/>
              </a:ext>
            </a:extLst>
          </p:cNvPr>
          <p:cNvSpPr>
            <a:spLocks noGrp="1"/>
          </p:cNvSpPr>
          <p:nvPr>
            <p:ph idx="1"/>
          </p:nvPr>
        </p:nvSpPr>
        <p:spPr>
          <a:xfrm>
            <a:off x="619226" y="965963"/>
            <a:ext cx="8229600" cy="5815837"/>
          </a:xfrm>
        </p:spPr>
        <p:txBody>
          <a:bodyPr/>
          <a:lstStyle/>
          <a:p>
            <a:endParaRPr lang="en-US" altLang="en-US" sz="2000" dirty="0">
              <a:solidFill>
                <a:srgbClr val="00B050"/>
              </a:solidFill>
            </a:endParaRPr>
          </a:p>
          <a:p>
            <a:endParaRPr kumimoji="0" lang="en-US" altLang="en-US" sz="2000" i="0" u="none" strike="noStrike" cap="none" normalizeH="0" baseline="0" dirty="0">
              <a:ln>
                <a:noFill/>
              </a:ln>
              <a:solidFill>
                <a:srgbClr val="00B050"/>
              </a:solidFill>
              <a:effectLst/>
            </a:endParaRPr>
          </a:p>
          <a:p>
            <a:endParaRPr kumimoji="0" lang="en-US" altLang="en-US" sz="2000" i="0" u="none" strike="noStrike" cap="none" normalizeH="0" baseline="0" dirty="0">
              <a:ln>
                <a:noFill/>
              </a:ln>
              <a:solidFill>
                <a:srgbClr val="00B050"/>
              </a:solidFill>
              <a:effectLst/>
            </a:endParaRPr>
          </a:p>
          <a:p>
            <a:endParaRPr lang="en-US" altLang="en-US" sz="2000" dirty="0">
              <a:solidFill>
                <a:srgbClr val="00B050"/>
              </a:solidFill>
            </a:endParaRPr>
          </a:p>
          <a:p>
            <a:pPr marL="0" indent="0">
              <a:buNone/>
            </a:pPr>
            <a:endParaRPr kumimoji="0" lang="en-US" altLang="en-US" sz="2000" i="0" u="none" strike="noStrike" cap="none" normalizeH="0" baseline="0" dirty="0">
              <a:ln>
                <a:noFill/>
              </a:ln>
              <a:solidFill>
                <a:srgbClr val="00B05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chemeClr val="tx1"/>
                </a:solidFill>
                <a:effectLst/>
              </a:rPr>
              <a:t>Flags altering the behavior of the formatter.</a:t>
            </a:r>
          </a:p>
          <a:p>
            <a:pPr>
              <a:spcBef>
                <a:spcPct val="0"/>
              </a:spcBef>
            </a:pPr>
            <a:r>
              <a:rPr kumimoji="0" lang="en-US" altLang="en-US" sz="2000" i="0" u="none" strike="noStrike" cap="none" normalizeH="0" baseline="0" dirty="0">
                <a:ln>
                  <a:noFill/>
                </a:ln>
                <a:solidFill>
                  <a:schemeClr val="tx1"/>
                </a:solidFill>
                <a:effectLst/>
                <a:latin typeface="Arial Unicode MS"/>
              </a:rPr>
              <a:t>0</a:t>
            </a:r>
            <a:r>
              <a:rPr kumimoji="0" lang="en-US" altLang="en-US" sz="2000" b="0" i="0" u="none" strike="noStrike" cap="none" normalizeH="0" baseline="0" dirty="0">
                <a:ln>
                  <a:noFill/>
                </a:ln>
                <a:solidFill>
                  <a:schemeClr val="tx1"/>
                </a:solidFill>
                <a:effectLst/>
              </a:rPr>
              <a:t> - </a:t>
            </a:r>
            <a:r>
              <a:rPr kumimoji="0" lang="en-US" altLang="en-US" sz="2000" i="0" u="none" strike="noStrike" cap="none" normalizeH="0" baseline="0" dirty="0">
                <a:ln>
                  <a:noFill/>
                </a:ln>
                <a:solidFill>
                  <a:schemeClr val="tx1"/>
                </a:solidFill>
                <a:effectLst/>
              </a:rPr>
              <a:t>This is used to indicate for integer formats that the padding to width should both be done with a 0 character </a:t>
            </a:r>
          </a:p>
          <a:p>
            <a:pPr lvl="1">
              <a:spcBef>
                <a:spcPct val="0"/>
              </a:spcBef>
            </a:pPr>
            <a:r>
              <a:rPr kumimoji="0" lang="en-US" altLang="en-US" sz="1600" i="0" u="none" strike="noStrike" cap="none" normalizeH="0" baseline="0" dirty="0">
                <a:ln>
                  <a:noFill/>
                </a:ln>
                <a:solidFill>
                  <a:schemeClr val="tx1"/>
                </a:solidFill>
                <a:effectLst/>
              </a:rPr>
              <a:t>as well as be sign-aware. </a:t>
            </a:r>
          </a:p>
          <a:p>
            <a:pPr>
              <a:spcBef>
                <a:spcPct val="0"/>
              </a:spcBef>
            </a:pPr>
            <a:r>
              <a:rPr kumimoji="0" lang="en-US" altLang="en-US" sz="2000" i="0" u="none" strike="noStrike" cap="none" normalizeH="0" baseline="0" dirty="0">
                <a:ln>
                  <a:noFill/>
                </a:ln>
                <a:solidFill>
                  <a:schemeClr val="tx1"/>
                </a:solidFill>
                <a:effectLst/>
              </a:rPr>
              <a:t>A format like {:08} would yield 00000001 for the integer 1, </a:t>
            </a:r>
          </a:p>
          <a:p>
            <a:pPr>
              <a:spcBef>
                <a:spcPct val="0"/>
              </a:spcBef>
            </a:pPr>
            <a:r>
              <a:rPr kumimoji="0" lang="en-US" altLang="en-US" sz="2000" i="0" u="none" strike="noStrike" cap="none" normalizeH="0" baseline="0" dirty="0">
                <a:ln>
                  <a:noFill/>
                </a:ln>
                <a:solidFill>
                  <a:schemeClr val="tx1"/>
                </a:solidFill>
                <a:effectLst/>
              </a:rPr>
              <a:t>while the same format would yield -0000001 for the integer -1.</a:t>
            </a:r>
          </a:p>
          <a:p>
            <a:pPr lvl="1">
              <a:spcBef>
                <a:spcPct val="0"/>
              </a:spcBef>
            </a:pPr>
            <a:r>
              <a:rPr kumimoji="0" lang="en-US" altLang="en-US" sz="1600" i="0" u="none" strike="noStrike" cap="none" normalizeH="0" baseline="0" dirty="0">
                <a:ln>
                  <a:noFill/>
                </a:ln>
                <a:solidFill>
                  <a:schemeClr val="tx1"/>
                </a:solidFill>
                <a:effectLst/>
              </a:rPr>
              <a:t>Notice that the negative version has one fewer zero than the positive version. </a:t>
            </a:r>
          </a:p>
          <a:p>
            <a:pPr>
              <a:spcBef>
                <a:spcPct val="0"/>
              </a:spcBef>
            </a:pPr>
            <a:r>
              <a:rPr kumimoji="0" lang="en-US" altLang="en-US" sz="2000" i="0" u="none" strike="noStrike" cap="none" normalizeH="0" baseline="0" dirty="0">
                <a:ln>
                  <a:noFill/>
                </a:ln>
                <a:solidFill>
                  <a:schemeClr val="tx1"/>
                </a:solidFill>
                <a:effectLst/>
              </a:rPr>
              <a:t>Note that padding zeros are always placed after the sign (if any) and before the digits. </a:t>
            </a:r>
          </a:p>
          <a:p>
            <a:pPr>
              <a:spcBef>
                <a:spcPct val="0"/>
              </a:spcBef>
            </a:pPr>
            <a:r>
              <a:rPr kumimoji="0" lang="en-US" altLang="en-US" sz="2000" i="0" u="none" strike="noStrike" cap="none" normalizeH="0" baseline="0" dirty="0">
                <a:ln>
                  <a:noFill/>
                </a:ln>
                <a:solidFill>
                  <a:schemeClr val="tx1"/>
                </a:solidFill>
                <a:effectLst/>
              </a:rPr>
              <a:t>When used together with the # flag, a similar rule applies: </a:t>
            </a:r>
          </a:p>
          <a:p>
            <a:pPr lvl="1">
              <a:spcBef>
                <a:spcPct val="0"/>
              </a:spcBef>
            </a:pPr>
            <a:r>
              <a:rPr kumimoji="0" lang="en-US" altLang="en-US" sz="1600" i="0" u="none" strike="noStrike" cap="none" normalizeH="0" baseline="0" dirty="0">
                <a:ln>
                  <a:noFill/>
                </a:ln>
                <a:solidFill>
                  <a:schemeClr val="tx1"/>
                </a:solidFill>
                <a:effectLst/>
              </a:rPr>
              <a:t>padding zeros are inserted after the prefix but before the digits. </a:t>
            </a:r>
          </a:p>
          <a:p>
            <a:pPr>
              <a:spcBef>
                <a:spcPct val="0"/>
              </a:spcBef>
            </a:pPr>
            <a:r>
              <a:rPr kumimoji="0" lang="en-US" altLang="en-US" sz="2000" i="0" u="none" strike="noStrike" cap="none" normalizeH="0" baseline="0" dirty="0">
                <a:ln>
                  <a:noFill/>
                </a:ln>
                <a:solidFill>
                  <a:schemeClr val="tx1"/>
                </a:solidFill>
                <a:effectLst/>
              </a:rPr>
              <a:t>The prefix is included in the total width. </a:t>
            </a:r>
          </a:p>
          <a:p>
            <a:pPr lvl="1">
              <a:spcBef>
                <a:spcPct val="0"/>
              </a:spcBef>
            </a:pPr>
            <a:endParaRPr kumimoji="0" lang="en-US" altLang="en-US" sz="2000" i="0" u="none" strike="noStrike" cap="none" normalizeH="0" baseline="0" dirty="0">
              <a:ln>
                <a:noFill/>
              </a:ln>
              <a:solidFill>
                <a:schemeClr val="tx1"/>
              </a:solidFill>
              <a:effectLst/>
            </a:endParaRPr>
          </a:p>
        </p:txBody>
      </p:sp>
      <p:sp>
        <p:nvSpPr>
          <p:cNvPr id="3" name="Rectangle 1">
            <a:extLst>
              <a:ext uri="{FF2B5EF4-FFF2-40B4-BE49-F238E27FC236}">
                <a16:creationId xmlns:a16="http://schemas.microsoft.com/office/drawing/2014/main" id="{BB5C8B0B-1DF5-435B-6AE3-CBC27C095AD7}"/>
              </a:ext>
            </a:extLst>
          </p:cNvPr>
          <p:cNvSpPr>
            <a:spLocks noChangeArrowheads="1"/>
          </p:cNvSpPr>
          <p:nvPr/>
        </p:nvSpPr>
        <p:spPr bwMode="auto">
          <a:xfrm>
            <a:off x="255877" y="1046922"/>
            <a:ext cx="8956298"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assert_eq</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!(format!("Hello {:+}!", 5), "Hello +5!");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assert_eq</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!(format!("{:#x}!", 27), "</a:t>
            </a:r>
            <a:r>
              <a:rPr kumimoji="0" lang="en-US" altLang="en-US" sz="20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0x1b</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assert_eq</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!(format!("Hello {:05}!", 5), "Hello 00005!");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assert_eq</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!(format!("Hello {:05}!", -5), "Hello -0005!");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assert_eq</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!(format!("{:#</a:t>
            </a:r>
            <a:r>
              <a:rPr kumimoji="0" lang="en-US" altLang="en-US" sz="20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010x</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27), "</a:t>
            </a:r>
            <a:r>
              <a:rPr kumimoji="0" lang="en-US" altLang="en-US" sz="20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0x0000001b</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384913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220C7-1D30-4ECC-8A1C-21895AF31FA1}"/>
              </a:ext>
            </a:extLst>
          </p:cNvPr>
          <p:cNvSpPr>
            <a:spLocks noGrp="1"/>
          </p:cNvSpPr>
          <p:nvPr>
            <p:ph type="title"/>
          </p:nvPr>
        </p:nvSpPr>
        <p:spPr>
          <a:xfrm>
            <a:off x="457200" y="274638"/>
            <a:ext cx="8217195" cy="944562"/>
          </a:xfrm>
        </p:spPr>
        <p:txBody>
          <a:bodyPr/>
          <a:lstStyle/>
          <a:p>
            <a:r>
              <a:rPr lang="en-US" dirty="0"/>
              <a:t>Source</a:t>
            </a:r>
          </a:p>
        </p:txBody>
      </p:sp>
      <p:sp>
        <p:nvSpPr>
          <p:cNvPr id="3" name="Content Placeholder 2">
            <a:extLst>
              <a:ext uri="{FF2B5EF4-FFF2-40B4-BE49-F238E27FC236}">
                <a16:creationId xmlns:a16="http://schemas.microsoft.com/office/drawing/2014/main" id="{1F279CFF-146F-4081-B7E9-0CF120C8BF8D}"/>
              </a:ext>
            </a:extLst>
          </p:cNvPr>
          <p:cNvSpPr>
            <a:spLocks noGrp="1"/>
          </p:cNvSpPr>
          <p:nvPr>
            <p:ph idx="1"/>
          </p:nvPr>
        </p:nvSpPr>
        <p:spPr>
          <a:xfrm>
            <a:off x="381000" y="1143000"/>
            <a:ext cx="8610600" cy="5562600"/>
          </a:xfrm>
        </p:spPr>
        <p:txBody>
          <a:bodyPr/>
          <a:lstStyle/>
          <a:p>
            <a:pPr>
              <a:buClr>
                <a:srgbClr val="FF0000"/>
              </a:buClr>
            </a:pPr>
            <a:r>
              <a:rPr lang="en-US" sz="2000" dirty="0"/>
              <a:t>https://</a:t>
            </a:r>
            <a:r>
              <a:rPr lang="en-US" sz="2000" dirty="0" err="1"/>
              <a:t>doc.rust-lang.org</a:t>
            </a:r>
            <a:r>
              <a:rPr lang="en-US" sz="2000" dirty="0"/>
              <a:t>/std/</a:t>
            </a:r>
            <a:r>
              <a:rPr lang="en-US" sz="2000" dirty="0" err="1"/>
              <a:t>fmt</a:t>
            </a:r>
            <a:r>
              <a:rPr lang="en-US" sz="2000" dirty="0"/>
              <a:t>/Usually of a person</a:t>
            </a:r>
          </a:p>
          <a:p>
            <a:pPr>
              <a:buClr>
                <a:srgbClr val="FF0000"/>
              </a:buClr>
            </a:pPr>
            <a:r>
              <a:rPr lang="en-US" sz="2400" dirty="0"/>
              <a:t>Output can be formatted with the </a:t>
            </a:r>
            <a:r>
              <a:rPr lang="en-US" sz="2400" dirty="0">
                <a:latin typeface="Courier New" panose="02070309020205020404" pitchFamily="49" charset="0"/>
                <a:cs typeface="Courier New" panose="02070309020205020404" pitchFamily="49" charset="0"/>
              </a:rPr>
              <a:t>std::</a:t>
            </a:r>
            <a:r>
              <a:rPr lang="en-US" sz="2400" dirty="0" err="1">
                <a:latin typeface="Courier New" panose="02070309020205020404" pitchFamily="49" charset="0"/>
                <a:cs typeface="Courier New" panose="02070309020205020404" pitchFamily="49" charset="0"/>
              </a:rPr>
              <a:t>fmt</a:t>
            </a:r>
            <a:r>
              <a:rPr lang="en-US" sz="2400" dirty="0">
                <a:latin typeface="Courier New" panose="02070309020205020404" pitchFamily="49" charset="0"/>
                <a:cs typeface="Courier New" panose="02070309020205020404" pitchFamily="49" charset="0"/>
              </a:rPr>
              <a:t> </a:t>
            </a:r>
            <a:r>
              <a:rPr lang="en-US" sz="2400" dirty="0"/>
              <a:t>module</a:t>
            </a:r>
          </a:p>
          <a:p>
            <a:pPr>
              <a:buClr>
                <a:srgbClr val="FF0000"/>
              </a:buClr>
            </a:pPr>
            <a:r>
              <a:rPr lang="en-US" sz="2400" dirty="0"/>
              <a:t>As a challenge (for all of us </a:t>
            </a:r>
            <a:r>
              <a:rPr lang="en-US" sz="2400" dirty="0">
                <a:sym typeface="Wingdings" panose="05000000000000000000" pitchFamily="2" charset="2"/>
              </a:rPr>
              <a:t>)</a:t>
            </a:r>
            <a:endParaRPr lang="en-US" sz="2400" dirty="0"/>
          </a:p>
          <a:p>
            <a:pPr>
              <a:buClr>
                <a:srgbClr val="FF0000"/>
              </a:buClr>
            </a:pPr>
            <a:r>
              <a:rPr lang="en-US" sz="2400" dirty="0"/>
              <a:t>This lecture will go through the formal documentation</a:t>
            </a:r>
          </a:p>
          <a:p>
            <a:pPr lvl="1">
              <a:buClr>
                <a:srgbClr val="FF0000"/>
              </a:buClr>
            </a:pPr>
            <a:r>
              <a:rPr lang="en-US" sz="2000" dirty="0"/>
              <a:t>Section by section</a:t>
            </a:r>
          </a:p>
          <a:p>
            <a:pPr lvl="1">
              <a:buClr>
                <a:srgbClr val="FF0000"/>
              </a:buClr>
            </a:pPr>
            <a:r>
              <a:rPr lang="en-US" sz="2000" dirty="0"/>
              <a:t>Interpreting it into English as we go</a:t>
            </a:r>
          </a:p>
        </p:txBody>
      </p:sp>
    </p:spTree>
    <p:extLst>
      <p:ext uri="{BB962C8B-B14F-4D97-AF65-F5344CB8AC3E}">
        <p14:creationId xmlns:p14="http://schemas.microsoft.com/office/powerpoint/2010/main" val="27683531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6CB6A-ADAA-8BB2-8A86-5E573CBDA89C}"/>
              </a:ext>
            </a:extLst>
          </p:cNvPr>
          <p:cNvSpPr>
            <a:spLocks noGrp="1"/>
          </p:cNvSpPr>
          <p:nvPr>
            <p:ph type="title"/>
          </p:nvPr>
        </p:nvSpPr>
        <p:spPr>
          <a:xfrm>
            <a:off x="457200" y="274638"/>
            <a:ext cx="8229600" cy="792162"/>
          </a:xfrm>
        </p:spPr>
        <p:txBody>
          <a:bodyPr>
            <a:normAutofit/>
          </a:bodyPr>
          <a:lstStyle/>
          <a:p>
            <a:r>
              <a:rPr kumimoji="0" lang="en-US" altLang="en-US" sz="3200" b="1" i="0" u="none" strike="noStrike" cap="none" normalizeH="0" baseline="0" dirty="0" err="1">
                <a:ln>
                  <a:noFill/>
                </a:ln>
                <a:solidFill>
                  <a:srgbClr val="00B050"/>
                </a:solidFill>
                <a:effectLst/>
              </a:rPr>
              <a:t>Precison</a:t>
            </a:r>
            <a:r>
              <a:rPr kumimoji="0" lang="en-US" altLang="en-US" sz="3200" b="1" i="0" u="none" strike="noStrike" cap="none" normalizeH="0" baseline="0" dirty="0">
                <a:ln>
                  <a:noFill/>
                </a:ln>
                <a:solidFill>
                  <a:srgbClr val="00B050"/>
                </a:solidFill>
                <a:effectLst/>
              </a:rPr>
              <a:t> - </a:t>
            </a:r>
            <a:r>
              <a:rPr kumimoji="0" lang="en-US" altLang="en-US" sz="3200" b="0" i="0" u="none" strike="noStrike" cap="none" normalizeH="0" baseline="0" dirty="0">
                <a:ln>
                  <a:noFill/>
                </a:ln>
                <a:solidFill>
                  <a:schemeClr val="tx1"/>
                </a:solidFill>
                <a:effectLst/>
                <a:latin typeface="Arial Unicode MS"/>
              </a:rPr>
              <a:t>{1</a:t>
            </a:r>
            <a:r>
              <a:rPr kumimoji="0" lang="en-US" altLang="en-US" sz="3200" b="0" i="0" u="none" strike="noStrike" cap="none" normalizeH="0" baseline="0" dirty="0">
                <a:ln>
                  <a:noFill/>
                </a:ln>
                <a:solidFill>
                  <a:srgbClr val="FF0000"/>
                </a:solidFill>
                <a:effectLst/>
                <a:latin typeface="Arial Unicode MS"/>
              </a:rPr>
              <a:t>:.5</a:t>
            </a:r>
            <a:r>
              <a:rPr kumimoji="0" lang="en-US" altLang="en-US" sz="3200" b="0" i="0" u="none" strike="noStrike" cap="none" normalizeH="0" baseline="0" dirty="0">
                <a:ln>
                  <a:noFill/>
                </a:ln>
                <a:solidFill>
                  <a:schemeClr val="tx1"/>
                </a:solidFill>
                <a:effectLst/>
                <a:latin typeface="Arial Unicode MS"/>
              </a:rPr>
              <a:t>}</a:t>
            </a:r>
            <a:r>
              <a:rPr kumimoji="0" lang="en-US" altLang="en-US" sz="800" b="0" i="0" u="none" strike="noStrike" cap="none" normalizeH="0" baseline="0" dirty="0">
                <a:ln>
                  <a:noFill/>
                </a:ln>
                <a:solidFill>
                  <a:schemeClr val="tx1"/>
                </a:solidFill>
                <a:effectLst/>
              </a:rPr>
              <a:t> </a:t>
            </a:r>
            <a:endParaRPr kumimoji="0" lang="en-US" altLang="en-US" sz="3200" b="1" i="0" u="none" strike="noStrike" cap="none" normalizeH="0" baseline="0" dirty="0">
              <a:ln>
                <a:noFill/>
              </a:ln>
              <a:solidFill>
                <a:srgbClr val="00B050"/>
              </a:solidFill>
              <a:effectLst/>
            </a:endParaRPr>
          </a:p>
        </p:txBody>
      </p:sp>
      <p:sp>
        <p:nvSpPr>
          <p:cNvPr id="7" name="Content Placeholder 6">
            <a:extLst>
              <a:ext uri="{FF2B5EF4-FFF2-40B4-BE49-F238E27FC236}">
                <a16:creationId xmlns:a16="http://schemas.microsoft.com/office/drawing/2014/main" id="{7576ACBA-4F39-2BA3-4316-8E1DAD39844E}"/>
              </a:ext>
            </a:extLst>
          </p:cNvPr>
          <p:cNvSpPr>
            <a:spLocks noGrp="1"/>
          </p:cNvSpPr>
          <p:nvPr>
            <p:ph idx="1"/>
          </p:nvPr>
        </p:nvSpPr>
        <p:spPr>
          <a:xfrm>
            <a:off x="457200" y="1012346"/>
            <a:ext cx="8229600" cy="5815837"/>
          </a:xfrm>
        </p:spPr>
        <p:txBody>
          <a:bodyPr/>
          <a:lstStyle/>
          <a:p>
            <a:pPr>
              <a:spcBef>
                <a:spcPct val="0"/>
              </a:spcBef>
            </a:pPr>
            <a:r>
              <a:rPr kumimoji="0" lang="en-US" altLang="en-US" sz="2000" i="0" u="none" strike="noStrike" cap="none" normalizeH="0" baseline="0" dirty="0">
                <a:ln>
                  <a:noFill/>
                </a:ln>
                <a:solidFill>
                  <a:schemeClr val="tx1"/>
                </a:solidFill>
                <a:effectLst/>
                <a:latin typeface="Arial" panose="020B0604020202020204" pitchFamily="34" charset="0"/>
                <a:cs typeface="Arial" panose="020B0604020202020204" pitchFamily="34" charset="0"/>
              </a:rPr>
              <a:t>For non-numeric types, this can be considered a “maximum width”. </a:t>
            </a:r>
          </a:p>
          <a:p>
            <a:pPr>
              <a:spcBef>
                <a:spcPct val="0"/>
              </a:spcBef>
            </a:pPr>
            <a:r>
              <a:rPr kumimoji="0" lang="en-US" altLang="en-US" sz="2000" i="0" u="none" strike="noStrike" cap="none" normalizeH="0" baseline="0" dirty="0">
                <a:ln>
                  <a:noFill/>
                </a:ln>
                <a:solidFill>
                  <a:schemeClr val="tx1"/>
                </a:solidFill>
                <a:effectLst/>
                <a:latin typeface="Arial" panose="020B0604020202020204" pitchFamily="34" charset="0"/>
                <a:cs typeface="Arial" panose="020B0604020202020204" pitchFamily="34" charset="0"/>
              </a:rPr>
              <a:t>If the resulting string is longer than this width, then it is truncated down to this many characters and that truncated value is emitted with proper fill, alignment and width if those parameters are set.</a:t>
            </a:r>
          </a:p>
          <a:p>
            <a:pPr>
              <a:spcBef>
                <a:spcPct val="0"/>
              </a:spcBef>
            </a:pPr>
            <a:r>
              <a:rPr kumimoji="0" lang="en-US" altLang="en-US" sz="2000" i="0" u="none" strike="noStrike" cap="none" normalizeH="0" baseline="0" dirty="0">
                <a:ln>
                  <a:noFill/>
                </a:ln>
                <a:solidFill>
                  <a:schemeClr val="tx1"/>
                </a:solidFill>
                <a:effectLst/>
                <a:latin typeface="Arial" panose="020B0604020202020204" pitchFamily="34" charset="0"/>
                <a:cs typeface="Arial" panose="020B0604020202020204" pitchFamily="34" charset="0"/>
              </a:rPr>
              <a:t>For integral types, this is ignored.</a:t>
            </a:r>
          </a:p>
          <a:p>
            <a:pPr>
              <a:spcBef>
                <a:spcPct val="0"/>
              </a:spcBef>
            </a:pPr>
            <a:r>
              <a:rPr kumimoji="0" lang="en-US" altLang="en-US" sz="2000" i="0" u="none" strike="noStrike" cap="none" normalizeH="0" baseline="0" dirty="0">
                <a:ln>
                  <a:noFill/>
                </a:ln>
                <a:solidFill>
                  <a:schemeClr val="tx1"/>
                </a:solidFill>
                <a:effectLst/>
                <a:latin typeface="Arial" panose="020B0604020202020204" pitchFamily="34" charset="0"/>
                <a:cs typeface="Arial" panose="020B0604020202020204" pitchFamily="34" charset="0"/>
              </a:rPr>
              <a:t>For floating-point types, this indicates </a:t>
            </a:r>
            <a:r>
              <a:rPr kumimoji="0" lang="en-US" altLang="en-US" sz="2000" i="0" u="none" strike="noStrike" cap="none" normalizeH="0" baseline="0" dirty="0">
                <a:ln>
                  <a:noFill/>
                </a:ln>
                <a:solidFill>
                  <a:srgbClr val="FF0000"/>
                </a:solidFill>
                <a:effectLst/>
                <a:latin typeface="Arial" panose="020B0604020202020204" pitchFamily="34" charset="0"/>
                <a:cs typeface="Arial" panose="020B0604020202020204" pitchFamily="34" charset="0"/>
              </a:rPr>
              <a:t>how many digits after the decimal point</a:t>
            </a:r>
            <a:r>
              <a:rPr kumimoji="0" lang="en-US" altLang="en-US" sz="2000" i="0" u="none" strike="noStrike" cap="none" normalizeH="0" baseline="0" dirty="0">
                <a:ln>
                  <a:noFill/>
                </a:ln>
                <a:solidFill>
                  <a:schemeClr val="tx1"/>
                </a:solidFill>
                <a:effectLst/>
                <a:latin typeface="Arial" panose="020B0604020202020204" pitchFamily="34" charset="0"/>
                <a:cs typeface="Arial" panose="020B0604020202020204" pitchFamily="34" charset="0"/>
              </a:rPr>
              <a:t> should be printed.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chemeClr val="tx1"/>
                </a:solidFill>
                <a:effectLst/>
                <a:latin typeface="Arial" panose="020B0604020202020204" pitchFamily="34" charset="0"/>
                <a:cs typeface="Arial" panose="020B0604020202020204" pitchFamily="34" charset="0"/>
              </a:rPr>
              <a:t>There are three possible ways to specify the desired precision</a:t>
            </a:r>
          </a:p>
          <a:p>
            <a:pPr marL="457200" lvl="1" indent="0">
              <a:spcBef>
                <a:spcPct val="0"/>
              </a:spcBef>
              <a:buNone/>
            </a:pPr>
            <a:r>
              <a:rPr kumimoji="0" lang="en-US" altLang="en-US" sz="2000" i="0" u="none" strike="noStrike" cap="none" normalizeH="0" baseline="0" dirty="0">
                <a:ln>
                  <a:noFill/>
                </a:ln>
                <a:solidFill>
                  <a:schemeClr val="tx1"/>
                </a:solidFill>
                <a:effectLst/>
                <a:sym typeface="Symbol" panose="05050102010706020507" pitchFamily="18" charset="2"/>
              </a:rPr>
              <a:t>                                                      </a:t>
            </a:r>
            <a:endParaRPr kumimoji="0" lang="en-US" altLang="en-US" sz="200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18657829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6CB6A-ADAA-8BB2-8A86-5E573CBDA89C}"/>
              </a:ext>
            </a:extLst>
          </p:cNvPr>
          <p:cNvSpPr>
            <a:spLocks noGrp="1"/>
          </p:cNvSpPr>
          <p:nvPr>
            <p:ph type="title"/>
          </p:nvPr>
        </p:nvSpPr>
        <p:spPr>
          <a:xfrm>
            <a:off x="457200" y="274638"/>
            <a:ext cx="8229600" cy="792162"/>
          </a:xfrm>
        </p:spPr>
        <p:txBody>
          <a:bodyPr>
            <a:normAutofit/>
          </a:bodyPr>
          <a:lstStyle/>
          <a:p>
            <a:r>
              <a:rPr kumimoji="0" lang="en-US" altLang="en-US" sz="3200" b="1" i="0" u="none" strike="noStrike" cap="none" normalizeH="0" baseline="0" dirty="0" err="1">
                <a:ln>
                  <a:noFill/>
                </a:ln>
                <a:solidFill>
                  <a:srgbClr val="00B050"/>
                </a:solidFill>
                <a:effectLst/>
              </a:rPr>
              <a:t>Precison</a:t>
            </a:r>
            <a:r>
              <a:rPr kumimoji="0" lang="en-US" altLang="en-US" sz="3200" b="1" i="0" u="none" strike="noStrike" cap="none" normalizeH="0" baseline="0" dirty="0">
                <a:ln>
                  <a:noFill/>
                </a:ln>
                <a:solidFill>
                  <a:srgbClr val="00B050"/>
                </a:solidFill>
                <a:effectLst/>
              </a:rPr>
              <a:t> - </a:t>
            </a:r>
            <a:r>
              <a:rPr kumimoji="0" lang="en-US" altLang="en-US" sz="3200" b="0" i="0" u="none" strike="noStrike" cap="none" normalizeH="0" baseline="0" dirty="0">
                <a:ln>
                  <a:noFill/>
                </a:ln>
                <a:solidFill>
                  <a:schemeClr val="tx1"/>
                </a:solidFill>
                <a:effectLst/>
                <a:latin typeface="Arial Unicode MS"/>
              </a:rPr>
              <a:t>{1</a:t>
            </a:r>
            <a:r>
              <a:rPr kumimoji="0" lang="en-US" altLang="en-US" sz="3200" b="0" i="0" u="none" strike="noStrike" cap="none" normalizeH="0" baseline="0" dirty="0">
                <a:ln>
                  <a:noFill/>
                </a:ln>
                <a:solidFill>
                  <a:srgbClr val="FF0000"/>
                </a:solidFill>
                <a:effectLst/>
                <a:latin typeface="Arial Unicode MS"/>
              </a:rPr>
              <a:t>:.5</a:t>
            </a:r>
            <a:r>
              <a:rPr kumimoji="0" lang="en-US" altLang="en-US" sz="3200" b="0" i="0" u="none" strike="noStrike" cap="none" normalizeH="0" baseline="0" dirty="0">
                <a:ln>
                  <a:noFill/>
                </a:ln>
                <a:solidFill>
                  <a:schemeClr val="tx1"/>
                </a:solidFill>
                <a:effectLst/>
                <a:latin typeface="Arial Unicode MS"/>
              </a:rPr>
              <a:t>}</a:t>
            </a:r>
            <a:r>
              <a:rPr kumimoji="0" lang="en-US" altLang="en-US" sz="800" b="0" i="0" u="none" strike="noStrike" cap="none" normalizeH="0" baseline="0" dirty="0">
                <a:ln>
                  <a:noFill/>
                </a:ln>
                <a:solidFill>
                  <a:schemeClr val="tx1"/>
                </a:solidFill>
                <a:effectLst/>
              </a:rPr>
              <a:t> </a:t>
            </a:r>
            <a:endParaRPr kumimoji="0" lang="en-US" altLang="en-US" sz="3200" b="1" i="0" u="none" strike="noStrike" cap="none" normalizeH="0" baseline="0" dirty="0">
              <a:ln>
                <a:noFill/>
              </a:ln>
              <a:solidFill>
                <a:srgbClr val="00B050"/>
              </a:solidFill>
              <a:effectLst/>
            </a:endParaRPr>
          </a:p>
        </p:txBody>
      </p:sp>
      <p:sp>
        <p:nvSpPr>
          <p:cNvPr id="7" name="Content Placeholder 6">
            <a:extLst>
              <a:ext uri="{FF2B5EF4-FFF2-40B4-BE49-F238E27FC236}">
                <a16:creationId xmlns:a16="http://schemas.microsoft.com/office/drawing/2014/main" id="{7576ACBA-4F39-2BA3-4316-8E1DAD39844E}"/>
              </a:ext>
            </a:extLst>
          </p:cNvPr>
          <p:cNvSpPr>
            <a:spLocks noGrp="1"/>
          </p:cNvSpPr>
          <p:nvPr>
            <p:ph idx="1"/>
          </p:nvPr>
        </p:nvSpPr>
        <p:spPr>
          <a:xfrm>
            <a:off x="457200" y="1012346"/>
            <a:ext cx="8229600" cy="5815837"/>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chemeClr val="tx1"/>
                </a:solidFill>
                <a:effectLst/>
                <a:latin typeface="Arial" panose="020B0604020202020204" pitchFamily="34" charset="0"/>
                <a:cs typeface="Arial" panose="020B0604020202020204" pitchFamily="34" charset="0"/>
              </a:rPr>
              <a:t>There are three possible ways to specify the desired precision:</a:t>
            </a: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000" i="0" u="none" strike="noStrike" cap="none" normalizeH="0" baseline="0" dirty="0">
                <a:ln>
                  <a:noFill/>
                </a:ln>
                <a:solidFill>
                  <a:schemeClr val="tx1"/>
                </a:solidFill>
                <a:effectLst/>
                <a:latin typeface="Arial" panose="020B0604020202020204" pitchFamily="34" charset="0"/>
                <a:cs typeface="Arial" panose="020B0604020202020204" pitchFamily="34" charset="0"/>
              </a:rPr>
              <a:t> An integer .N:</a:t>
            </a:r>
          </a:p>
          <a:p>
            <a:pPr marL="0" indent="0">
              <a:spcBef>
                <a:spcPct val="0"/>
              </a:spcBef>
              <a:buNone/>
            </a:pPr>
            <a:r>
              <a:rPr kumimoji="0" lang="en-US" altLang="en-US" sz="2000" i="0" u="none" strike="noStrike" cap="none" normalizeH="0" baseline="0" dirty="0">
                <a:ln>
                  <a:noFill/>
                </a:ln>
                <a:solidFill>
                  <a:schemeClr val="tx1"/>
                </a:solidFill>
                <a:effectLst/>
                <a:latin typeface="Arial" panose="020B0604020202020204" pitchFamily="34" charset="0"/>
                <a:cs typeface="Arial" panose="020B0604020202020204" pitchFamily="34" charset="0"/>
              </a:rPr>
              <a:t>         the integer N itself is the precision.</a:t>
            </a:r>
          </a:p>
          <a:p>
            <a:pPr marL="457200" marR="0" lvl="0" indent="-457200" algn="l" defTabSz="914400" rtl="0" eaLnBrk="0" fontAlgn="base" latinLnBrk="0" hangingPunct="0">
              <a:lnSpc>
                <a:spcPct val="100000"/>
              </a:lnSpc>
              <a:spcBef>
                <a:spcPct val="0"/>
              </a:spcBef>
              <a:spcAft>
                <a:spcPct val="0"/>
              </a:spcAft>
              <a:buClrTx/>
              <a:buSzTx/>
              <a:buFont typeface="+mj-lt"/>
              <a:buAutoNum type="arabicPeriod" startAt="2"/>
              <a:tabLst/>
            </a:pPr>
            <a:r>
              <a:rPr kumimoji="0" lang="en-US" altLang="en-US" sz="2000" i="0" u="none" strike="noStrike" cap="none" normalizeH="0" baseline="0" dirty="0">
                <a:ln>
                  <a:noFill/>
                </a:ln>
                <a:solidFill>
                  <a:schemeClr val="tx1"/>
                </a:solidFill>
                <a:effectLst/>
                <a:latin typeface="Arial" panose="020B0604020202020204" pitchFamily="34" charset="0"/>
                <a:cs typeface="Arial" panose="020B0604020202020204" pitchFamily="34" charset="0"/>
              </a:rPr>
              <a:t>An integer or name followed by dollar sign .N$:</a:t>
            </a:r>
          </a:p>
          <a:p>
            <a:pPr lvl="1">
              <a:spcBef>
                <a:spcPct val="0"/>
              </a:spcBef>
            </a:pPr>
            <a:r>
              <a:rPr kumimoji="0" lang="en-US" altLang="en-US" sz="2000" i="0" u="none" strike="noStrike" cap="none" normalizeH="0" baseline="0" dirty="0">
                <a:ln>
                  <a:noFill/>
                </a:ln>
                <a:solidFill>
                  <a:schemeClr val="tx1"/>
                </a:solidFill>
                <a:effectLst/>
                <a:latin typeface="Arial" panose="020B0604020202020204" pitchFamily="34" charset="0"/>
                <a:cs typeface="Arial" panose="020B0604020202020204" pitchFamily="34" charset="0"/>
              </a:rPr>
              <a:t>use format </a:t>
            </a:r>
            <a:r>
              <a:rPr kumimoji="0" lang="en-US" altLang="en-US" sz="2000" i="1" u="none" strike="noStrike" cap="none" normalizeH="0" baseline="0" dirty="0">
                <a:ln>
                  <a:noFill/>
                </a:ln>
                <a:solidFill>
                  <a:schemeClr val="tx1"/>
                </a:solidFill>
                <a:effectLst/>
                <a:latin typeface="Arial" panose="020B0604020202020204" pitchFamily="34" charset="0"/>
                <a:cs typeface="Arial" panose="020B0604020202020204" pitchFamily="34" charset="0"/>
              </a:rPr>
              <a:t>argument</a:t>
            </a:r>
            <a:r>
              <a:rPr kumimoji="0" lang="en-US" altLang="en-US" sz="2000" i="0" u="none" strike="noStrike" cap="none" normalizeH="0" baseline="0" dirty="0">
                <a:ln>
                  <a:noFill/>
                </a:ln>
                <a:solidFill>
                  <a:schemeClr val="tx1"/>
                </a:solidFill>
                <a:effectLst/>
                <a:latin typeface="Arial" panose="020B0604020202020204" pitchFamily="34" charset="0"/>
                <a:cs typeface="Arial" panose="020B0604020202020204" pitchFamily="34" charset="0"/>
              </a:rPr>
              <a:t> N (which must be a </a:t>
            </a:r>
            <a:r>
              <a:rPr kumimoji="0" lang="en-US" altLang="en-US" sz="2000" i="0" u="none" strike="noStrike" cap="none" normalizeH="0" baseline="0" dirty="0" err="1">
                <a:ln>
                  <a:noFill/>
                </a:ln>
                <a:solidFill>
                  <a:srgbClr val="0F37E1"/>
                </a:solidFill>
                <a:effectLst/>
                <a:latin typeface="Courier New" panose="02070309020205020404" pitchFamily="49" charset="0"/>
                <a:cs typeface="Courier New" panose="02070309020205020404" pitchFamily="49" charset="0"/>
              </a:rPr>
              <a:t>usize</a:t>
            </a:r>
            <a:r>
              <a:rPr kumimoji="0" lang="en-US" altLang="en-US" sz="2000" i="0" u="none" strike="noStrike" cap="none" normalizeH="0" baseline="0" dirty="0">
                <a:ln>
                  <a:noFill/>
                </a:ln>
                <a:solidFill>
                  <a:schemeClr val="tx1"/>
                </a:solidFill>
                <a:effectLst/>
                <a:latin typeface="Arial" panose="020B0604020202020204" pitchFamily="34" charset="0"/>
                <a:cs typeface="Arial" panose="020B0604020202020204" pitchFamily="34" charset="0"/>
              </a:rPr>
              <a:t>) as the  precision.</a:t>
            </a:r>
          </a:p>
          <a:p>
            <a:pPr marL="457200" marR="0" lvl="0" indent="-457200" algn="l" defTabSz="914400" rtl="0" eaLnBrk="0" fontAlgn="base" latinLnBrk="0" hangingPunct="0">
              <a:lnSpc>
                <a:spcPct val="100000"/>
              </a:lnSpc>
              <a:spcBef>
                <a:spcPct val="0"/>
              </a:spcBef>
              <a:spcAft>
                <a:spcPct val="0"/>
              </a:spcAft>
              <a:buClrTx/>
              <a:buSzTx/>
              <a:buFont typeface="+mj-lt"/>
              <a:buAutoNum type="arabicPeriod" startAt="2"/>
              <a:tabLst/>
            </a:pPr>
            <a:r>
              <a:rPr kumimoji="0" lang="en-US" altLang="en-US" sz="2000" i="0" u="none" strike="noStrike" cap="none" normalizeH="0" baseline="0" dirty="0">
                <a:ln>
                  <a:noFill/>
                </a:ln>
                <a:solidFill>
                  <a:schemeClr val="tx1"/>
                </a:solidFill>
                <a:effectLst/>
                <a:latin typeface="Arial" panose="020B0604020202020204" pitchFamily="34" charset="0"/>
                <a:cs typeface="Arial" panose="020B0604020202020204" pitchFamily="34" charset="0"/>
              </a:rPr>
              <a:t>An asterisk .*:</a:t>
            </a:r>
          </a:p>
          <a:p>
            <a:pPr marL="400050" lvl="1" indent="0">
              <a:spcBef>
                <a:spcPct val="0"/>
              </a:spcBef>
              <a:buNone/>
            </a:pPr>
            <a:r>
              <a:rPr kumimoji="0" lang="en-US" altLang="en-US" sz="160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2000" i="0" u="none" strike="noStrike" cap="none" normalizeH="0" baseline="0" dirty="0">
                <a:ln>
                  <a:noFill/>
                </a:ln>
                <a:solidFill>
                  <a:schemeClr val="tx1"/>
                </a:solidFill>
                <a:effectLst/>
                <a:latin typeface="Arial" panose="020B0604020202020204" pitchFamily="34" charset="0"/>
                <a:cs typeface="Arial" panose="020B0604020202020204" pitchFamily="34" charset="0"/>
              </a:rPr>
              <a:t>means that this {...} is associated with </a:t>
            </a:r>
            <a:r>
              <a:rPr kumimoji="0" lang="en-US" altLang="en-US" sz="2000" i="1" u="none" strike="noStrike" cap="none" normalizeH="0" baseline="0" dirty="0">
                <a:ln>
                  <a:noFill/>
                </a:ln>
                <a:solidFill>
                  <a:srgbClr val="FF0000"/>
                </a:solidFill>
                <a:effectLst/>
                <a:latin typeface="Arial" panose="020B0604020202020204" pitchFamily="34" charset="0"/>
                <a:cs typeface="Arial" panose="020B0604020202020204" pitchFamily="34" charset="0"/>
              </a:rPr>
              <a:t>two</a:t>
            </a:r>
            <a:r>
              <a:rPr kumimoji="0" lang="en-US" altLang="en-US" sz="2000" i="0" u="none" strike="noStrike" cap="none" normalizeH="0" baseline="0" dirty="0">
                <a:ln>
                  <a:noFill/>
                </a:ln>
                <a:solidFill>
                  <a:schemeClr val="tx1"/>
                </a:solidFill>
                <a:effectLst/>
                <a:latin typeface="Arial" panose="020B0604020202020204" pitchFamily="34" charset="0"/>
                <a:cs typeface="Arial" panose="020B0604020202020204" pitchFamily="34" charset="0"/>
              </a:rPr>
              <a:t> format inputs rather than one:</a:t>
            </a:r>
          </a:p>
          <a:p>
            <a:pPr marL="400050">
              <a:spcBef>
                <a:spcPct val="0"/>
              </a:spcBef>
            </a:pPr>
            <a:r>
              <a:rPr kumimoji="0" lang="en-US" altLang="en-US" sz="2000" i="0" u="none" strike="noStrike" cap="none" normalizeH="0" baseline="0" dirty="0">
                <a:ln>
                  <a:noFill/>
                </a:ln>
                <a:solidFill>
                  <a:schemeClr val="tx1"/>
                </a:solidFill>
                <a:effectLst/>
                <a:latin typeface="Arial" panose="020B0604020202020204" pitchFamily="34" charset="0"/>
                <a:cs typeface="Arial" panose="020B0604020202020204" pitchFamily="34" charset="0"/>
              </a:rPr>
              <a:t>If a format string in the fashion of {:&lt;spec&gt;.*} is used, </a:t>
            </a:r>
          </a:p>
          <a:p>
            <a:pPr marL="800100" lvl="1">
              <a:spcBef>
                <a:spcPct val="0"/>
              </a:spcBef>
            </a:pPr>
            <a:r>
              <a:rPr kumimoji="0" lang="en-US" altLang="en-US" sz="2000" i="0" u="none" strike="noStrike" cap="none" normalizeH="0" baseline="0" dirty="0">
                <a:ln>
                  <a:noFill/>
                </a:ln>
                <a:solidFill>
                  <a:schemeClr val="tx1"/>
                </a:solidFill>
                <a:effectLst/>
                <a:latin typeface="Arial" panose="020B0604020202020204" pitchFamily="34" charset="0"/>
                <a:cs typeface="Arial" panose="020B0604020202020204" pitchFamily="34" charset="0"/>
              </a:rPr>
              <a:t>then the first input holds the </a:t>
            </a:r>
            <a:r>
              <a:rPr kumimoji="0" lang="en-US" altLang="en-US" sz="2000" i="0" u="none" strike="noStrike" cap="none" normalizeH="0" baseline="0" dirty="0" err="1">
                <a:ln>
                  <a:noFill/>
                </a:ln>
                <a:solidFill>
                  <a:srgbClr val="0F37E1"/>
                </a:solidFill>
                <a:effectLst/>
                <a:latin typeface="Courier New" panose="02070309020205020404" pitchFamily="49" charset="0"/>
                <a:cs typeface="Courier New" panose="02070309020205020404" pitchFamily="49" charset="0"/>
              </a:rPr>
              <a:t>usize</a:t>
            </a:r>
            <a:r>
              <a:rPr kumimoji="0" lang="en-US" altLang="en-US" sz="200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en-US" altLang="en-US" sz="200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precision,and</a:t>
            </a:r>
            <a:endParaRPr kumimoji="0" lang="en-US" altLang="en-US" sz="200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800100" lvl="1">
              <a:spcBef>
                <a:spcPct val="0"/>
              </a:spcBef>
            </a:pPr>
            <a:r>
              <a:rPr kumimoji="0" lang="en-US" altLang="en-US" sz="2000" i="0" u="none" strike="noStrike" cap="none" normalizeH="0" baseline="0" dirty="0">
                <a:ln>
                  <a:noFill/>
                </a:ln>
                <a:solidFill>
                  <a:schemeClr val="tx1"/>
                </a:solidFill>
                <a:effectLst/>
                <a:latin typeface="Arial" panose="020B0604020202020204" pitchFamily="34" charset="0"/>
                <a:cs typeface="Arial" panose="020B0604020202020204" pitchFamily="34" charset="0"/>
              </a:rPr>
              <a:t>the second holds the value to print. </a:t>
            </a:r>
          </a:p>
          <a:p>
            <a:pPr>
              <a:spcBef>
                <a:spcPct val="0"/>
              </a:spcBef>
            </a:pPr>
            <a:r>
              <a:rPr kumimoji="0" lang="en-US" altLang="en-US" sz="2000" i="0" u="none" strike="noStrike" cap="none" normalizeH="0" baseline="0" dirty="0">
                <a:ln>
                  <a:noFill/>
                </a:ln>
                <a:solidFill>
                  <a:schemeClr val="tx1"/>
                </a:solidFill>
                <a:effectLst/>
                <a:latin typeface="Arial" panose="020B0604020202020204" pitchFamily="34" charset="0"/>
                <a:cs typeface="Arial" panose="020B0604020202020204" pitchFamily="34" charset="0"/>
              </a:rPr>
              <a:t>If a format string in the fashion of {&lt;</a:t>
            </a:r>
            <a:r>
              <a:rPr kumimoji="0" lang="en-US" altLang="en-US" sz="200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arg</a:t>
            </a:r>
            <a:r>
              <a:rPr kumimoji="0" lang="en-US" altLang="en-US" sz="2000" i="0" u="none" strike="noStrike" cap="none" normalizeH="0" baseline="0" dirty="0">
                <a:ln>
                  <a:noFill/>
                </a:ln>
                <a:solidFill>
                  <a:schemeClr val="tx1"/>
                </a:solidFill>
                <a:effectLst/>
                <a:latin typeface="Arial" panose="020B0604020202020204" pitchFamily="34" charset="0"/>
                <a:cs typeface="Arial" panose="020B0604020202020204" pitchFamily="34" charset="0"/>
              </a:rPr>
              <a:t>&gt;:&lt;spec&gt;.*} is used,</a:t>
            </a:r>
          </a:p>
          <a:p>
            <a:pPr lvl="1">
              <a:spcBef>
                <a:spcPct val="0"/>
              </a:spcBef>
            </a:pPr>
            <a:r>
              <a:rPr kumimoji="0" lang="en-US" altLang="en-US" sz="2000" i="0" u="none" strike="noStrike" cap="none" normalizeH="0" baseline="0" dirty="0">
                <a:ln>
                  <a:noFill/>
                </a:ln>
                <a:solidFill>
                  <a:schemeClr val="tx1"/>
                </a:solidFill>
                <a:effectLst/>
                <a:latin typeface="Arial" panose="020B0604020202020204" pitchFamily="34" charset="0"/>
                <a:cs typeface="Arial" panose="020B0604020202020204" pitchFamily="34" charset="0"/>
              </a:rPr>
              <a:t>then the &lt;</a:t>
            </a:r>
            <a:r>
              <a:rPr kumimoji="0" lang="en-US" altLang="en-US" sz="200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arg</a:t>
            </a:r>
            <a:r>
              <a:rPr kumimoji="0" lang="en-US" altLang="en-US" sz="2000" i="0" u="none" strike="noStrike" cap="none" normalizeH="0" baseline="0" dirty="0">
                <a:ln>
                  <a:noFill/>
                </a:ln>
                <a:solidFill>
                  <a:schemeClr val="tx1"/>
                </a:solidFill>
                <a:effectLst/>
                <a:latin typeface="Arial" panose="020B0604020202020204" pitchFamily="34" charset="0"/>
                <a:cs typeface="Arial" panose="020B0604020202020204" pitchFamily="34" charset="0"/>
              </a:rPr>
              <a:t>&gt; part refers to the value to print, and </a:t>
            </a:r>
          </a:p>
          <a:p>
            <a:pPr lvl="1">
              <a:spcBef>
                <a:spcPct val="0"/>
              </a:spcBef>
            </a:pPr>
            <a:r>
              <a:rPr kumimoji="0" lang="en-US" altLang="en-US" sz="2000" i="0" u="none" strike="noStrike" cap="none" normalizeH="0" baseline="0" dirty="0">
                <a:ln>
                  <a:noFill/>
                </a:ln>
                <a:solidFill>
                  <a:schemeClr val="tx1"/>
                </a:solidFill>
                <a:effectLst/>
                <a:latin typeface="Arial" panose="020B0604020202020204" pitchFamily="34" charset="0"/>
                <a:cs typeface="Arial" panose="020B0604020202020204" pitchFamily="34" charset="0"/>
              </a:rPr>
              <a:t>the precision is taken like it was specified with an omitted positional parameter ({} instead of {&lt;</a:t>
            </a:r>
            <a:r>
              <a:rPr kumimoji="0" lang="en-US" altLang="en-US" sz="200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arg</a:t>
            </a:r>
            <a:r>
              <a:rPr kumimoji="0" lang="en-US" altLang="en-US" sz="2000" i="0" u="none" strike="noStrike" cap="none" normalizeH="0" baseline="0" dirty="0">
                <a:ln>
                  <a:noFill/>
                </a:ln>
                <a:solidFill>
                  <a:schemeClr val="tx1"/>
                </a:solidFill>
                <a:effectLst/>
                <a:latin typeface="Arial" panose="020B0604020202020204" pitchFamily="34" charset="0"/>
                <a:cs typeface="Arial" panose="020B0604020202020204" pitchFamily="34" charset="0"/>
              </a:rPr>
              <a:t>&gt;:}). </a:t>
            </a:r>
          </a:p>
          <a:p>
            <a:pPr lvl="1">
              <a:spcBef>
                <a:spcPct val="0"/>
              </a:spcBef>
            </a:pPr>
            <a:endParaRPr kumimoji="0" lang="en-US" altLang="en-US" sz="200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10966791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6CB6A-ADAA-8BB2-8A86-5E573CBDA89C}"/>
              </a:ext>
            </a:extLst>
          </p:cNvPr>
          <p:cNvSpPr>
            <a:spLocks noGrp="1"/>
          </p:cNvSpPr>
          <p:nvPr>
            <p:ph type="title"/>
          </p:nvPr>
        </p:nvSpPr>
        <p:spPr>
          <a:xfrm>
            <a:off x="457200" y="274638"/>
            <a:ext cx="8229600" cy="792162"/>
          </a:xfrm>
        </p:spPr>
        <p:txBody>
          <a:bodyPr>
            <a:normAutofit/>
          </a:bodyPr>
          <a:lstStyle/>
          <a:p>
            <a:r>
              <a:rPr kumimoji="0" lang="en-US" altLang="en-US" sz="3200" b="1" i="0" u="none" strike="noStrike" cap="none" normalizeH="0" baseline="0" dirty="0" err="1">
                <a:ln>
                  <a:noFill/>
                </a:ln>
                <a:solidFill>
                  <a:srgbClr val="00B050"/>
                </a:solidFill>
                <a:effectLst/>
              </a:rPr>
              <a:t>Precison</a:t>
            </a:r>
            <a:r>
              <a:rPr kumimoji="0" lang="en-US" altLang="en-US" sz="3200" b="1" i="0" u="none" strike="noStrike" cap="none" normalizeH="0" baseline="0" dirty="0">
                <a:ln>
                  <a:noFill/>
                </a:ln>
                <a:solidFill>
                  <a:srgbClr val="00B050"/>
                </a:solidFill>
                <a:effectLst/>
              </a:rPr>
              <a:t> - </a:t>
            </a:r>
            <a:r>
              <a:rPr kumimoji="0" lang="en-US" altLang="en-US" sz="3200" b="0" i="0" u="none" strike="noStrike" cap="none" normalizeH="0" baseline="0" dirty="0">
                <a:ln>
                  <a:noFill/>
                </a:ln>
                <a:solidFill>
                  <a:schemeClr val="tx1"/>
                </a:solidFill>
                <a:effectLst/>
                <a:latin typeface="Arial Unicode MS"/>
              </a:rPr>
              <a:t>{1</a:t>
            </a:r>
            <a:r>
              <a:rPr kumimoji="0" lang="en-US" altLang="en-US" sz="3200" b="0" i="0" u="none" strike="noStrike" cap="none" normalizeH="0" baseline="0" dirty="0">
                <a:ln>
                  <a:noFill/>
                </a:ln>
                <a:solidFill>
                  <a:srgbClr val="FF0000"/>
                </a:solidFill>
                <a:effectLst/>
                <a:latin typeface="Arial Unicode MS"/>
              </a:rPr>
              <a:t>:.5</a:t>
            </a:r>
            <a:r>
              <a:rPr kumimoji="0" lang="en-US" altLang="en-US" sz="3200" b="0" i="0" u="none" strike="noStrike" cap="none" normalizeH="0" baseline="0" dirty="0">
                <a:ln>
                  <a:noFill/>
                </a:ln>
                <a:solidFill>
                  <a:schemeClr val="tx1"/>
                </a:solidFill>
                <a:effectLst/>
                <a:latin typeface="Arial Unicode MS"/>
              </a:rPr>
              <a:t>}</a:t>
            </a:r>
            <a:r>
              <a:rPr kumimoji="0" lang="en-US" altLang="en-US" sz="800" b="0" i="0" u="none" strike="noStrike" cap="none" normalizeH="0" baseline="0" dirty="0">
                <a:ln>
                  <a:noFill/>
                </a:ln>
                <a:solidFill>
                  <a:schemeClr val="tx1"/>
                </a:solidFill>
                <a:effectLst/>
              </a:rPr>
              <a:t> </a:t>
            </a:r>
            <a:endParaRPr kumimoji="0" lang="en-US" altLang="en-US" sz="3200" b="1" i="0" u="none" strike="noStrike" cap="none" normalizeH="0" baseline="0" dirty="0">
              <a:ln>
                <a:noFill/>
              </a:ln>
              <a:solidFill>
                <a:srgbClr val="00B050"/>
              </a:solidFill>
              <a:effectLst/>
            </a:endParaRPr>
          </a:p>
        </p:txBody>
      </p:sp>
      <p:sp>
        <p:nvSpPr>
          <p:cNvPr id="7" name="Content Placeholder 6">
            <a:extLst>
              <a:ext uri="{FF2B5EF4-FFF2-40B4-BE49-F238E27FC236}">
                <a16:creationId xmlns:a16="http://schemas.microsoft.com/office/drawing/2014/main" id="{7576ACBA-4F39-2BA3-4316-8E1DAD39844E}"/>
              </a:ext>
            </a:extLst>
          </p:cNvPr>
          <p:cNvSpPr>
            <a:spLocks noGrp="1"/>
          </p:cNvSpPr>
          <p:nvPr>
            <p:ph idx="1"/>
          </p:nvPr>
        </p:nvSpPr>
        <p:spPr>
          <a:xfrm>
            <a:off x="457200" y="1012346"/>
            <a:ext cx="8229600" cy="5815837"/>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For example, the following calls all print the same thing </a:t>
            </a:r>
          </a:p>
          <a:p>
            <a:pPr marL="0" marR="0" lvl="0" indent="0" algn="ctr" defTabSz="914400" rtl="0" eaLnBrk="0" fontAlgn="base" latinLnBrk="0" hangingPunct="0">
              <a:lnSpc>
                <a:spcPct val="100000"/>
              </a:lnSpc>
              <a:spcBef>
                <a:spcPct val="0"/>
              </a:spcBef>
              <a:spcAft>
                <a:spcPct val="0"/>
              </a:spcAft>
              <a:buClrTx/>
              <a:buSzTx/>
              <a:buFontTx/>
              <a:buNone/>
              <a:tabLst/>
            </a:pPr>
            <a:r>
              <a:rPr lang="en-US" altLang="en-US" sz="2000" b="0" dirty="0"/>
              <a:t>   </a:t>
            </a: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Hello x is 0.01000</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Hello {</a:t>
            </a:r>
            <a:r>
              <a:rPr kumimoji="0" lang="en-US" altLang="en-US" sz="2000" b="0" i="0" u="none" strike="noStrike" cap="none" normalizeH="0" baseline="0" dirty="0" err="1">
                <a:ln>
                  <a:noFill/>
                </a:ln>
                <a:solidFill>
                  <a:schemeClr val="tx1"/>
                </a:solidFill>
                <a:effectLst/>
              </a:rPr>
              <a:t>arg</a:t>
            </a:r>
            <a:r>
              <a:rPr kumimoji="0" lang="en-US" altLang="en-US" sz="2000" b="0" i="0" u="none" strike="noStrike" cap="none" normalizeH="0" baseline="0" dirty="0">
                <a:ln>
                  <a:noFill/>
                </a:ln>
                <a:solidFill>
                  <a:schemeClr val="tx1"/>
                </a:solidFill>
                <a:effectLst/>
              </a:rPr>
              <a:t> 0 ("x")} is {</a:t>
            </a:r>
            <a:r>
              <a:rPr kumimoji="0" lang="en-US" altLang="en-US" sz="2000" b="0" i="0" u="none" strike="noStrike" cap="none" normalizeH="0" baseline="0" dirty="0" err="1">
                <a:ln>
                  <a:noFill/>
                </a:ln>
                <a:solidFill>
                  <a:schemeClr val="tx1"/>
                </a:solidFill>
                <a:effectLst/>
              </a:rPr>
              <a:t>arg</a:t>
            </a:r>
            <a:r>
              <a:rPr kumimoji="0" lang="en-US" altLang="en-US" sz="2000" b="0" i="0" u="none" strike="noStrike" cap="none" normalizeH="0" baseline="0" dirty="0">
                <a:ln>
                  <a:noFill/>
                </a:ln>
                <a:solidFill>
                  <a:schemeClr val="tx1"/>
                </a:solidFill>
                <a:effectLst/>
              </a:rPr>
              <a:t> 1 (0.01) with precision specified inline (5)} </a:t>
            </a:r>
            <a:r>
              <a:rPr kumimoji="0" lang="en-US" altLang="en-US" sz="200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println</a:t>
            </a: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!("Hello {0} is {1:.5}", "x", 0.01);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Hello {</a:t>
            </a:r>
            <a:r>
              <a:rPr kumimoji="0" lang="en-US" altLang="en-US" sz="2000" b="0" i="0" u="none" strike="noStrike" cap="none" normalizeH="0" baseline="0" dirty="0" err="1">
                <a:ln>
                  <a:noFill/>
                </a:ln>
                <a:solidFill>
                  <a:schemeClr val="tx1"/>
                </a:solidFill>
                <a:effectLst/>
              </a:rPr>
              <a:t>arg</a:t>
            </a:r>
            <a:r>
              <a:rPr kumimoji="0" lang="en-US" altLang="en-US" sz="2000" b="0" i="0" u="none" strike="noStrike" cap="none" normalizeH="0" baseline="0" dirty="0">
                <a:ln>
                  <a:noFill/>
                </a:ln>
                <a:solidFill>
                  <a:schemeClr val="tx1"/>
                </a:solidFill>
                <a:effectLst/>
              </a:rPr>
              <a:t> 1 ("x")} is {</a:t>
            </a:r>
            <a:r>
              <a:rPr kumimoji="0" lang="en-US" altLang="en-US" sz="2000" b="0" i="0" u="none" strike="noStrike" cap="none" normalizeH="0" baseline="0" dirty="0" err="1">
                <a:ln>
                  <a:noFill/>
                </a:ln>
                <a:solidFill>
                  <a:schemeClr val="tx1"/>
                </a:solidFill>
                <a:effectLst/>
              </a:rPr>
              <a:t>arg</a:t>
            </a:r>
            <a:r>
              <a:rPr kumimoji="0" lang="en-US" altLang="en-US" sz="2000" b="0" i="0" u="none" strike="noStrike" cap="none" normalizeH="0" baseline="0" dirty="0">
                <a:ln>
                  <a:noFill/>
                </a:ln>
                <a:solidFill>
                  <a:schemeClr val="tx1"/>
                </a:solidFill>
                <a:effectLst/>
              </a:rPr>
              <a:t> 2 (0.01) with precision specified in </a:t>
            </a:r>
            <a:r>
              <a:rPr kumimoji="0" lang="en-US" altLang="en-US" sz="2000" b="0" i="0" u="none" strike="noStrike" cap="none" normalizeH="0" baseline="0" dirty="0" err="1">
                <a:ln>
                  <a:noFill/>
                </a:ln>
                <a:solidFill>
                  <a:schemeClr val="tx1"/>
                </a:solidFill>
                <a:effectLst/>
              </a:rPr>
              <a:t>arg</a:t>
            </a:r>
            <a:r>
              <a:rPr kumimoji="0" lang="en-US" altLang="en-US" sz="2000" b="0" i="0" u="none" strike="noStrike" cap="none" normalizeH="0" baseline="0" dirty="0">
                <a:ln>
                  <a:noFill/>
                </a:ln>
                <a:solidFill>
                  <a:schemeClr val="tx1"/>
                </a:solidFill>
                <a:effectLst/>
              </a:rPr>
              <a:t> 0 (5)} </a:t>
            </a:r>
            <a:r>
              <a:rPr kumimoji="0" lang="en-US" altLang="en-US" sz="200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println</a:t>
            </a: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!("Hello {1} is {2:.0$}", 5, "x", 0.01);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Hello {</a:t>
            </a:r>
            <a:r>
              <a:rPr kumimoji="0" lang="en-US" altLang="en-US" sz="2000" b="0" i="0" u="none" strike="noStrike" cap="none" normalizeH="0" baseline="0" dirty="0" err="1">
                <a:ln>
                  <a:noFill/>
                </a:ln>
                <a:solidFill>
                  <a:schemeClr val="tx1"/>
                </a:solidFill>
                <a:effectLst/>
              </a:rPr>
              <a:t>arg</a:t>
            </a:r>
            <a:r>
              <a:rPr kumimoji="0" lang="en-US" altLang="en-US" sz="2000" b="0" i="0" u="none" strike="noStrike" cap="none" normalizeH="0" baseline="0" dirty="0">
                <a:ln>
                  <a:noFill/>
                </a:ln>
                <a:solidFill>
                  <a:schemeClr val="tx1"/>
                </a:solidFill>
                <a:effectLst/>
              </a:rPr>
              <a:t> 0 ("x")} is {</a:t>
            </a:r>
            <a:r>
              <a:rPr kumimoji="0" lang="en-US" altLang="en-US" sz="2000" b="0" i="0" u="none" strike="noStrike" cap="none" normalizeH="0" baseline="0" dirty="0" err="1">
                <a:ln>
                  <a:noFill/>
                </a:ln>
                <a:solidFill>
                  <a:schemeClr val="tx1"/>
                </a:solidFill>
                <a:effectLst/>
              </a:rPr>
              <a:t>arg</a:t>
            </a:r>
            <a:r>
              <a:rPr kumimoji="0" lang="en-US" altLang="en-US" sz="2000" b="0" i="0" u="none" strike="noStrike" cap="none" normalizeH="0" baseline="0" dirty="0">
                <a:ln>
                  <a:noFill/>
                </a:ln>
                <a:solidFill>
                  <a:schemeClr val="tx1"/>
                </a:solidFill>
                <a:effectLst/>
              </a:rPr>
              <a:t> 2 (0.01) with precision specified in </a:t>
            </a:r>
            <a:r>
              <a:rPr kumimoji="0" lang="en-US" altLang="en-US" sz="2000" b="0" i="0" u="none" strike="noStrike" cap="none" normalizeH="0" baseline="0" dirty="0" err="1">
                <a:ln>
                  <a:noFill/>
                </a:ln>
                <a:solidFill>
                  <a:schemeClr val="tx1"/>
                </a:solidFill>
                <a:effectLst/>
              </a:rPr>
              <a:t>arg</a:t>
            </a:r>
            <a:r>
              <a:rPr kumimoji="0" lang="en-US" altLang="en-US" sz="2000" b="0" i="0" u="none" strike="noStrike" cap="none" normalizeH="0" baseline="0" dirty="0">
                <a:ln>
                  <a:noFill/>
                </a:ln>
                <a:solidFill>
                  <a:schemeClr val="tx1"/>
                </a:solidFill>
                <a:effectLst/>
              </a:rPr>
              <a:t> 1 (5)} </a:t>
            </a:r>
            <a:r>
              <a:rPr kumimoji="0" lang="en-US" altLang="en-US" sz="200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println</a:t>
            </a: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!("Hello {0} is {2:.1$}", "x", 5, 0.01);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Hello {next </a:t>
            </a:r>
            <a:r>
              <a:rPr kumimoji="0" lang="en-US" altLang="en-US" sz="2000" b="0" i="0" u="none" strike="noStrike" cap="none" normalizeH="0" baseline="0" dirty="0" err="1">
                <a:ln>
                  <a:noFill/>
                </a:ln>
                <a:solidFill>
                  <a:schemeClr val="tx1"/>
                </a:solidFill>
                <a:effectLst/>
              </a:rPr>
              <a:t>arg</a:t>
            </a:r>
            <a:r>
              <a:rPr kumimoji="0" lang="en-US" altLang="en-US" sz="2000" b="0" i="0" u="none" strike="noStrike" cap="none" normalizeH="0" baseline="0" dirty="0">
                <a:ln>
                  <a:noFill/>
                </a:ln>
                <a:solidFill>
                  <a:schemeClr val="tx1"/>
                </a:solidFill>
                <a:effectLst/>
              </a:rPr>
              <a:t> -&gt; </a:t>
            </a:r>
            <a:r>
              <a:rPr kumimoji="0" lang="en-US" altLang="en-US" sz="2000" b="0" i="0" u="none" strike="noStrike" cap="none" normalizeH="0" baseline="0" dirty="0" err="1">
                <a:ln>
                  <a:noFill/>
                </a:ln>
                <a:solidFill>
                  <a:schemeClr val="tx1"/>
                </a:solidFill>
                <a:effectLst/>
              </a:rPr>
              <a:t>arg</a:t>
            </a:r>
            <a:r>
              <a:rPr kumimoji="0" lang="en-US" altLang="en-US" sz="2000" b="0" i="0" u="none" strike="noStrike" cap="none" normalizeH="0" baseline="0" dirty="0">
                <a:ln>
                  <a:noFill/>
                </a:ln>
                <a:solidFill>
                  <a:schemeClr val="tx1"/>
                </a:solidFill>
                <a:effectLst/>
              </a:rPr>
              <a:t> 0 ("x")} is {second of next two </a:t>
            </a:r>
            <a:r>
              <a:rPr kumimoji="0" lang="en-US" altLang="en-US" sz="2000" b="0" i="0" u="none" strike="noStrike" cap="none" normalizeH="0" baseline="0" dirty="0" err="1">
                <a:ln>
                  <a:noFill/>
                </a:ln>
                <a:solidFill>
                  <a:schemeClr val="tx1"/>
                </a:solidFill>
                <a:effectLst/>
              </a:rPr>
              <a:t>args</a:t>
            </a:r>
            <a:r>
              <a:rPr kumimoji="0" lang="en-US" altLang="en-US" sz="2000" b="0" i="0" u="none" strike="noStrike" cap="none" normalizeH="0" baseline="0" dirty="0">
                <a:ln>
                  <a:noFill/>
                </a:ln>
                <a:solidFill>
                  <a:schemeClr val="tx1"/>
                </a:solidFill>
                <a:effectLst/>
              </a:rPr>
              <a:t> -&gt; </a:t>
            </a:r>
            <a:r>
              <a:rPr kumimoji="0" lang="en-US" altLang="en-US" sz="2000" b="0" i="0" u="none" strike="noStrike" cap="none" normalizeH="0" baseline="0" dirty="0" err="1">
                <a:ln>
                  <a:noFill/>
                </a:ln>
                <a:solidFill>
                  <a:schemeClr val="tx1"/>
                </a:solidFill>
                <a:effectLst/>
              </a:rPr>
              <a:t>arg</a:t>
            </a:r>
            <a:r>
              <a:rPr kumimoji="0" lang="en-US" altLang="en-US" sz="2000" b="0" i="0" u="none" strike="noStrike" cap="none" normalizeH="0" baseline="0" dirty="0">
                <a:ln>
                  <a:noFill/>
                </a:ln>
                <a:solidFill>
                  <a:schemeClr val="tx1"/>
                </a:solidFill>
                <a:effectLst/>
              </a:rPr>
              <a:t> 2 (0.01) with precision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specified in first of next two </a:t>
            </a:r>
            <a:r>
              <a:rPr kumimoji="0" lang="en-US" altLang="en-US" sz="2000" b="0" i="0" u="none" strike="noStrike" cap="none" normalizeH="0" baseline="0" dirty="0" err="1">
                <a:ln>
                  <a:noFill/>
                </a:ln>
                <a:solidFill>
                  <a:schemeClr val="tx1"/>
                </a:solidFill>
                <a:effectLst/>
              </a:rPr>
              <a:t>args</a:t>
            </a:r>
            <a:r>
              <a:rPr kumimoji="0" lang="en-US" altLang="en-US" sz="2000" b="0" i="0" u="none" strike="noStrike" cap="none" normalizeH="0" baseline="0" dirty="0">
                <a:ln>
                  <a:noFill/>
                </a:ln>
                <a:solidFill>
                  <a:schemeClr val="tx1"/>
                </a:solidFill>
                <a:effectLst/>
              </a:rPr>
              <a:t> -&gt; </a:t>
            </a:r>
            <a:r>
              <a:rPr kumimoji="0" lang="en-US" altLang="en-US" sz="2000" b="0" i="0" u="none" strike="noStrike" cap="none" normalizeH="0" baseline="0" dirty="0" err="1">
                <a:ln>
                  <a:noFill/>
                </a:ln>
                <a:solidFill>
                  <a:schemeClr val="tx1"/>
                </a:solidFill>
                <a:effectLst/>
              </a:rPr>
              <a:t>arg</a:t>
            </a:r>
            <a:r>
              <a:rPr kumimoji="0" lang="en-US" altLang="en-US" sz="2000" b="0" i="0" u="none" strike="noStrike" cap="none" normalizeH="0" baseline="0" dirty="0">
                <a:ln>
                  <a:noFill/>
                </a:ln>
                <a:solidFill>
                  <a:schemeClr val="tx1"/>
                </a:solidFill>
                <a:effectLst/>
              </a:rPr>
              <a:t> 1 (5)}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println</a:t>
            </a: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!("Hello {} is {:.*}", "x", 5, 0.01); </a:t>
            </a:r>
          </a:p>
          <a:p>
            <a:pPr lvl="1">
              <a:spcBef>
                <a:spcPct val="0"/>
              </a:spcBef>
            </a:pPr>
            <a:endParaRPr kumimoji="0" lang="en-US" altLang="en-US" sz="200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15540372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6CB6A-ADAA-8BB2-8A86-5E573CBDA89C}"/>
              </a:ext>
            </a:extLst>
          </p:cNvPr>
          <p:cNvSpPr>
            <a:spLocks noGrp="1"/>
          </p:cNvSpPr>
          <p:nvPr>
            <p:ph type="title"/>
          </p:nvPr>
        </p:nvSpPr>
        <p:spPr>
          <a:xfrm>
            <a:off x="457200" y="274638"/>
            <a:ext cx="8229600" cy="792162"/>
          </a:xfrm>
        </p:spPr>
        <p:txBody>
          <a:bodyPr>
            <a:normAutofit/>
          </a:bodyPr>
          <a:lstStyle/>
          <a:p>
            <a:r>
              <a:rPr kumimoji="0" lang="en-US" altLang="en-US" sz="3200" b="1" i="0" u="none" strike="noStrike" cap="none" normalizeH="0" baseline="0" dirty="0" err="1">
                <a:ln>
                  <a:noFill/>
                </a:ln>
                <a:solidFill>
                  <a:srgbClr val="00B050"/>
                </a:solidFill>
                <a:effectLst/>
              </a:rPr>
              <a:t>Precison</a:t>
            </a:r>
            <a:r>
              <a:rPr kumimoji="0" lang="en-US" altLang="en-US" sz="3200" b="1" i="0" u="none" strike="noStrike" cap="none" normalizeH="0" baseline="0" dirty="0">
                <a:ln>
                  <a:noFill/>
                </a:ln>
                <a:solidFill>
                  <a:srgbClr val="00B050"/>
                </a:solidFill>
                <a:effectLst/>
              </a:rPr>
              <a:t> - </a:t>
            </a:r>
            <a:r>
              <a:rPr kumimoji="0" lang="en-US" altLang="en-US" sz="3200" b="0" i="0" u="none" strike="noStrike" cap="none" normalizeH="0" baseline="0" dirty="0">
                <a:ln>
                  <a:noFill/>
                </a:ln>
                <a:solidFill>
                  <a:schemeClr val="tx1"/>
                </a:solidFill>
                <a:effectLst/>
                <a:latin typeface="Arial Unicode MS"/>
              </a:rPr>
              <a:t>{1</a:t>
            </a:r>
            <a:r>
              <a:rPr kumimoji="0" lang="en-US" altLang="en-US" sz="3200" b="0" i="0" u="none" strike="noStrike" cap="none" normalizeH="0" baseline="0" dirty="0">
                <a:ln>
                  <a:noFill/>
                </a:ln>
                <a:solidFill>
                  <a:srgbClr val="FF0000"/>
                </a:solidFill>
                <a:effectLst/>
                <a:latin typeface="Arial Unicode MS"/>
              </a:rPr>
              <a:t>:.5</a:t>
            </a:r>
            <a:r>
              <a:rPr kumimoji="0" lang="en-US" altLang="en-US" sz="3200" b="0" i="0" u="none" strike="noStrike" cap="none" normalizeH="0" baseline="0" dirty="0">
                <a:ln>
                  <a:noFill/>
                </a:ln>
                <a:solidFill>
                  <a:schemeClr val="tx1"/>
                </a:solidFill>
                <a:effectLst/>
                <a:latin typeface="Arial Unicode MS"/>
              </a:rPr>
              <a:t>}</a:t>
            </a:r>
            <a:r>
              <a:rPr kumimoji="0" lang="en-US" altLang="en-US" sz="800" b="0" i="0" u="none" strike="noStrike" cap="none" normalizeH="0" baseline="0" dirty="0">
                <a:ln>
                  <a:noFill/>
                </a:ln>
                <a:solidFill>
                  <a:schemeClr val="tx1"/>
                </a:solidFill>
                <a:effectLst/>
              </a:rPr>
              <a:t> </a:t>
            </a:r>
            <a:endParaRPr kumimoji="0" lang="en-US" altLang="en-US" sz="3200" b="1" i="0" u="none" strike="noStrike" cap="none" normalizeH="0" baseline="0" dirty="0">
              <a:ln>
                <a:noFill/>
              </a:ln>
              <a:solidFill>
                <a:srgbClr val="00B050"/>
              </a:solidFill>
              <a:effectLst/>
            </a:endParaRPr>
          </a:p>
        </p:txBody>
      </p:sp>
      <p:sp>
        <p:nvSpPr>
          <p:cNvPr id="7" name="Content Placeholder 6">
            <a:extLst>
              <a:ext uri="{FF2B5EF4-FFF2-40B4-BE49-F238E27FC236}">
                <a16:creationId xmlns:a16="http://schemas.microsoft.com/office/drawing/2014/main" id="{7576ACBA-4F39-2BA3-4316-8E1DAD39844E}"/>
              </a:ext>
            </a:extLst>
          </p:cNvPr>
          <p:cNvSpPr>
            <a:spLocks noGrp="1"/>
          </p:cNvSpPr>
          <p:nvPr>
            <p:ph idx="1"/>
          </p:nvPr>
        </p:nvSpPr>
        <p:spPr>
          <a:xfrm>
            <a:off x="457200" y="1012346"/>
            <a:ext cx="8229600" cy="5815837"/>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For example, the following calls all print the same thing </a:t>
            </a:r>
          </a:p>
          <a:p>
            <a:pPr marL="0" marR="0" lvl="0" indent="0" algn="ctr" defTabSz="914400" rtl="0" eaLnBrk="0" fontAlgn="base" latinLnBrk="0" hangingPunct="0">
              <a:lnSpc>
                <a:spcPct val="100000"/>
              </a:lnSpc>
              <a:spcBef>
                <a:spcPct val="0"/>
              </a:spcBef>
              <a:spcAft>
                <a:spcPct val="0"/>
              </a:spcAft>
              <a:buClrTx/>
              <a:buSzTx/>
              <a:buFontTx/>
              <a:buNone/>
              <a:tabLst/>
            </a:pPr>
            <a:r>
              <a:rPr lang="en-US" altLang="en-US" sz="2000" b="0" dirty="0"/>
              <a:t>   </a:t>
            </a: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Hello x is 0.01000</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Hello {</a:t>
            </a:r>
            <a:r>
              <a:rPr kumimoji="0" lang="en-US" altLang="en-US" sz="2000" b="0" i="0" u="none" strike="noStrike" cap="none" normalizeH="0" baseline="0" dirty="0" err="1">
                <a:ln>
                  <a:noFill/>
                </a:ln>
                <a:solidFill>
                  <a:schemeClr val="tx1"/>
                </a:solidFill>
                <a:effectLst/>
              </a:rPr>
              <a:t>arg</a:t>
            </a:r>
            <a:r>
              <a:rPr kumimoji="0" lang="en-US" altLang="en-US" sz="2000" b="0" i="0" u="none" strike="noStrike" cap="none" normalizeH="0" baseline="0" dirty="0">
                <a:ln>
                  <a:noFill/>
                </a:ln>
                <a:solidFill>
                  <a:schemeClr val="tx1"/>
                </a:solidFill>
                <a:effectLst/>
              </a:rPr>
              <a:t> 1 ("x")} is {</a:t>
            </a:r>
            <a:r>
              <a:rPr kumimoji="0" lang="en-US" altLang="en-US" sz="2000" b="0" i="0" u="none" strike="noStrike" cap="none" normalizeH="0" baseline="0" dirty="0" err="1">
                <a:ln>
                  <a:noFill/>
                </a:ln>
                <a:solidFill>
                  <a:schemeClr val="tx1"/>
                </a:solidFill>
                <a:effectLst/>
              </a:rPr>
              <a:t>arg</a:t>
            </a:r>
            <a:r>
              <a:rPr kumimoji="0" lang="en-US" altLang="en-US" sz="2000" b="0" i="0" u="none" strike="noStrike" cap="none" normalizeH="0" baseline="0" dirty="0">
                <a:ln>
                  <a:noFill/>
                </a:ln>
                <a:solidFill>
                  <a:schemeClr val="tx1"/>
                </a:solidFill>
                <a:effectLst/>
              </a:rPr>
              <a:t> 2 (0.01) with precision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specified in next </a:t>
            </a:r>
            <a:r>
              <a:rPr kumimoji="0" lang="en-US" altLang="en-US" sz="2000" b="0" i="0" u="none" strike="noStrike" cap="none" normalizeH="0" baseline="0" dirty="0" err="1">
                <a:ln>
                  <a:noFill/>
                </a:ln>
                <a:solidFill>
                  <a:schemeClr val="tx1"/>
                </a:solidFill>
                <a:effectLst/>
              </a:rPr>
              <a:t>arg</a:t>
            </a:r>
            <a:r>
              <a:rPr kumimoji="0" lang="en-US" altLang="en-US" sz="2000" b="0" i="0" u="none" strike="noStrike" cap="none" normalizeH="0" baseline="0" dirty="0">
                <a:ln>
                  <a:noFill/>
                </a:ln>
                <a:solidFill>
                  <a:schemeClr val="tx1"/>
                </a:solidFill>
                <a:effectLst/>
              </a:rPr>
              <a:t> -&gt; </a:t>
            </a:r>
            <a:r>
              <a:rPr kumimoji="0" lang="en-US" altLang="en-US" sz="2000" b="0" i="0" u="none" strike="noStrike" cap="none" normalizeH="0" baseline="0" dirty="0" err="1">
                <a:ln>
                  <a:noFill/>
                </a:ln>
                <a:solidFill>
                  <a:schemeClr val="tx1"/>
                </a:solidFill>
                <a:effectLst/>
              </a:rPr>
              <a:t>arg</a:t>
            </a:r>
            <a:r>
              <a:rPr kumimoji="0" lang="en-US" altLang="en-US" sz="2000" b="0" i="0" u="none" strike="noStrike" cap="none" normalizeH="0" baseline="0" dirty="0">
                <a:ln>
                  <a:noFill/>
                </a:ln>
                <a:solidFill>
                  <a:schemeClr val="tx1"/>
                </a:solidFill>
                <a:effectLst/>
              </a:rPr>
              <a:t> 0 (5)}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println</a:t>
            </a: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!("Hello {1} is {2:.*}", 5, "x", 0.01);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Hello {next </a:t>
            </a:r>
            <a:r>
              <a:rPr kumimoji="0" lang="en-US" altLang="en-US" sz="2000" b="0" i="0" u="none" strike="noStrike" cap="none" normalizeH="0" baseline="0" dirty="0" err="1">
                <a:ln>
                  <a:noFill/>
                </a:ln>
                <a:solidFill>
                  <a:schemeClr val="tx1"/>
                </a:solidFill>
                <a:effectLst/>
              </a:rPr>
              <a:t>arg</a:t>
            </a:r>
            <a:r>
              <a:rPr kumimoji="0" lang="en-US" altLang="en-US" sz="2000" b="0" i="0" u="none" strike="noStrike" cap="none" normalizeH="0" baseline="0" dirty="0">
                <a:ln>
                  <a:noFill/>
                </a:ln>
                <a:solidFill>
                  <a:schemeClr val="tx1"/>
                </a:solidFill>
                <a:effectLst/>
              </a:rPr>
              <a:t> -&gt; </a:t>
            </a:r>
            <a:r>
              <a:rPr kumimoji="0" lang="en-US" altLang="en-US" sz="2000" b="0" i="0" u="none" strike="noStrike" cap="none" normalizeH="0" baseline="0" dirty="0" err="1">
                <a:ln>
                  <a:noFill/>
                </a:ln>
                <a:solidFill>
                  <a:schemeClr val="tx1"/>
                </a:solidFill>
                <a:effectLst/>
              </a:rPr>
              <a:t>arg</a:t>
            </a:r>
            <a:r>
              <a:rPr kumimoji="0" lang="en-US" altLang="en-US" sz="2000" b="0" i="0" u="none" strike="noStrike" cap="none" normalizeH="0" baseline="0" dirty="0">
                <a:ln>
                  <a:noFill/>
                </a:ln>
                <a:solidFill>
                  <a:schemeClr val="tx1"/>
                </a:solidFill>
                <a:effectLst/>
              </a:rPr>
              <a:t> 0 ("x")} is {</a:t>
            </a:r>
            <a:r>
              <a:rPr kumimoji="0" lang="en-US" altLang="en-US" sz="2000" b="0" i="0" u="none" strike="noStrike" cap="none" normalizeH="0" baseline="0" dirty="0" err="1">
                <a:ln>
                  <a:noFill/>
                </a:ln>
                <a:solidFill>
                  <a:schemeClr val="tx1"/>
                </a:solidFill>
                <a:effectLst/>
              </a:rPr>
              <a:t>arg</a:t>
            </a:r>
            <a:r>
              <a:rPr kumimoji="0" lang="en-US" altLang="en-US" sz="2000" b="0" i="0" u="none" strike="noStrike" cap="none" normalizeH="0" baseline="0" dirty="0">
                <a:ln>
                  <a:noFill/>
                </a:ln>
                <a:solidFill>
                  <a:schemeClr val="tx1"/>
                </a:solidFill>
                <a:effectLst/>
              </a:rPr>
              <a:t> 2 (0.01) with precision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 specified in next </a:t>
            </a:r>
            <a:r>
              <a:rPr kumimoji="0" lang="en-US" altLang="en-US" sz="2000" b="0" i="0" u="none" strike="noStrike" cap="none" normalizeH="0" baseline="0" dirty="0" err="1">
                <a:ln>
                  <a:noFill/>
                </a:ln>
                <a:solidFill>
                  <a:schemeClr val="tx1"/>
                </a:solidFill>
                <a:effectLst/>
              </a:rPr>
              <a:t>arg</a:t>
            </a:r>
            <a:r>
              <a:rPr kumimoji="0" lang="en-US" altLang="en-US" sz="2000" b="0" i="0" u="none" strike="noStrike" cap="none" normalizeH="0" baseline="0" dirty="0">
                <a:ln>
                  <a:noFill/>
                </a:ln>
                <a:solidFill>
                  <a:schemeClr val="tx1"/>
                </a:solidFill>
                <a:effectLst/>
              </a:rPr>
              <a:t> -&gt; </a:t>
            </a:r>
            <a:r>
              <a:rPr kumimoji="0" lang="en-US" altLang="en-US" sz="2000" b="0" i="0" u="none" strike="noStrike" cap="none" normalizeH="0" baseline="0" dirty="0" err="1">
                <a:ln>
                  <a:noFill/>
                </a:ln>
                <a:solidFill>
                  <a:schemeClr val="tx1"/>
                </a:solidFill>
                <a:effectLst/>
              </a:rPr>
              <a:t>arg</a:t>
            </a:r>
            <a:r>
              <a:rPr kumimoji="0" lang="en-US" altLang="en-US" sz="2000" b="0" i="0" u="none" strike="noStrike" cap="none" normalizeH="0" baseline="0" dirty="0">
                <a:ln>
                  <a:noFill/>
                </a:ln>
                <a:solidFill>
                  <a:schemeClr val="tx1"/>
                </a:solidFill>
                <a:effectLst/>
              </a:rPr>
              <a:t> 1 (5)}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println</a:t>
            </a: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!("Hello {} is {2:.*}", "x", 5, 0.01);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Hello {next </a:t>
            </a:r>
            <a:r>
              <a:rPr kumimoji="0" lang="en-US" altLang="en-US" sz="2000" b="0" i="0" u="none" strike="noStrike" cap="none" normalizeH="0" baseline="0" dirty="0" err="1">
                <a:ln>
                  <a:noFill/>
                </a:ln>
                <a:solidFill>
                  <a:schemeClr val="tx1"/>
                </a:solidFill>
                <a:effectLst/>
              </a:rPr>
              <a:t>arg</a:t>
            </a:r>
            <a:r>
              <a:rPr kumimoji="0" lang="en-US" altLang="en-US" sz="2000" b="0" i="0" u="none" strike="noStrike" cap="none" normalizeH="0" baseline="0" dirty="0">
                <a:ln>
                  <a:noFill/>
                </a:ln>
                <a:solidFill>
                  <a:schemeClr val="tx1"/>
                </a:solidFill>
                <a:effectLst/>
              </a:rPr>
              <a:t> -&gt; </a:t>
            </a:r>
            <a:r>
              <a:rPr kumimoji="0" lang="en-US" altLang="en-US" sz="2000" b="0" i="0" u="none" strike="noStrike" cap="none" normalizeH="0" baseline="0" dirty="0" err="1">
                <a:ln>
                  <a:noFill/>
                </a:ln>
                <a:solidFill>
                  <a:schemeClr val="tx1"/>
                </a:solidFill>
                <a:effectLst/>
              </a:rPr>
              <a:t>arg</a:t>
            </a:r>
            <a:r>
              <a:rPr kumimoji="0" lang="en-US" altLang="en-US" sz="2000" b="0" i="0" u="none" strike="noStrike" cap="none" normalizeH="0" baseline="0" dirty="0">
                <a:ln>
                  <a:noFill/>
                </a:ln>
                <a:solidFill>
                  <a:schemeClr val="tx1"/>
                </a:solidFill>
                <a:effectLst/>
              </a:rPr>
              <a:t> 0 ("x")} is {</a:t>
            </a:r>
            <a:r>
              <a:rPr kumimoji="0" lang="en-US" altLang="en-US" sz="2000" b="0" i="0" u="none" strike="noStrike" cap="none" normalizeH="0" baseline="0" dirty="0" err="1">
                <a:ln>
                  <a:noFill/>
                </a:ln>
                <a:solidFill>
                  <a:schemeClr val="tx1"/>
                </a:solidFill>
                <a:effectLst/>
              </a:rPr>
              <a:t>arg</a:t>
            </a:r>
            <a:r>
              <a:rPr kumimoji="0" lang="en-US" altLang="en-US" sz="2000" b="0" i="0" u="none" strike="noStrike" cap="none" normalizeH="0" baseline="0" dirty="0">
                <a:ln>
                  <a:noFill/>
                </a:ln>
                <a:solidFill>
                  <a:schemeClr val="tx1"/>
                </a:solidFill>
                <a:effectLst/>
              </a:rPr>
              <a:t> "number" (0.01) with precision specified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 in </a:t>
            </a:r>
            <a:r>
              <a:rPr kumimoji="0" lang="en-US" altLang="en-US" sz="2000" b="0" i="0" u="none" strike="noStrike" cap="none" normalizeH="0" baseline="0" dirty="0" err="1">
                <a:ln>
                  <a:noFill/>
                </a:ln>
                <a:solidFill>
                  <a:schemeClr val="tx1"/>
                </a:solidFill>
                <a:effectLst/>
              </a:rPr>
              <a:t>arg</a:t>
            </a:r>
            <a:r>
              <a:rPr kumimoji="0" lang="en-US" altLang="en-US" sz="2000" b="0" i="0" u="none" strike="noStrike" cap="none" normalizeH="0" baseline="0" dirty="0">
                <a:ln>
                  <a:noFill/>
                </a:ln>
                <a:solidFill>
                  <a:schemeClr val="tx1"/>
                </a:solidFill>
                <a:effectLst/>
              </a:rPr>
              <a:t> "</a:t>
            </a:r>
            <a:r>
              <a:rPr kumimoji="0" lang="en-US" altLang="en-US" sz="2000" b="0" i="0" u="none" strike="noStrike" cap="none" normalizeH="0" baseline="0" dirty="0" err="1">
                <a:ln>
                  <a:noFill/>
                </a:ln>
                <a:solidFill>
                  <a:schemeClr val="tx1"/>
                </a:solidFill>
                <a:effectLst/>
              </a:rPr>
              <a:t>prec</a:t>
            </a:r>
            <a:r>
              <a:rPr kumimoji="0" lang="en-US" altLang="en-US" sz="2000" b="0" i="0" u="none" strike="noStrike" cap="none" normalizeH="0" baseline="0" dirty="0">
                <a:ln>
                  <a:noFill/>
                </a:ln>
                <a:solidFill>
                  <a:schemeClr val="tx1"/>
                </a:solidFill>
                <a:effectLst/>
              </a:rPr>
              <a:t>" (5)}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println</a:t>
            </a: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!("Hello {} is {number:.</a:t>
            </a:r>
            <a:r>
              <a:rPr kumimoji="0" lang="en-US" altLang="en-US" sz="200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prec</a:t>
            </a: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dirty="0">
                <a:latin typeface="Courier New" panose="02070309020205020404" pitchFamily="49" charset="0"/>
                <a:cs typeface="Courier New" panose="02070309020205020404" pitchFamily="49" charset="0"/>
              </a:rPr>
              <a:t>               </a:t>
            </a: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"x", </a:t>
            </a:r>
            <a:r>
              <a:rPr kumimoji="0" lang="en-US" altLang="en-US" sz="200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prec</a:t>
            </a: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5, number = 0.01);</a:t>
            </a:r>
          </a:p>
          <a:p>
            <a:pPr lvl="1">
              <a:spcBef>
                <a:spcPct val="0"/>
              </a:spcBef>
            </a:pPr>
            <a:endParaRPr kumimoji="0" lang="en-US" altLang="en-US" sz="200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1965299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6CB6A-ADAA-8BB2-8A86-5E573CBDA89C}"/>
              </a:ext>
            </a:extLst>
          </p:cNvPr>
          <p:cNvSpPr>
            <a:spLocks noGrp="1"/>
          </p:cNvSpPr>
          <p:nvPr>
            <p:ph type="title"/>
          </p:nvPr>
        </p:nvSpPr>
        <p:spPr>
          <a:xfrm>
            <a:off x="457200" y="274638"/>
            <a:ext cx="8229600" cy="792162"/>
          </a:xfrm>
        </p:spPr>
        <p:txBody>
          <a:bodyPr>
            <a:normAutofit/>
          </a:bodyPr>
          <a:lstStyle/>
          <a:p>
            <a:r>
              <a:rPr kumimoji="0" lang="en-US" altLang="en-US" sz="3200" b="1" i="0" u="none" strike="noStrike" cap="none" normalizeH="0" baseline="0" dirty="0" err="1">
                <a:ln>
                  <a:noFill/>
                </a:ln>
                <a:solidFill>
                  <a:srgbClr val="00B050"/>
                </a:solidFill>
                <a:effectLst/>
              </a:rPr>
              <a:t>Precison</a:t>
            </a:r>
            <a:r>
              <a:rPr kumimoji="0" lang="en-US" altLang="en-US" sz="3200" b="1" i="0" u="none" strike="noStrike" cap="none" normalizeH="0" baseline="0" dirty="0">
                <a:ln>
                  <a:noFill/>
                </a:ln>
                <a:solidFill>
                  <a:srgbClr val="00B050"/>
                </a:solidFill>
                <a:effectLst/>
              </a:rPr>
              <a:t> – more examples</a:t>
            </a:r>
          </a:p>
        </p:txBody>
      </p:sp>
      <p:sp>
        <p:nvSpPr>
          <p:cNvPr id="7" name="Content Placeholder 6">
            <a:extLst>
              <a:ext uri="{FF2B5EF4-FFF2-40B4-BE49-F238E27FC236}">
                <a16:creationId xmlns:a16="http://schemas.microsoft.com/office/drawing/2014/main" id="{7576ACBA-4F39-2BA3-4316-8E1DAD39844E}"/>
              </a:ext>
            </a:extLst>
          </p:cNvPr>
          <p:cNvSpPr>
            <a:spLocks noGrp="1"/>
          </p:cNvSpPr>
          <p:nvPr>
            <p:ph idx="1"/>
          </p:nvPr>
        </p:nvSpPr>
        <p:spPr>
          <a:xfrm>
            <a:off x="457200" y="1012346"/>
            <a:ext cx="8229600" cy="5815837"/>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chemeClr val="tx1"/>
                </a:solidFill>
                <a:effectLst/>
              </a:rPr>
              <a:t>While these:</a:t>
            </a: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000" i="0" u="none" strike="noStrike" cap="none" normalizeH="0" baseline="0" dirty="0" err="1">
                <a:ln>
                  <a:noFill/>
                </a:ln>
                <a:solidFill>
                  <a:schemeClr val="tx1"/>
                </a:solidFill>
                <a:effectLst/>
              </a:rPr>
              <a:t>println</a:t>
            </a:r>
            <a:r>
              <a:rPr kumimoji="0" lang="en-US" altLang="en-US" sz="2000" i="0" u="none" strike="noStrike" cap="none" normalizeH="0" baseline="0" dirty="0">
                <a:ln>
                  <a:noFill/>
                </a:ln>
                <a:solidFill>
                  <a:schemeClr val="tx1"/>
                </a:solidFill>
                <a:effectLst/>
              </a:rPr>
              <a:t>!("{}, `{name:.*}` has 3 fractional digits", "Hello", 3, name=1234.56); </a:t>
            </a: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000" i="0" u="none" strike="noStrike" cap="none" normalizeH="0" baseline="0" dirty="0" err="1">
                <a:ln>
                  <a:noFill/>
                </a:ln>
                <a:solidFill>
                  <a:schemeClr val="tx1"/>
                </a:solidFill>
                <a:effectLst/>
              </a:rPr>
              <a:t>println</a:t>
            </a:r>
            <a:r>
              <a:rPr kumimoji="0" lang="en-US" altLang="en-US" sz="2000" i="0" u="none" strike="noStrike" cap="none" normalizeH="0" baseline="0" dirty="0">
                <a:ln>
                  <a:noFill/>
                </a:ln>
                <a:solidFill>
                  <a:schemeClr val="tx1"/>
                </a:solidFill>
                <a:effectLst/>
              </a:rPr>
              <a:t>!("{}, `{name:.*}` has 3 characters", "Hello", 3, name="1234.56"); </a:t>
            </a: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000" i="0" u="none" strike="noStrike" cap="none" normalizeH="0" baseline="0" dirty="0" err="1">
                <a:ln>
                  <a:noFill/>
                </a:ln>
                <a:solidFill>
                  <a:schemeClr val="tx1"/>
                </a:solidFill>
                <a:effectLst/>
              </a:rPr>
              <a:t>println</a:t>
            </a:r>
            <a:r>
              <a:rPr kumimoji="0" lang="en-US" altLang="en-US" sz="2000" i="0" u="none" strike="noStrike" cap="none" normalizeH="0" baseline="0" dirty="0">
                <a:ln>
                  <a:noFill/>
                </a:ln>
                <a:solidFill>
                  <a:schemeClr val="tx1"/>
                </a:solidFill>
                <a:effectLst/>
              </a:rPr>
              <a:t>!("{}, `{name:&gt;8.*}` has 3 right-aligned characters",        "Hello", 3, name="1234.56");</a:t>
            </a: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pPr>
            <a:endParaRPr kumimoji="0" lang="en-US" altLang="en-US" sz="2000" i="0" u="none" strike="noStrike" cap="none" normalizeH="0" baseline="0" dirty="0">
              <a:ln>
                <a:noFill/>
              </a:ln>
              <a:solidFill>
                <a:schemeClr val="tx1"/>
              </a:solidFill>
              <a:effectLst/>
            </a:endParaRPr>
          </a:p>
          <a:p>
            <a:pPr>
              <a:spcBef>
                <a:spcPct val="0"/>
              </a:spcBef>
            </a:pPr>
            <a:r>
              <a:rPr kumimoji="0" lang="en-US" altLang="en-US" sz="2000" i="0" u="none" strike="noStrike" cap="none" normalizeH="0" baseline="0" dirty="0">
                <a:ln>
                  <a:noFill/>
                </a:ln>
                <a:solidFill>
                  <a:schemeClr val="tx1"/>
                </a:solidFill>
                <a:effectLst/>
              </a:rPr>
              <a:t>Print three significantly different things:</a:t>
            </a: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000" i="0" u="none" strike="noStrike" cap="none" normalizeH="0" baseline="0" dirty="0">
                <a:ln>
                  <a:noFill/>
                </a:ln>
                <a:solidFill>
                  <a:schemeClr val="tx1"/>
                </a:solidFill>
                <a:effectLst/>
              </a:rPr>
              <a:t>Hello, `1234.560` has 3 fractional digits</a:t>
            </a: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000" i="0" u="none" strike="noStrike" cap="none" normalizeH="0" baseline="0" dirty="0">
                <a:ln>
                  <a:noFill/>
                </a:ln>
                <a:solidFill>
                  <a:schemeClr val="tx1"/>
                </a:solidFill>
                <a:effectLst/>
              </a:rPr>
              <a:t>Hello, `123` has 3 characters</a:t>
            </a: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000" i="0" u="none" strike="noStrike" cap="none" normalizeH="0" baseline="0" dirty="0">
                <a:ln>
                  <a:noFill/>
                </a:ln>
                <a:solidFill>
                  <a:schemeClr val="tx1"/>
                </a:solidFill>
                <a:effectLst/>
              </a:rPr>
              <a:t>Hello, `     123` has 3 right-aligned characters</a:t>
            </a:r>
          </a:p>
        </p:txBody>
      </p:sp>
    </p:spTree>
    <p:extLst>
      <p:ext uri="{BB962C8B-B14F-4D97-AF65-F5344CB8AC3E}">
        <p14:creationId xmlns:p14="http://schemas.microsoft.com/office/powerpoint/2010/main" val="12498148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6CB6A-ADAA-8BB2-8A86-5E573CBDA89C}"/>
              </a:ext>
            </a:extLst>
          </p:cNvPr>
          <p:cNvSpPr>
            <a:spLocks noGrp="1"/>
          </p:cNvSpPr>
          <p:nvPr>
            <p:ph type="title"/>
          </p:nvPr>
        </p:nvSpPr>
        <p:spPr>
          <a:xfrm>
            <a:off x="457200" y="38311"/>
            <a:ext cx="8229600" cy="792162"/>
          </a:xfrm>
        </p:spPr>
        <p:txBody>
          <a:bodyPr>
            <a:normAutofit/>
          </a:bodyPr>
          <a:lstStyle/>
          <a:p>
            <a:r>
              <a:rPr kumimoji="0" lang="en-US" altLang="en-US" sz="3200" b="1" i="0" u="none" strike="noStrike" cap="none" normalizeH="0" baseline="0" dirty="0">
                <a:ln>
                  <a:noFill/>
                </a:ln>
                <a:solidFill>
                  <a:srgbClr val="00B050"/>
                </a:solidFill>
                <a:effectLst/>
              </a:rPr>
              <a:t>Localization</a:t>
            </a:r>
          </a:p>
        </p:txBody>
      </p:sp>
      <p:sp>
        <p:nvSpPr>
          <p:cNvPr id="7" name="Content Placeholder 6">
            <a:extLst>
              <a:ext uri="{FF2B5EF4-FFF2-40B4-BE49-F238E27FC236}">
                <a16:creationId xmlns:a16="http://schemas.microsoft.com/office/drawing/2014/main" id="{7576ACBA-4F39-2BA3-4316-8E1DAD39844E}"/>
              </a:ext>
            </a:extLst>
          </p:cNvPr>
          <p:cNvSpPr>
            <a:spLocks noGrp="1"/>
          </p:cNvSpPr>
          <p:nvPr>
            <p:ph idx="1"/>
          </p:nvPr>
        </p:nvSpPr>
        <p:spPr>
          <a:xfrm>
            <a:off x="457200" y="837099"/>
            <a:ext cx="8229600" cy="5815837"/>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chemeClr val="tx1"/>
                </a:solidFill>
                <a:effectLst/>
                <a:latin typeface="Arial" panose="020B0604020202020204" pitchFamily="34" charset="0"/>
              </a:rPr>
              <a:t>In some programming languages, </a:t>
            </a:r>
            <a:br>
              <a:rPr kumimoji="0" lang="en-US" altLang="en-US" sz="2000" i="0" u="none" strike="noStrike" cap="none" normalizeH="0" baseline="0" dirty="0">
                <a:ln>
                  <a:noFill/>
                </a:ln>
                <a:solidFill>
                  <a:schemeClr val="tx1"/>
                </a:solidFill>
                <a:effectLst/>
                <a:latin typeface="Arial" panose="020B0604020202020204" pitchFamily="34" charset="0"/>
              </a:rPr>
            </a:br>
            <a:r>
              <a:rPr kumimoji="0" lang="en-US" altLang="en-US" sz="2000" i="0" u="none" strike="noStrike" cap="none" normalizeH="0" baseline="0" dirty="0">
                <a:ln>
                  <a:noFill/>
                </a:ln>
                <a:solidFill>
                  <a:schemeClr val="tx1"/>
                </a:solidFill>
                <a:effectLst/>
                <a:latin typeface="Arial" panose="020B0604020202020204" pitchFamily="34" charset="0"/>
              </a:rPr>
              <a:t>the behavior of string formatting functions depends on the operating system’s </a:t>
            </a:r>
            <a:r>
              <a:rPr kumimoji="0" lang="en-US" altLang="en-US" sz="2000" i="0" u="none" strike="noStrike" cap="none" normalizeH="0" baseline="0" dirty="0">
                <a:ln>
                  <a:noFill/>
                </a:ln>
                <a:solidFill>
                  <a:srgbClr val="FF0000"/>
                </a:solidFill>
                <a:effectLst/>
                <a:latin typeface="Arial" panose="020B0604020202020204" pitchFamily="34" charset="0"/>
              </a:rPr>
              <a:t>locale</a:t>
            </a:r>
            <a:r>
              <a:rPr kumimoji="0" lang="en-US" altLang="en-US" sz="2000" i="0" u="none" strike="noStrike" cap="none" normalizeH="0" baseline="0" dirty="0">
                <a:ln>
                  <a:noFill/>
                </a:ln>
                <a:solidFill>
                  <a:schemeClr val="tx1"/>
                </a:solidFill>
                <a:effectLst/>
                <a:latin typeface="Arial" panose="020B0604020202020204" pitchFamily="34" charset="0"/>
              </a:rPr>
              <a:t> setting.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chemeClr val="tx1"/>
                </a:solidFill>
                <a:effectLst/>
                <a:latin typeface="Arial" panose="020B0604020202020204" pitchFamily="34" charset="0"/>
              </a:rPr>
              <a:t>The format functions provided by Rust’s standard library </a:t>
            </a:r>
            <a:r>
              <a:rPr kumimoji="0" lang="en-US" altLang="en-US" sz="2000" i="0" u="none" strike="noStrike" cap="none" normalizeH="0" baseline="0" dirty="0">
                <a:ln>
                  <a:noFill/>
                </a:ln>
                <a:solidFill>
                  <a:srgbClr val="FF0000"/>
                </a:solidFill>
                <a:effectLst/>
                <a:latin typeface="Arial" panose="020B0604020202020204" pitchFamily="34" charset="0"/>
              </a:rPr>
              <a:t>do not have any concept of locale</a:t>
            </a:r>
            <a:r>
              <a:rPr kumimoji="0" lang="en-US" altLang="en-US" sz="2000" i="0" u="none" strike="noStrike" cap="none" normalizeH="0" baseline="0" dirty="0">
                <a:ln>
                  <a:noFill/>
                </a:ln>
                <a:solidFill>
                  <a:schemeClr val="tx1"/>
                </a:solidFill>
                <a:effectLst/>
                <a:latin typeface="Arial" panose="020B0604020202020204" pitchFamily="34" charset="0"/>
              </a:rPr>
              <a:t> and will produce the same results on all systems regardless of user configuration.</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dirty="0">
                <a:solidFill>
                  <a:srgbClr val="3FC161"/>
                </a:solidFill>
              </a:rPr>
              <a:t>A failure for internationalization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i="0" u="none" strike="noStrike" cap="none" normalizeH="0" baseline="0" dirty="0">
              <a:ln>
                <a:noFill/>
              </a:ln>
              <a:solidFill>
                <a:srgbClr val="3FC16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chemeClr val="tx1"/>
                </a:solidFill>
                <a:effectLst/>
                <a:latin typeface="Arial" panose="020B0604020202020204" pitchFamily="34" charset="0"/>
              </a:rPr>
              <a:t>For example,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chemeClr val="tx1"/>
                </a:solidFill>
                <a:effectLst/>
                <a:latin typeface="Arial" panose="020B0604020202020204" pitchFamily="34" charset="0"/>
              </a:rPr>
              <a:t>the following code will always print </a:t>
            </a:r>
            <a:r>
              <a:rPr kumimoji="0" lang="en-US" altLang="en-US" sz="2000" i="0" u="none" strike="noStrike" cap="none" normalizeH="0" baseline="0" dirty="0">
                <a:ln>
                  <a:noFill/>
                </a:ln>
                <a:solidFill>
                  <a:schemeClr val="tx1"/>
                </a:solidFill>
                <a:effectLst/>
                <a:latin typeface="Arial Unicode MS"/>
              </a:rPr>
              <a:t>1.5</a:t>
            </a:r>
            <a:r>
              <a:rPr kumimoji="0" lang="en-US" altLang="en-US" sz="2000" i="0" u="none" strike="noStrike" cap="none" normalizeH="0" baseline="0" dirty="0">
                <a:ln>
                  <a:noFill/>
                </a:ln>
                <a:solidFill>
                  <a:schemeClr val="tx1"/>
                </a:solidFill>
                <a:effectLst/>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chemeClr val="tx1"/>
                </a:solidFill>
                <a:effectLst/>
              </a:rPr>
              <a:t>even if the </a:t>
            </a:r>
            <a:r>
              <a:rPr kumimoji="0" lang="en-US" altLang="en-US" sz="2000" i="0" u="none" strike="noStrike" cap="none" normalizeH="0" baseline="0" dirty="0">
                <a:ln>
                  <a:noFill/>
                </a:ln>
                <a:solidFill>
                  <a:srgbClr val="FF0000"/>
                </a:solidFill>
                <a:effectLst/>
              </a:rPr>
              <a:t>system locale </a:t>
            </a:r>
            <a:r>
              <a:rPr kumimoji="0" lang="en-US" altLang="en-US" sz="2000" i="0" u="none" strike="noStrike" cap="none" normalizeH="0" baseline="0" dirty="0">
                <a:ln>
                  <a:noFill/>
                </a:ln>
                <a:solidFill>
                  <a:schemeClr val="tx1"/>
                </a:solidFill>
                <a:effectLst/>
              </a:rPr>
              <a:t>uses a decimal separator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chemeClr val="tx1"/>
                </a:solidFill>
                <a:effectLst/>
              </a:rPr>
              <a:t>other than a dot.</a:t>
            </a:r>
            <a:endParaRPr kumimoji="0" lang="en-US" altLang="en-US" sz="2000" i="0" u="none" strike="noStrike" cap="none" normalizeH="0" baseline="0" dirty="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println</a:t>
            </a:r>
            <a:r>
              <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!("The value is {}", 1.5);</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rgbClr val="3FC161"/>
                </a:solidFill>
                <a:effectLst/>
              </a:rPr>
              <a:t>Many Europeans will write </a:t>
            </a:r>
            <a:r>
              <a:rPr kumimoji="0" lang="en-US" altLang="en-US" sz="2000" i="0" u="none" strike="noStrike" cap="none" normalizeH="0" baseline="0" dirty="0">
                <a:ln>
                  <a:noFill/>
                </a:ln>
                <a:effectLst/>
              </a:rPr>
              <a:t>1,5 </a:t>
            </a:r>
            <a:r>
              <a:rPr kumimoji="0" lang="en-US" altLang="en-US" sz="2000" i="0" u="none" strike="noStrike" cap="none" normalizeH="0" baseline="0" dirty="0">
                <a:ln>
                  <a:noFill/>
                </a:ln>
                <a:solidFill>
                  <a:srgbClr val="3FC161"/>
                </a:solidFill>
                <a:effectLst/>
              </a:rPr>
              <a:t>instead of </a:t>
            </a:r>
            <a:r>
              <a:rPr kumimoji="0" lang="en-US" altLang="en-US" sz="2000" i="0" u="none" strike="noStrike" cap="none" normalizeH="0" baseline="0" dirty="0">
                <a:ln>
                  <a:noFill/>
                </a:ln>
                <a:effectLst/>
              </a:rPr>
              <a:t>1.5</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rgbClr val="3FC161"/>
                </a:solidFill>
                <a:effectLst/>
              </a:rPr>
              <a:t>OS can be set to use </a:t>
            </a:r>
            <a:r>
              <a:rPr kumimoji="0" lang="en-US" altLang="en-US" sz="2000" i="0" u="none" strike="noStrike" cap="none" normalizeH="0" baseline="0" dirty="0">
                <a:ln>
                  <a:noFill/>
                </a:ln>
                <a:effectLst/>
              </a:rPr>
              <a:t>,</a:t>
            </a:r>
            <a:r>
              <a:rPr kumimoji="0" lang="en-US" altLang="en-US" sz="2000" i="0" u="none" strike="noStrike" cap="none" normalizeH="0" baseline="0" dirty="0">
                <a:ln>
                  <a:noFill/>
                </a:ln>
                <a:solidFill>
                  <a:srgbClr val="3FC161"/>
                </a:solidFill>
                <a:effectLst/>
              </a:rPr>
              <a:t> instead of </a:t>
            </a:r>
            <a:r>
              <a:rPr kumimoji="0" lang="en-US" altLang="en-US" sz="2000" i="0" u="none" strike="noStrike" cap="none" normalizeH="0" baseline="0" dirty="0">
                <a:ln>
                  <a:noFill/>
                </a:ln>
                <a:effectLst/>
              </a:rPr>
              <a:t>.</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dirty="0">
                <a:solidFill>
                  <a:srgbClr val="3FC161"/>
                </a:solidFill>
              </a:rPr>
              <a:t>But Rust seems to be somewhat xenophobic </a:t>
            </a:r>
            <a:r>
              <a:rPr lang="en-US" altLang="en-US" sz="2000" dirty="0">
                <a:solidFill>
                  <a:srgbClr val="3FC161"/>
                </a:solidFill>
                <a:sym typeface="Wingdings" panose="05000000000000000000" pitchFamily="2" charset="2"/>
              </a:rPr>
              <a:t></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dirty="0">
                <a:solidFill>
                  <a:srgbClr val="3FC161"/>
                </a:solidFill>
                <a:latin typeface="Times New Roman" panose="02020603050405020304" pitchFamily="18" charset="0"/>
                <a:cs typeface="Times New Roman" panose="02020603050405020304" pitchFamily="18" charset="0"/>
                <a:sym typeface="Wingdings" panose="05000000000000000000" pitchFamily="2" charset="2"/>
              </a:rPr>
              <a:t>xenophobic = fear or hate of foreigners from</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dirty="0">
                <a:solidFill>
                  <a:srgbClr val="3FC161"/>
                </a:solidFill>
                <a:latin typeface="Times New Roman" panose="02020603050405020304" pitchFamily="18" charset="0"/>
                <a:cs typeface="Times New Roman" panose="02020603050405020304" pitchFamily="18" charset="0"/>
                <a:sym typeface="Wingdings" panose="05000000000000000000" pitchFamily="2" charset="2"/>
              </a:rPr>
              <a:t>                       </a:t>
            </a:r>
            <a:r>
              <a:rPr lang="en-US" altLang="en-US" sz="2000" dirty="0" err="1">
                <a:solidFill>
                  <a:srgbClr val="3FC161"/>
                </a:solidFill>
                <a:latin typeface="Times New Roman" panose="02020603050405020304" pitchFamily="18" charset="0"/>
                <a:cs typeface="Times New Roman" panose="02020603050405020304" pitchFamily="18" charset="0"/>
                <a:sym typeface="Wingdings" panose="05000000000000000000" pitchFamily="2" charset="2"/>
              </a:rPr>
              <a:t>xenos</a:t>
            </a:r>
            <a:r>
              <a:rPr lang="en-US" altLang="en-US" sz="2000" dirty="0">
                <a:solidFill>
                  <a:srgbClr val="3FC161"/>
                </a:solidFill>
                <a:latin typeface="Times New Roman" panose="02020603050405020304" pitchFamily="18" charset="0"/>
                <a:cs typeface="Times New Roman" panose="02020603050405020304" pitchFamily="18" charset="0"/>
                <a:sym typeface="Wingdings" panose="05000000000000000000" pitchFamily="2" charset="2"/>
              </a:rPr>
              <a:t>, </a:t>
            </a:r>
            <a:r>
              <a:rPr lang="en-US" altLang="en-US" sz="2000" dirty="0" err="1">
                <a:solidFill>
                  <a:srgbClr val="3FC161"/>
                </a:solidFill>
                <a:latin typeface="Times New Roman" panose="02020603050405020304" pitchFamily="18" charset="0"/>
                <a:cs typeface="Times New Roman" panose="02020603050405020304" pitchFamily="18" charset="0"/>
                <a:sym typeface="Wingdings" panose="05000000000000000000" pitchFamily="2" charset="2"/>
              </a:rPr>
              <a:t>Gk</a:t>
            </a:r>
            <a:r>
              <a:rPr lang="en-US" altLang="en-US" sz="2000" dirty="0">
                <a:solidFill>
                  <a:srgbClr val="3FC161"/>
                </a:solidFill>
                <a:latin typeface="Times New Roman" panose="02020603050405020304" pitchFamily="18" charset="0"/>
                <a:cs typeface="Times New Roman" panose="02020603050405020304" pitchFamily="18" charset="0"/>
                <a:sym typeface="Wingdings" panose="05000000000000000000" pitchFamily="2" charset="2"/>
              </a:rPr>
              <a:t>, foreign, stranger; phobic, </a:t>
            </a:r>
            <a:r>
              <a:rPr lang="en-US" altLang="en-US" sz="2000" dirty="0" err="1">
                <a:solidFill>
                  <a:srgbClr val="3FC161"/>
                </a:solidFill>
                <a:latin typeface="Times New Roman" panose="02020603050405020304" pitchFamily="18" charset="0"/>
                <a:cs typeface="Times New Roman" panose="02020603050405020304" pitchFamily="18" charset="0"/>
                <a:sym typeface="Wingdings" panose="05000000000000000000" pitchFamily="2" charset="2"/>
              </a:rPr>
              <a:t>Gk</a:t>
            </a:r>
            <a:r>
              <a:rPr lang="en-US" altLang="en-US" sz="2000" dirty="0">
                <a:solidFill>
                  <a:srgbClr val="3FC161"/>
                </a:solidFill>
                <a:latin typeface="Times New Roman" panose="02020603050405020304" pitchFamily="18" charset="0"/>
                <a:cs typeface="Times New Roman" panose="02020603050405020304" pitchFamily="18" charset="0"/>
                <a:sym typeface="Wingdings" panose="05000000000000000000" pitchFamily="2" charset="2"/>
              </a:rPr>
              <a:t>, fear</a:t>
            </a:r>
            <a:endParaRPr kumimoji="0" lang="en-US" altLang="en-US" sz="2000" i="0" u="none" strike="noStrike" cap="none" normalizeH="0" baseline="0" dirty="0">
              <a:ln>
                <a:noFill/>
              </a:ln>
              <a:solidFill>
                <a:srgbClr val="3FC16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7365161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6CB6A-ADAA-8BB2-8A86-5E573CBDA89C}"/>
              </a:ext>
            </a:extLst>
          </p:cNvPr>
          <p:cNvSpPr>
            <a:spLocks noGrp="1"/>
          </p:cNvSpPr>
          <p:nvPr>
            <p:ph type="title"/>
          </p:nvPr>
        </p:nvSpPr>
        <p:spPr>
          <a:xfrm>
            <a:off x="457200" y="38311"/>
            <a:ext cx="8229600" cy="792162"/>
          </a:xfrm>
        </p:spPr>
        <p:txBody>
          <a:bodyPr>
            <a:normAutofit/>
          </a:bodyPr>
          <a:lstStyle/>
          <a:p>
            <a:r>
              <a:rPr kumimoji="0" lang="en-US" altLang="en-US" sz="3200" b="1" i="0" u="none" strike="noStrike" cap="none" normalizeH="0" baseline="0" dirty="0">
                <a:ln>
                  <a:noFill/>
                </a:ln>
                <a:solidFill>
                  <a:srgbClr val="00B050"/>
                </a:solidFill>
                <a:effectLst/>
              </a:rPr>
              <a:t>Escape sequences</a:t>
            </a:r>
          </a:p>
        </p:txBody>
      </p:sp>
      <p:sp>
        <p:nvSpPr>
          <p:cNvPr id="7" name="Content Placeholder 6">
            <a:extLst>
              <a:ext uri="{FF2B5EF4-FFF2-40B4-BE49-F238E27FC236}">
                <a16:creationId xmlns:a16="http://schemas.microsoft.com/office/drawing/2014/main" id="{7576ACBA-4F39-2BA3-4316-8E1DAD39844E}"/>
              </a:ext>
            </a:extLst>
          </p:cNvPr>
          <p:cNvSpPr>
            <a:spLocks noGrp="1"/>
          </p:cNvSpPr>
          <p:nvPr>
            <p:ph idx="1"/>
          </p:nvPr>
        </p:nvSpPr>
        <p:spPr>
          <a:xfrm>
            <a:off x="457200" y="837099"/>
            <a:ext cx="8229600" cy="5815837"/>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hlinkClick r:id="rId2"/>
              </a:rPr>
              <a:t>Escaping</a:t>
            </a:r>
            <a:endParaRPr kumimoji="0" lang="en-US" altLang="en-US" sz="24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chemeClr val="tx1"/>
                </a:solidFill>
                <a:effectLst/>
              </a:rPr>
              <a:t>The literal characters { and } may be included in a string by preceding them with the same character.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chemeClr val="tx1"/>
                </a:solidFill>
                <a:effectLst/>
              </a:rPr>
              <a:t>For example,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chemeClr val="tx1"/>
                </a:solidFill>
                <a:effectLst/>
              </a:rPr>
              <a:t>the { character is escaped with {{ and the } character is escaped with }}.</a:t>
            </a: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  </a:t>
            </a:r>
            <a:r>
              <a:rPr kumimoji="0" lang="en-US" altLang="en-US" sz="2000" i="0" u="none" strike="noStrike" cap="none" normalizeH="0" baseline="0" dirty="0" err="1">
                <a:ln>
                  <a:noFill/>
                </a:ln>
                <a:solidFill>
                  <a:srgbClr val="0F37E1"/>
                </a:solidFill>
                <a:effectLst/>
                <a:latin typeface="Courier New" panose="02070309020205020404" pitchFamily="49" charset="0"/>
                <a:cs typeface="Courier New" panose="02070309020205020404" pitchFamily="49" charset="0"/>
              </a:rPr>
              <a:t>assert_eq</a:t>
            </a:r>
            <a:r>
              <a:rPr kumimoji="0" lang="en-US" altLang="en-US" sz="2000"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!(format!("Hello {{}}"), "Hello {}"); </a:t>
            </a: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  </a:t>
            </a:r>
            <a:r>
              <a:rPr kumimoji="0" lang="en-US" altLang="en-US" sz="2000" i="0" u="none" strike="noStrike" cap="none" normalizeH="0" baseline="0" dirty="0" err="1">
                <a:ln>
                  <a:noFill/>
                </a:ln>
                <a:solidFill>
                  <a:srgbClr val="0F37E1"/>
                </a:solidFill>
                <a:effectLst/>
                <a:latin typeface="Courier New" panose="02070309020205020404" pitchFamily="49" charset="0"/>
                <a:cs typeface="Courier New" panose="02070309020205020404" pitchFamily="49" charset="0"/>
              </a:rPr>
              <a:t>assert_eq</a:t>
            </a:r>
            <a:r>
              <a:rPr kumimoji="0" lang="en-US" altLang="en-US" sz="2000"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 Hello"), "{ Hello");</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6806327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6CB6A-ADAA-8BB2-8A86-5E573CBDA89C}"/>
              </a:ext>
            </a:extLst>
          </p:cNvPr>
          <p:cNvSpPr>
            <a:spLocks noGrp="1"/>
          </p:cNvSpPr>
          <p:nvPr>
            <p:ph type="title"/>
          </p:nvPr>
        </p:nvSpPr>
        <p:spPr>
          <a:xfrm>
            <a:off x="457200" y="38311"/>
            <a:ext cx="8229600" cy="792162"/>
          </a:xfrm>
        </p:spPr>
        <p:txBody>
          <a:bodyPr>
            <a:normAutofit/>
          </a:bodyPr>
          <a:lstStyle/>
          <a:p>
            <a:r>
              <a:rPr kumimoji="0" lang="en-US" altLang="en-US" sz="3200" b="1" i="0" u="none" strike="noStrike" cap="none" normalizeH="0" baseline="0" dirty="0">
                <a:ln>
                  <a:noFill/>
                </a:ln>
                <a:solidFill>
                  <a:srgbClr val="00B050"/>
                </a:solidFill>
                <a:effectLst/>
              </a:rPr>
              <a:t>Syntax</a:t>
            </a:r>
          </a:p>
        </p:txBody>
      </p:sp>
      <p:sp>
        <p:nvSpPr>
          <p:cNvPr id="7" name="Content Placeholder 6">
            <a:extLst>
              <a:ext uri="{FF2B5EF4-FFF2-40B4-BE49-F238E27FC236}">
                <a16:creationId xmlns:a16="http://schemas.microsoft.com/office/drawing/2014/main" id="{7576ACBA-4F39-2BA3-4316-8E1DAD39844E}"/>
              </a:ext>
            </a:extLst>
          </p:cNvPr>
          <p:cNvSpPr>
            <a:spLocks noGrp="1"/>
          </p:cNvSpPr>
          <p:nvPr>
            <p:ph idx="1"/>
          </p:nvPr>
        </p:nvSpPr>
        <p:spPr>
          <a:xfrm>
            <a:off x="457200" y="837099"/>
            <a:ext cx="8229600" cy="5815837"/>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rgbClr val="3FC161"/>
                </a:solidFill>
                <a:effectLst/>
              </a:rPr>
              <a:t>The </a:t>
            </a:r>
            <a:r>
              <a:rPr lang="en-US" altLang="en-US" sz="2000" dirty="0">
                <a:solidFill>
                  <a:srgbClr val="3FC161"/>
                </a:solidFill>
              </a:rPr>
              <a:t>reference page also includes a formal syntax</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dirty="0"/>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To summarize, here you can find the full grammar of format strings.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The syntax for the formatting language used is drawn from other languages, so it should not be too alien.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Arguments are formatted with Python-like syntax, meaning that arguments are surrounded </a:t>
            </a:r>
            <a:r>
              <a:rPr kumimoji="0" lang="en-US" altLang="en-US" sz="2000" b="0" i="0" u="none" strike="noStrike" cap="none" normalizeH="0" baseline="0" dirty="0">
                <a:ln>
                  <a:noFill/>
                </a:ln>
                <a:solidFill>
                  <a:schemeClr val="tx1"/>
                </a:solidFill>
                <a:effectLst/>
              </a:rPr>
              <a:t>by {} instead of the C-like %.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The actual grammar for the formatting syntax is: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err="1">
                <a:ln>
                  <a:noFill/>
                </a:ln>
                <a:solidFill>
                  <a:schemeClr val="tx1"/>
                </a:solidFill>
                <a:effectLst/>
              </a:rPr>
              <a:t>format_string</a:t>
            </a:r>
            <a:r>
              <a:rPr kumimoji="0" lang="en-US" altLang="en-US" sz="2000" i="0" u="none" strike="noStrike" cap="none" normalizeH="0" baseline="0" dirty="0">
                <a:ln>
                  <a:noFill/>
                </a:ln>
                <a:solidFill>
                  <a:schemeClr val="tx1"/>
                </a:solidFill>
                <a:effectLst/>
              </a:rPr>
              <a:t> := text [ </a:t>
            </a:r>
            <a:r>
              <a:rPr kumimoji="0" lang="en-US" altLang="en-US" sz="2000" i="0" u="none" strike="noStrike" cap="none" normalizeH="0" baseline="0" dirty="0" err="1">
                <a:ln>
                  <a:noFill/>
                </a:ln>
                <a:solidFill>
                  <a:schemeClr val="tx1"/>
                </a:solidFill>
                <a:effectLst/>
              </a:rPr>
              <a:t>maybe_format</a:t>
            </a:r>
            <a:r>
              <a:rPr kumimoji="0" lang="en-US" altLang="en-US" sz="2000" i="0" u="none" strike="noStrike" cap="none" normalizeH="0" baseline="0" dirty="0">
                <a:ln>
                  <a:noFill/>
                </a:ln>
                <a:solidFill>
                  <a:schemeClr val="tx1"/>
                </a:solidFill>
                <a:effectLst/>
              </a:rPr>
              <a:t> text ] *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err="1">
                <a:ln>
                  <a:noFill/>
                </a:ln>
                <a:solidFill>
                  <a:schemeClr val="tx1"/>
                </a:solidFill>
                <a:effectLst/>
              </a:rPr>
              <a:t>maybe_format</a:t>
            </a:r>
            <a:r>
              <a:rPr kumimoji="0" lang="en-US" altLang="en-US" sz="2000" i="0" u="none" strike="noStrike" cap="none" normalizeH="0" baseline="0" dirty="0">
                <a:ln>
                  <a:noFill/>
                </a:ln>
                <a:solidFill>
                  <a:schemeClr val="tx1"/>
                </a:solidFill>
                <a:effectLst/>
              </a:rPr>
              <a:t> := '{' '{' | '}' '}' | format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chemeClr val="tx1"/>
                </a:solidFill>
                <a:effectLst/>
              </a:rPr>
              <a:t>format := '{' [ argument ] [ ':' </a:t>
            </a:r>
            <a:r>
              <a:rPr kumimoji="0" lang="en-US" altLang="en-US" sz="2000" i="0" u="none" strike="noStrike" cap="none" normalizeH="0" baseline="0" dirty="0" err="1">
                <a:ln>
                  <a:noFill/>
                </a:ln>
                <a:solidFill>
                  <a:schemeClr val="tx1"/>
                </a:solidFill>
                <a:effectLst/>
              </a:rPr>
              <a:t>format_spec</a:t>
            </a:r>
            <a:r>
              <a:rPr kumimoji="0" lang="en-US" altLang="en-US" sz="2000" i="0" u="none" strike="noStrike" cap="none" normalizeH="0" baseline="0" dirty="0">
                <a:ln>
                  <a:noFill/>
                </a:ln>
                <a:solidFill>
                  <a:schemeClr val="tx1"/>
                </a:solidFill>
                <a:effectLst/>
              </a:rPr>
              <a:t> ] [ </a:t>
            </a:r>
            <a:r>
              <a:rPr kumimoji="0" lang="en-US" altLang="en-US" sz="2000" i="0" u="none" strike="noStrike" cap="none" normalizeH="0" baseline="0" dirty="0" err="1">
                <a:ln>
                  <a:noFill/>
                </a:ln>
                <a:solidFill>
                  <a:schemeClr val="tx1"/>
                </a:solidFill>
                <a:effectLst/>
              </a:rPr>
              <a:t>ws</a:t>
            </a:r>
            <a:r>
              <a:rPr kumimoji="0" lang="en-US" altLang="en-US" sz="2000" i="0" u="none" strike="noStrike" cap="none" normalizeH="0" baseline="0" dirty="0">
                <a:ln>
                  <a:noFill/>
                </a:ln>
                <a:solidFill>
                  <a:schemeClr val="tx1"/>
                </a:solidFill>
                <a:effectLst/>
              </a:rPr>
              <a:t> ] * '}’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chemeClr val="tx1"/>
                </a:solidFill>
                <a:effectLst/>
              </a:rPr>
              <a:t>argument := integer | identifier</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dirty="0"/>
              <a:t>…….</a:t>
            </a:r>
            <a:endParaRPr kumimoji="0" lang="en-US" altLang="en-US" sz="200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dirty="0"/>
          </a:p>
          <a:p>
            <a:pPr marL="0" indent="0">
              <a:spcBef>
                <a:spcPct val="0"/>
              </a:spcBef>
              <a:buNone/>
            </a:pPr>
            <a:r>
              <a:rPr kumimoji="0" lang="en-US" altLang="en-US" sz="2000" i="0" u="none" strike="noStrike" cap="none" normalizeH="0" baseline="0" dirty="0">
                <a:ln>
                  <a:noFill/>
                </a:ln>
                <a:solidFill>
                  <a:srgbClr val="3FC161"/>
                </a:solidFill>
                <a:effectLst/>
              </a:rPr>
              <a:t>This is only the start .. There are 20 lines of it</a:t>
            </a:r>
          </a:p>
          <a:p>
            <a:pPr marL="0" indent="0">
              <a:spcBef>
                <a:spcPct val="0"/>
              </a:spcBef>
              <a:buNone/>
            </a:pPr>
            <a:r>
              <a:rPr lang="en-US" altLang="en-US" sz="2000" dirty="0">
                <a:solidFill>
                  <a:srgbClr val="FF0000"/>
                </a:solidFill>
              </a:rPr>
              <a:t>Reminder: </a:t>
            </a:r>
            <a:r>
              <a:rPr lang="en-US" altLang="en-US" sz="2000" dirty="0">
                <a:solidFill>
                  <a:srgbClr val="3FC161"/>
                </a:solidFill>
              </a:rPr>
              <a:t>It is helpful to understand this –</a:t>
            </a:r>
          </a:p>
          <a:p>
            <a:pPr>
              <a:spcBef>
                <a:spcPct val="0"/>
              </a:spcBef>
            </a:pPr>
            <a:r>
              <a:rPr lang="en-US" altLang="en-US" sz="2000" dirty="0">
                <a:solidFill>
                  <a:srgbClr val="3FC161"/>
                </a:solidFill>
              </a:rPr>
              <a:t>In case you have a battle with the compiler</a:t>
            </a:r>
            <a:r>
              <a:rPr lang="en-US" altLang="en-US" sz="2000">
                <a:solidFill>
                  <a:srgbClr val="3FC161"/>
                </a:solidFill>
              </a:rPr>
              <a:t>, where</a:t>
            </a:r>
            <a:endParaRPr lang="en-US" altLang="en-US" sz="2000" dirty="0">
              <a:solidFill>
                <a:srgbClr val="3FC161"/>
              </a:solidFill>
            </a:endParaRPr>
          </a:p>
          <a:p>
            <a:pPr>
              <a:spcBef>
                <a:spcPct val="0"/>
              </a:spcBef>
            </a:pPr>
            <a:r>
              <a:rPr lang="en-US" altLang="en-US" sz="2000" dirty="0">
                <a:solidFill>
                  <a:srgbClr val="FF0000"/>
                </a:solidFill>
              </a:rPr>
              <a:t>Your</a:t>
            </a:r>
            <a:r>
              <a:rPr lang="en-US" altLang="en-US" sz="2000" dirty="0">
                <a:solidFill>
                  <a:srgbClr val="3FC161"/>
                </a:solidFill>
              </a:rPr>
              <a:t> interpretation of the syntax differs from </a:t>
            </a:r>
            <a:r>
              <a:rPr lang="en-US" altLang="en-US" sz="2000" dirty="0" err="1">
                <a:solidFill>
                  <a:srgbClr val="FF0000"/>
                </a:solidFill>
              </a:rPr>
              <a:t>rustc</a:t>
            </a:r>
            <a:endParaRPr lang="en-US" altLang="en-US" sz="2000" dirty="0">
              <a:solidFill>
                <a:srgbClr val="FF0000"/>
              </a:solidFill>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8624530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6CB6A-ADAA-8BB2-8A86-5E573CBDA89C}"/>
              </a:ext>
            </a:extLst>
          </p:cNvPr>
          <p:cNvSpPr>
            <a:spLocks noGrp="1"/>
          </p:cNvSpPr>
          <p:nvPr>
            <p:ph type="title"/>
          </p:nvPr>
        </p:nvSpPr>
        <p:spPr>
          <a:xfrm>
            <a:off x="457200" y="38311"/>
            <a:ext cx="8229600" cy="792162"/>
          </a:xfrm>
        </p:spPr>
        <p:txBody>
          <a:bodyPr>
            <a:normAutofit/>
          </a:bodyPr>
          <a:lstStyle/>
          <a:p>
            <a:r>
              <a:rPr kumimoji="0" lang="en-US" altLang="en-US" sz="3200" b="1" i="0" u="none" strike="noStrike" cap="none" normalizeH="0" baseline="0" dirty="0">
                <a:ln>
                  <a:noFill/>
                </a:ln>
                <a:solidFill>
                  <a:srgbClr val="00B050"/>
                </a:solidFill>
                <a:effectLst/>
              </a:rPr>
              <a:t>Syntax</a:t>
            </a:r>
          </a:p>
        </p:txBody>
      </p:sp>
      <p:sp>
        <p:nvSpPr>
          <p:cNvPr id="7" name="Content Placeholder 6">
            <a:extLst>
              <a:ext uri="{FF2B5EF4-FFF2-40B4-BE49-F238E27FC236}">
                <a16:creationId xmlns:a16="http://schemas.microsoft.com/office/drawing/2014/main" id="{7576ACBA-4F39-2BA3-4316-8E1DAD39844E}"/>
              </a:ext>
            </a:extLst>
          </p:cNvPr>
          <p:cNvSpPr>
            <a:spLocks noGrp="1"/>
          </p:cNvSpPr>
          <p:nvPr>
            <p:ph idx="1"/>
          </p:nvPr>
        </p:nvSpPr>
        <p:spPr>
          <a:xfrm>
            <a:off x="457200" y="837099"/>
            <a:ext cx="8229600" cy="5815837"/>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rgbClr val="3FC161"/>
                </a:solidFill>
                <a:effectLst/>
              </a:rPr>
              <a:t>The </a:t>
            </a:r>
            <a:r>
              <a:rPr lang="en-US" altLang="en-US" sz="2000" dirty="0">
                <a:solidFill>
                  <a:srgbClr val="3FC161"/>
                </a:solidFill>
              </a:rPr>
              <a:t>reference page also includes a formal syntax</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dirty="0"/>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To summarize, here you can find the full grammar of format strings.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The syntax for the formatting language used is drawn from other languages, so it should not be too alien.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Arguments are formatted with Python-like syntax, meaning that arguments are surrounded </a:t>
            </a:r>
            <a:r>
              <a:rPr kumimoji="0" lang="en-US" altLang="en-US" sz="2000" b="0" i="0" u="none" strike="noStrike" cap="none" normalizeH="0" baseline="0" dirty="0">
                <a:ln>
                  <a:noFill/>
                </a:ln>
                <a:solidFill>
                  <a:schemeClr val="tx1"/>
                </a:solidFill>
                <a:effectLst/>
              </a:rPr>
              <a:t>by {} instead of the C-like %.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The actual grammar for the formatting syntax is: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err="1">
                <a:ln>
                  <a:noFill/>
                </a:ln>
                <a:solidFill>
                  <a:schemeClr val="tx1"/>
                </a:solidFill>
                <a:effectLst/>
              </a:rPr>
              <a:t>format_string</a:t>
            </a:r>
            <a:r>
              <a:rPr kumimoji="0" lang="en-US" altLang="en-US" sz="2000" i="0" u="none" strike="noStrike" cap="none" normalizeH="0" baseline="0" dirty="0">
                <a:ln>
                  <a:noFill/>
                </a:ln>
                <a:solidFill>
                  <a:schemeClr val="tx1"/>
                </a:solidFill>
                <a:effectLst/>
              </a:rPr>
              <a:t> := text [ </a:t>
            </a:r>
            <a:r>
              <a:rPr kumimoji="0" lang="en-US" altLang="en-US" sz="2000" i="0" u="none" strike="noStrike" cap="none" normalizeH="0" baseline="0" dirty="0" err="1">
                <a:ln>
                  <a:noFill/>
                </a:ln>
                <a:solidFill>
                  <a:schemeClr val="tx1"/>
                </a:solidFill>
                <a:effectLst/>
              </a:rPr>
              <a:t>maybe_format</a:t>
            </a:r>
            <a:r>
              <a:rPr kumimoji="0" lang="en-US" altLang="en-US" sz="2000" i="0" u="none" strike="noStrike" cap="none" normalizeH="0" baseline="0" dirty="0">
                <a:ln>
                  <a:noFill/>
                </a:ln>
                <a:solidFill>
                  <a:schemeClr val="tx1"/>
                </a:solidFill>
                <a:effectLst/>
              </a:rPr>
              <a:t> text ] *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err="1">
                <a:ln>
                  <a:noFill/>
                </a:ln>
                <a:solidFill>
                  <a:schemeClr val="tx1"/>
                </a:solidFill>
                <a:effectLst/>
              </a:rPr>
              <a:t>maybe_format</a:t>
            </a:r>
            <a:r>
              <a:rPr kumimoji="0" lang="en-US" altLang="en-US" sz="2000" i="0" u="none" strike="noStrike" cap="none" normalizeH="0" baseline="0" dirty="0">
                <a:ln>
                  <a:noFill/>
                </a:ln>
                <a:solidFill>
                  <a:schemeClr val="tx1"/>
                </a:solidFill>
                <a:effectLst/>
              </a:rPr>
              <a:t> := '{' '{' | '}' '}' | format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chemeClr val="tx1"/>
                </a:solidFill>
                <a:effectLst/>
              </a:rPr>
              <a:t>format := '{' [ argument ] [ ':' </a:t>
            </a:r>
            <a:r>
              <a:rPr kumimoji="0" lang="en-US" altLang="en-US" sz="2000" i="0" u="none" strike="noStrike" cap="none" normalizeH="0" baseline="0" dirty="0" err="1">
                <a:ln>
                  <a:noFill/>
                </a:ln>
                <a:solidFill>
                  <a:schemeClr val="tx1"/>
                </a:solidFill>
                <a:effectLst/>
              </a:rPr>
              <a:t>format_spec</a:t>
            </a:r>
            <a:r>
              <a:rPr kumimoji="0" lang="en-US" altLang="en-US" sz="2000" i="0" u="none" strike="noStrike" cap="none" normalizeH="0" baseline="0" dirty="0">
                <a:ln>
                  <a:noFill/>
                </a:ln>
                <a:solidFill>
                  <a:schemeClr val="tx1"/>
                </a:solidFill>
                <a:effectLst/>
              </a:rPr>
              <a:t> ] [ </a:t>
            </a:r>
            <a:r>
              <a:rPr kumimoji="0" lang="en-US" altLang="en-US" sz="2000" i="0" u="none" strike="noStrike" cap="none" normalizeH="0" baseline="0" dirty="0" err="1">
                <a:ln>
                  <a:noFill/>
                </a:ln>
                <a:solidFill>
                  <a:schemeClr val="tx1"/>
                </a:solidFill>
                <a:effectLst/>
              </a:rPr>
              <a:t>ws</a:t>
            </a:r>
            <a:r>
              <a:rPr kumimoji="0" lang="en-US" altLang="en-US" sz="2000" i="0" u="none" strike="noStrike" cap="none" normalizeH="0" baseline="0" dirty="0">
                <a:ln>
                  <a:noFill/>
                </a:ln>
                <a:solidFill>
                  <a:schemeClr val="tx1"/>
                </a:solidFill>
                <a:effectLst/>
              </a:rPr>
              <a:t> ] * '}’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chemeClr val="tx1"/>
                </a:solidFill>
                <a:effectLst/>
              </a:rPr>
              <a:t>argument := integer | identifier</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dirty="0"/>
              <a:t>…….</a:t>
            </a:r>
            <a:endParaRPr kumimoji="0" lang="en-US" altLang="en-US" sz="200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dirty="0"/>
          </a:p>
          <a:p>
            <a:pPr marL="0" indent="0">
              <a:spcBef>
                <a:spcPct val="0"/>
              </a:spcBef>
              <a:buNone/>
            </a:pPr>
            <a:r>
              <a:rPr kumimoji="0" lang="en-US" altLang="en-US" sz="2000" i="0" u="none" strike="noStrike" cap="none" normalizeH="0" baseline="0" dirty="0">
                <a:ln>
                  <a:noFill/>
                </a:ln>
                <a:solidFill>
                  <a:srgbClr val="3FC161"/>
                </a:solidFill>
                <a:effectLst/>
              </a:rPr>
              <a:t>This is only the start .. There are 20 lines of it</a:t>
            </a:r>
          </a:p>
          <a:p>
            <a:pPr marL="0" indent="0">
              <a:spcBef>
                <a:spcPct val="0"/>
              </a:spcBef>
              <a:buNone/>
            </a:pPr>
            <a:r>
              <a:rPr lang="en-US" altLang="en-US" sz="2000" dirty="0">
                <a:solidFill>
                  <a:srgbClr val="FF0000"/>
                </a:solidFill>
              </a:rPr>
              <a:t>Reminder: </a:t>
            </a:r>
            <a:r>
              <a:rPr lang="en-US" altLang="en-US" sz="2000" dirty="0">
                <a:solidFill>
                  <a:srgbClr val="3FC161"/>
                </a:solidFill>
              </a:rPr>
              <a:t>It is helpful to understand this –</a:t>
            </a:r>
          </a:p>
          <a:p>
            <a:pPr>
              <a:spcBef>
                <a:spcPct val="0"/>
              </a:spcBef>
            </a:pPr>
            <a:r>
              <a:rPr lang="en-US" altLang="en-US" sz="2000" dirty="0">
                <a:solidFill>
                  <a:srgbClr val="3FC161"/>
                </a:solidFill>
              </a:rPr>
              <a:t>In case you have a battle with the compiler</a:t>
            </a:r>
          </a:p>
          <a:p>
            <a:pPr>
              <a:spcBef>
                <a:spcPct val="0"/>
              </a:spcBef>
            </a:pPr>
            <a:r>
              <a:rPr lang="en-US" altLang="en-US" sz="2000" dirty="0">
                <a:solidFill>
                  <a:srgbClr val="FF0000"/>
                </a:solidFill>
              </a:rPr>
              <a:t>Your</a:t>
            </a:r>
            <a:r>
              <a:rPr lang="en-US" altLang="en-US" sz="2000" dirty="0">
                <a:solidFill>
                  <a:srgbClr val="3FC161"/>
                </a:solidFill>
              </a:rPr>
              <a:t> interpretation of the syntax differs from </a:t>
            </a:r>
            <a:r>
              <a:rPr lang="en-US" altLang="en-US" sz="2000" dirty="0" err="1">
                <a:solidFill>
                  <a:srgbClr val="FF0000"/>
                </a:solidFill>
              </a:rPr>
              <a:t>rustc</a:t>
            </a:r>
            <a:endParaRPr lang="en-US" altLang="en-US" sz="2000" dirty="0">
              <a:solidFill>
                <a:srgbClr val="3FC161"/>
              </a:solidFill>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p:txBody>
      </p:sp>
      <p:sp>
        <p:nvSpPr>
          <p:cNvPr id="3" name="TextBox 2">
            <a:extLst>
              <a:ext uri="{FF2B5EF4-FFF2-40B4-BE49-F238E27FC236}">
                <a16:creationId xmlns:a16="http://schemas.microsoft.com/office/drawing/2014/main" id="{121F0476-2DF0-A11F-791C-84910F664176}"/>
              </a:ext>
            </a:extLst>
          </p:cNvPr>
          <p:cNvSpPr txBox="1"/>
          <p:nvPr/>
        </p:nvSpPr>
        <p:spPr>
          <a:xfrm>
            <a:off x="4343400" y="4648200"/>
            <a:ext cx="4648200" cy="707886"/>
          </a:xfrm>
          <a:prstGeom prst="rect">
            <a:avLst/>
          </a:prstGeom>
          <a:solidFill>
            <a:srgbClr val="FFFF00"/>
          </a:solidFill>
          <a:ln w="57150">
            <a:solidFill>
              <a:srgbClr val="FF0000"/>
            </a:solidFill>
          </a:ln>
        </p:spPr>
        <p:txBody>
          <a:bodyPr wrap="square" rtlCol="0">
            <a:spAutoFit/>
          </a:bodyPr>
          <a:lstStyle/>
          <a:p>
            <a:pPr marL="342900" indent="-342900">
              <a:buFont typeface="Wingdings" panose="05000000000000000000" pitchFamily="2" charset="2"/>
              <a:buChar char="J"/>
            </a:pPr>
            <a:r>
              <a:rPr lang="en-US" altLang="en-US" sz="2000" b="1" dirty="0"/>
              <a:t>Use for resolving problems only .. Not for memory </a:t>
            </a:r>
            <a:r>
              <a:rPr lang="en-US" altLang="en-US" sz="2000" b="1" dirty="0">
                <a:sym typeface="Wingdings" panose="05000000000000000000" pitchFamily="2" charset="2"/>
              </a:rPr>
              <a:t></a:t>
            </a:r>
            <a:endParaRPr lang="en-US" altLang="en-US" sz="2000" b="1" dirty="0"/>
          </a:p>
        </p:txBody>
      </p:sp>
    </p:spTree>
    <p:extLst>
      <p:ext uri="{BB962C8B-B14F-4D97-AF65-F5344CB8AC3E}">
        <p14:creationId xmlns:p14="http://schemas.microsoft.com/office/powerpoint/2010/main" val="28915040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3487B-3A34-C6D6-7E40-101BDCBFF03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220A570-65A0-C792-3DFD-A7C11BE1200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115485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4091BB64-59CC-5057-343F-F6B2ADA27754}"/>
              </a:ext>
            </a:extLst>
          </p:cNvPr>
          <p:cNvSpPr>
            <a:spLocks noChangeArrowheads="1"/>
          </p:cNvSpPr>
          <p:nvPr/>
        </p:nvSpPr>
        <p:spPr bwMode="auto">
          <a:xfrm>
            <a:off x="15240" y="-385464"/>
            <a:ext cx="10668000" cy="6924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Module </a:t>
            </a:r>
            <a:r>
              <a:rPr kumimoji="0" lang="en-US" altLang="en-US" sz="2400" b="1" i="0" u="none" strike="noStrike" cap="none" normalizeH="0" baseline="0" dirty="0">
                <a:ln>
                  <a:noFill/>
                </a:ln>
                <a:solidFill>
                  <a:schemeClr val="tx1"/>
                </a:solidFill>
                <a:effectLst/>
                <a:latin typeface="Arial" panose="020B0604020202020204" pitchFamily="34" charset="0"/>
                <a:hlinkClick r:id="rId2"/>
              </a:rPr>
              <a:t>std</a:t>
            </a:r>
            <a:r>
              <a:rPr kumimoji="0" lang="en-US" altLang="en-US" sz="2400" b="1" i="0" u="none" strike="noStrike" cap="none" normalizeH="0" baseline="0" dirty="0">
                <a:ln>
                  <a:noFill/>
                </a:ln>
                <a:solidFill>
                  <a:schemeClr val="tx1"/>
                </a:solidFill>
                <a:effectLst/>
                <a:latin typeface="Arial" panose="020B0604020202020204" pitchFamily="34" charset="0"/>
              </a:rPr>
              <a:t>::</a:t>
            </a:r>
            <a:r>
              <a:rPr kumimoji="0" lang="en-US" altLang="en-US" sz="2400" b="1" i="0" u="none" strike="noStrike" cap="none" normalizeH="0" baseline="0" dirty="0" err="1">
                <a:ln>
                  <a:noFill/>
                </a:ln>
                <a:solidFill>
                  <a:schemeClr val="tx1"/>
                </a:solidFill>
                <a:effectLst/>
                <a:latin typeface="Arial" panose="020B0604020202020204" pitchFamily="34" charset="0"/>
                <a:hlinkClick r:id="rId3"/>
              </a:rPr>
              <a:t>fmt</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Utilities for formatting and printing </a:t>
            </a: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Strings.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This module contains the runtime support for the </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hlinkClick r:id="rId4" tooltip="format!">
                  <a:extLst>
                    <a:ext uri="{A12FA001-AC4F-418D-AE19-62706E023703}">
                      <ahyp:hlinkClr xmlns:ahyp="http://schemas.microsoft.com/office/drawing/2018/hyperlinkcolor" val="tx"/>
                    </a:ext>
                  </a:extLst>
                </a:hlinkClick>
              </a:rPr>
              <a:t>format!</a:t>
            </a:r>
            <a:r>
              <a:rPr kumimoji="0" lang="en-US" altLang="en-US" sz="2000" b="0" i="0" u="none" strike="noStrike" cap="none" normalizeH="0" baseline="0" dirty="0">
                <a:ln>
                  <a:noFill/>
                </a:ln>
                <a:solidFill>
                  <a:schemeClr val="tx1"/>
                </a:solidFill>
                <a:effectLst/>
              </a:rPr>
              <a:t> syntax extension.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This macro is implemented in the compiler to emit calls to this module in order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to format arguments at runtime into strings.</a:t>
            </a:r>
            <a:endParaRPr kumimoji="0" lang="en-US" altLang="en-US" sz="20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hlinkClick r:id="rId5"/>
              </a:rPr>
              <a:t>Usage</a:t>
            </a:r>
            <a:endParaRPr kumimoji="0" lang="en-US" altLang="en-US" sz="20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The </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hlinkClick r:id="rId4" tooltip="format!">
                  <a:extLst>
                    <a:ext uri="{A12FA001-AC4F-418D-AE19-62706E023703}">
                      <ahyp:hlinkClr xmlns:ahyp="http://schemas.microsoft.com/office/drawing/2018/hyperlinkcolor" val="tx"/>
                    </a:ext>
                  </a:extLst>
                </a:hlinkClick>
              </a:rPr>
              <a:t>format!</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chemeClr val="tx1"/>
                </a:solidFill>
                <a:effectLst/>
              </a:rPr>
              <a:t>macro is intended to be familiar to those coming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from C’s </a:t>
            </a:r>
            <a:r>
              <a:rPr kumimoji="0" lang="en-US" altLang="en-US" sz="2000" b="0" i="0" u="none" strike="noStrike" cap="none" normalizeH="0" baseline="0" dirty="0" err="1">
                <a:ln>
                  <a:noFill/>
                </a:ln>
                <a:solidFill>
                  <a:schemeClr val="tx1"/>
                </a:solidFill>
                <a:effectLst/>
                <a:latin typeface="Arial Unicode MS"/>
              </a:rPr>
              <a:t>printf</a:t>
            </a:r>
            <a:r>
              <a:rPr kumimoji="0" lang="en-US" altLang="en-US" sz="2000" b="0" i="0" u="none" strike="noStrike" cap="none" normalizeH="0" baseline="0" dirty="0">
                <a:ln>
                  <a:noFill/>
                </a:ln>
                <a:solidFill>
                  <a:schemeClr val="tx1"/>
                </a:solidFill>
                <a:effectLst/>
              </a:rPr>
              <a:t>/</a:t>
            </a:r>
            <a:r>
              <a:rPr kumimoji="0" lang="en-US" altLang="en-US" sz="2000" b="0" i="0" u="none" strike="noStrike" cap="none" normalizeH="0" baseline="0" dirty="0" err="1">
                <a:ln>
                  <a:noFill/>
                </a:ln>
                <a:solidFill>
                  <a:schemeClr val="tx1"/>
                </a:solidFill>
                <a:effectLst/>
                <a:latin typeface="Arial Unicode MS"/>
              </a:rPr>
              <a:t>fprintf</a:t>
            </a:r>
            <a:r>
              <a:rPr kumimoji="0" lang="en-US" altLang="en-US" sz="2000" b="0" i="0" u="none" strike="noStrike" cap="none" normalizeH="0" baseline="0" dirty="0">
                <a:ln>
                  <a:noFill/>
                </a:ln>
                <a:solidFill>
                  <a:schemeClr val="tx1"/>
                </a:solidFill>
                <a:effectLst/>
              </a:rPr>
              <a:t> functions or Python’s </a:t>
            </a:r>
            <a:r>
              <a:rPr kumimoji="0" lang="en-US" altLang="en-US" sz="2000" b="1" i="0" u="none" strike="noStrike" cap="none" normalizeH="0" baseline="0" dirty="0" err="1">
                <a:ln>
                  <a:noFill/>
                </a:ln>
                <a:solidFill>
                  <a:srgbClr val="0F37E1"/>
                </a:solidFill>
                <a:effectLst/>
                <a:latin typeface="Courier New" panose="02070309020205020404" pitchFamily="49" charset="0"/>
                <a:cs typeface="Courier New" panose="02070309020205020404" pitchFamily="49" charset="0"/>
              </a:rPr>
              <a:t>str.format</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chemeClr val="tx1"/>
                </a:solidFill>
                <a:effectLst/>
              </a:rPr>
              <a:t>function.</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Some examples of the </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hlinkClick r:id="rId4" tooltip="format!"/>
              </a:rPr>
              <a:t>format!</a:t>
            </a:r>
            <a:r>
              <a:rPr kumimoji="0" lang="en-US" altLang="en-US" sz="2000" b="0" i="0" u="none" strike="noStrike" cap="none" normalizeH="0" baseline="0" dirty="0">
                <a:ln>
                  <a:noFill/>
                </a:ln>
                <a:solidFill>
                  <a:schemeClr val="tx1"/>
                </a:solidFill>
                <a:effectLst/>
              </a:rPr>
              <a:t> extension are:</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format!("Hello"); // =&gt; "Hello"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format!("Hello, {}!", "world"); // =&gt; "Hello, world!"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format!("The number is {}", 1); // =&gt; "The number is 1"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 (3, 4)); // =&gt; "(3, 4)"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format!("{value}", value=4); // =&gt; "4"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let people = "</a:t>
            </a:r>
            <a:r>
              <a:rPr kumimoji="0" lang="en-US" altLang="en-US" sz="2000" b="1" i="0" u="none" strike="noStrike" cap="none" normalizeH="0" baseline="0" dirty="0" err="1">
                <a:ln>
                  <a:noFill/>
                </a:ln>
                <a:solidFill>
                  <a:srgbClr val="0F37E1"/>
                </a:solidFill>
                <a:effectLst/>
                <a:latin typeface="Courier New" panose="02070309020205020404" pitchFamily="49" charset="0"/>
                <a:cs typeface="Courier New" panose="02070309020205020404" pitchFamily="49" charset="0"/>
              </a:rPr>
              <a:t>Rustaceans</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format!("Hello {people}!"); // =&gt; "Hello </a:t>
            </a:r>
            <a:r>
              <a:rPr kumimoji="0" lang="en-US" altLang="en-US" sz="2000" b="1" i="0" u="none" strike="noStrike" cap="none" normalizeH="0" baseline="0" dirty="0" err="1">
                <a:ln>
                  <a:noFill/>
                </a:ln>
                <a:solidFill>
                  <a:srgbClr val="0F37E1"/>
                </a:solidFill>
                <a:effectLst/>
                <a:latin typeface="Courier New" panose="02070309020205020404" pitchFamily="49" charset="0"/>
                <a:cs typeface="Courier New" panose="02070309020205020404" pitchFamily="49" charset="0"/>
              </a:rPr>
              <a:t>Rustaceans</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 {}", 1, 2); // =&gt; "1 2"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format!("{:04}", 42); // =&gt; "0042" with leading zeros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 (100, 200)); // =&gt; "(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b="1" dirty="0">
                <a:solidFill>
                  <a:srgbClr val="0F37E1"/>
                </a:solidFill>
                <a:latin typeface="Courier New" panose="02070309020205020404" pitchFamily="49" charset="0"/>
                <a:cs typeface="Courier New" panose="02070309020205020404" pitchFamily="49" charset="0"/>
              </a:rPr>
              <a:t>                                       </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100,</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b="1" dirty="0">
                <a:solidFill>
                  <a:srgbClr val="0F37E1"/>
                </a:solidFill>
                <a:latin typeface="Courier New" panose="02070309020205020404" pitchFamily="49" charset="0"/>
                <a:cs typeface="Courier New" panose="02070309020205020404" pitchFamily="49" charset="0"/>
              </a:rPr>
              <a:t>                                      </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 200,</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b="1" dirty="0">
                <a:solidFill>
                  <a:srgbClr val="0F37E1"/>
                </a:solidFill>
                <a:latin typeface="Courier New" panose="02070309020205020404" pitchFamily="49" charset="0"/>
                <a:cs typeface="Courier New" panose="02070309020205020404" pitchFamily="49" charset="0"/>
              </a:rPr>
              <a:t>                                      </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3959144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4091BB64-59CC-5057-343F-F6B2ADA27754}"/>
              </a:ext>
            </a:extLst>
          </p:cNvPr>
          <p:cNvSpPr>
            <a:spLocks noChangeArrowheads="1"/>
          </p:cNvSpPr>
          <p:nvPr/>
        </p:nvSpPr>
        <p:spPr bwMode="auto">
          <a:xfrm>
            <a:off x="15240" y="-385464"/>
            <a:ext cx="10668000" cy="6924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Module </a:t>
            </a:r>
            <a:r>
              <a:rPr kumimoji="0" lang="en-US" altLang="en-US" sz="2400" b="1" i="0" u="none" strike="noStrike" cap="none" normalizeH="0" baseline="0" dirty="0">
                <a:ln>
                  <a:noFill/>
                </a:ln>
                <a:solidFill>
                  <a:schemeClr val="tx1"/>
                </a:solidFill>
                <a:effectLst/>
                <a:latin typeface="Arial" panose="020B0604020202020204" pitchFamily="34" charset="0"/>
                <a:hlinkClick r:id="rId2"/>
              </a:rPr>
              <a:t>std</a:t>
            </a:r>
            <a:r>
              <a:rPr kumimoji="0" lang="en-US" altLang="en-US" sz="2400" b="1" i="0" u="none" strike="noStrike" cap="none" normalizeH="0" baseline="0" dirty="0">
                <a:ln>
                  <a:noFill/>
                </a:ln>
                <a:solidFill>
                  <a:schemeClr val="tx1"/>
                </a:solidFill>
                <a:effectLst/>
                <a:latin typeface="Arial" panose="020B0604020202020204" pitchFamily="34" charset="0"/>
              </a:rPr>
              <a:t>::</a:t>
            </a:r>
            <a:r>
              <a:rPr kumimoji="0" lang="en-US" altLang="en-US" sz="2400" b="1" i="0" u="none" strike="noStrike" cap="none" normalizeH="0" baseline="0" dirty="0" err="1">
                <a:ln>
                  <a:noFill/>
                </a:ln>
                <a:solidFill>
                  <a:schemeClr val="tx1"/>
                </a:solidFill>
                <a:effectLst/>
                <a:latin typeface="Arial" panose="020B0604020202020204" pitchFamily="34" charset="0"/>
                <a:hlinkClick r:id="rId3"/>
              </a:rPr>
              <a:t>fmt</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Utilities for formatting and printing </a:t>
            </a: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Strings.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This module contains the runtime support for the </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hlinkClick r:id="rId4" tooltip="format!">
                  <a:extLst>
                    <a:ext uri="{A12FA001-AC4F-418D-AE19-62706E023703}">
                      <ahyp:hlinkClr xmlns:ahyp="http://schemas.microsoft.com/office/drawing/2018/hyperlinkcolor" val="tx"/>
                    </a:ext>
                  </a:extLst>
                </a:hlinkClick>
              </a:rPr>
              <a:t>format!</a:t>
            </a:r>
            <a:r>
              <a:rPr kumimoji="0" lang="en-US" altLang="en-US" sz="2000" b="0" i="0" u="none" strike="noStrike" cap="none" normalizeH="0" baseline="0" dirty="0">
                <a:ln>
                  <a:noFill/>
                </a:ln>
                <a:solidFill>
                  <a:schemeClr val="tx1"/>
                </a:solidFill>
                <a:effectLst/>
              </a:rPr>
              <a:t> syntax extension.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This macro is implemented in the compiler to emit calls to this module in order to format arguments at runtime into strings.</a:t>
            </a:r>
            <a:endParaRPr kumimoji="0" lang="en-US" altLang="en-US" sz="20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hlinkClick r:id="rId5"/>
              </a:rPr>
              <a:t>Usage</a:t>
            </a:r>
            <a:endParaRPr kumimoji="0" lang="en-US" altLang="en-US" sz="20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The </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hlinkClick r:id="rId4" tooltip="format!">
                  <a:extLst>
                    <a:ext uri="{A12FA001-AC4F-418D-AE19-62706E023703}">
                      <ahyp:hlinkClr xmlns:ahyp="http://schemas.microsoft.com/office/drawing/2018/hyperlinkcolor" val="tx"/>
                    </a:ext>
                  </a:extLst>
                </a:hlinkClick>
              </a:rPr>
              <a:t>format!</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chemeClr val="tx1"/>
                </a:solidFill>
                <a:effectLst/>
              </a:rPr>
              <a:t>macro is intended to be familiar to those coming from C’s </a:t>
            </a:r>
            <a:r>
              <a:rPr kumimoji="0" lang="en-US" altLang="en-US" sz="2000" b="0" i="0" u="none" strike="noStrike" cap="none" normalizeH="0" baseline="0" dirty="0" err="1">
                <a:ln>
                  <a:noFill/>
                </a:ln>
                <a:solidFill>
                  <a:schemeClr val="tx1"/>
                </a:solidFill>
                <a:effectLst/>
                <a:latin typeface="Arial Unicode MS"/>
              </a:rPr>
              <a:t>printf</a:t>
            </a:r>
            <a:r>
              <a:rPr kumimoji="0" lang="en-US" altLang="en-US" sz="2000" b="0" i="0" u="none" strike="noStrike" cap="none" normalizeH="0" baseline="0" dirty="0">
                <a:ln>
                  <a:noFill/>
                </a:ln>
                <a:solidFill>
                  <a:schemeClr val="tx1"/>
                </a:solidFill>
                <a:effectLst/>
              </a:rPr>
              <a:t>/</a:t>
            </a:r>
            <a:r>
              <a:rPr kumimoji="0" lang="en-US" altLang="en-US" sz="2000" b="0" i="0" u="none" strike="noStrike" cap="none" normalizeH="0" baseline="0" dirty="0" err="1">
                <a:ln>
                  <a:noFill/>
                </a:ln>
                <a:solidFill>
                  <a:schemeClr val="tx1"/>
                </a:solidFill>
                <a:effectLst/>
                <a:latin typeface="Arial Unicode MS"/>
              </a:rPr>
              <a:t>fprintf</a:t>
            </a:r>
            <a:r>
              <a:rPr kumimoji="0" lang="en-US" altLang="en-US" sz="2000" b="0" i="0" u="none" strike="noStrike" cap="none" normalizeH="0" baseline="0" dirty="0">
                <a:ln>
                  <a:noFill/>
                </a:ln>
                <a:solidFill>
                  <a:schemeClr val="tx1"/>
                </a:solidFill>
                <a:effectLst/>
              </a:rPr>
              <a:t> functions or Python’s </a:t>
            </a:r>
            <a:r>
              <a:rPr kumimoji="0" lang="en-US" altLang="en-US" sz="2000" b="1" i="0" u="none" strike="noStrike" cap="none" normalizeH="0" baseline="0" dirty="0" err="1">
                <a:ln>
                  <a:noFill/>
                </a:ln>
                <a:solidFill>
                  <a:srgbClr val="0F37E1"/>
                </a:solidFill>
                <a:effectLst/>
                <a:latin typeface="Courier New" panose="02070309020205020404" pitchFamily="49" charset="0"/>
                <a:cs typeface="Courier New" panose="02070309020205020404" pitchFamily="49" charset="0"/>
              </a:rPr>
              <a:t>str.format</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chemeClr val="tx1"/>
                </a:solidFill>
                <a:effectLst/>
              </a:rPr>
              <a:t>function.</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Some examples of the </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hlinkClick r:id="rId4" tooltip="format!"/>
              </a:rPr>
              <a:t>format!</a:t>
            </a:r>
            <a:r>
              <a:rPr kumimoji="0" lang="en-US" altLang="en-US" sz="2000" b="0" i="0" u="none" strike="noStrike" cap="none" normalizeH="0" baseline="0" dirty="0">
                <a:ln>
                  <a:noFill/>
                </a:ln>
                <a:solidFill>
                  <a:schemeClr val="tx1"/>
                </a:solidFill>
                <a:effectLst/>
              </a:rPr>
              <a:t> extension are:</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format!("Hello"); // =&gt; "Hello"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format!("Hello, {}!", "world"); // =&gt; "Hello, world!"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format!("The number is {}", 1); // =&gt; "The number is 1"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 (3, 4)); // =&gt; "(3, 4)"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format!("{value}", value=4); // =&gt; "4"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let people = "</a:t>
            </a:r>
            <a:r>
              <a:rPr kumimoji="0" lang="en-US" altLang="en-US" sz="2000" b="1" i="0" u="none" strike="noStrike" cap="none" normalizeH="0" baseline="0" dirty="0" err="1">
                <a:ln>
                  <a:noFill/>
                </a:ln>
                <a:solidFill>
                  <a:srgbClr val="0F37E1"/>
                </a:solidFill>
                <a:effectLst/>
                <a:latin typeface="Courier New" panose="02070309020205020404" pitchFamily="49" charset="0"/>
                <a:cs typeface="Courier New" panose="02070309020205020404" pitchFamily="49" charset="0"/>
              </a:rPr>
              <a:t>Rustaceans</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format!("Hello {people}!"); // =&gt; "Hello </a:t>
            </a:r>
            <a:r>
              <a:rPr kumimoji="0" lang="en-US" altLang="en-US" sz="2000" b="1" i="0" u="none" strike="noStrike" cap="none" normalizeH="0" baseline="0" dirty="0" err="1">
                <a:ln>
                  <a:noFill/>
                </a:ln>
                <a:solidFill>
                  <a:srgbClr val="0F37E1"/>
                </a:solidFill>
                <a:effectLst/>
                <a:latin typeface="Courier New" panose="02070309020205020404" pitchFamily="49" charset="0"/>
                <a:cs typeface="Courier New" panose="02070309020205020404" pitchFamily="49" charset="0"/>
              </a:rPr>
              <a:t>Rustaceans</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 {}", 1, 2); // =&gt; "1 2"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format!("{:04}", 42); // =&gt; "0042" with leading zeros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 (100, 200)); // =&gt; "(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b="1" dirty="0">
                <a:solidFill>
                  <a:srgbClr val="0F37E1"/>
                </a:solidFill>
                <a:latin typeface="Courier New" panose="02070309020205020404" pitchFamily="49" charset="0"/>
                <a:cs typeface="Courier New" panose="02070309020205020404" pitchFamily="49" charset="0"/>
              </a:rPr>
              <a:t>                                       </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100,</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b="1" dirty="0">
                <a:solidFill>
                  <a:srgbClr val="0F37E1"/>
                </a:solidFill>
                <a:latin typeface="Courier New" panose="02070309020205020404" pitchFamily="49" charset="0"/>
                <a:cs typeface="Courier New" panose="02070309020205020404" pitchFamily="49" charset="0"/>
              </a:rPr>
              <a:t>                                      </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 200,</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b="1" dirty="0">
                <a:solidFill>
                  <a:srgbClr val="0F37E1"/>
                </a:solidFill>
                <a:latin typeface="Courier New" panose="02070309020205020404" pitchFamily="49" charset="0"/>
                <a:cs typeface="Courier New" panose="02070309020205020404" pitchFamily="49" charset="0"/>
              </a:rPr>
              <a:t>                                      </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 )"</a:t>
            </a:r>
          </a:p>
        </p:txBody>
      </p:sp>
      <p:sp>
        <p:nvSpPr>
          <p:cNvPr id="2" name="TextBox 1">
            <a:extLst>
              <a:ext uri="{FF2B5EF4-FFF2-40B4-BE49-F238E27FC236}">
                <a16:creationId xmlns:a16="http://schemas.microsoft.com/office/drawing/2014/main" id="{8E187B2A-6AE1-6AB4-208B-5317070B71FD}"/>
              </a:ext>
            </a:extLst>
          </p:cNvPr>
          <p:cNvSpPr txBox="1"/>
          <p:nvPr/>
        </p:nvSpPr>
        <p:spPr>
          <a:xfrm>
            <a:off x="3124200" y="2590800"/>
            <a:ext cx="4463081" cy="707886"/>
          </a:xfrm>
          <a:prstGeom prst="rect">
            <a:avLst/>
          </a:prstGeom>
          <a:solidFill>
            <a:srgbClr val="FFFF00"/>
          </a:solidFill>
          <a:ln w="57150">
            <a:solidFill>
              <a:srgbClr val="FF0000"/>
            </a:solidFill>
          </a:ln>
        </p:spPr>
        <p:txBody>
          <a:bodyPr wrap="none" rtlCol="0">
            <a:spAutoFit/>
          </a:bodyPr>
          <a:lstStyle/>
          <a:p>
            <a:r>
              <a:rPr lang="en-US" sz="2000" b="1" dirty="0"/>
              <a:t>Note:</a:t>
            </a:r>
          </a:p>
          <a:p>
            <a:r>
              <a:rPr lang="en-US" sz="2000" b="1" dirty="0"/>
              <a:t>The ! indicates </a:t>
            </a:r>
            <a:r>
              <a:rPr lang="en-US" sz="2000" b="1" dirty="0">
                <a:solidFill>
                  <a:srgbClr val="0F37E1"/>
                </a:solidFill>
                <a:latin typeface="Courier New" panose="02070309020205020404" pitchFamily="49" charset="0"/>
                <a:cs typeface="Courier New" panose="02070309020205020404" pitchFamily="49" charset="0"/>
              </a:rPr>
              <a:t>format!</a:t>
            </a:r>
            <a:r>
              <a:rPr lang="en-US" sz="2000" b="1" dirty="0"/>
              <a:t> is a macro</a:t>
            </a:r>
          </a:p>
        </p:txBody>
      </p:sp>
    </p:spTree>
    <p:extLst>
      <p:ext uri="{BB962C8B-B14F-4D97-AF65-F5344CB8AC3E}">
        <p14:creationId xmlns:p14="http://schemas.microsoft.com/office/powerpoint/2010/main" val="2175319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4091BB64-59CC-5057-343F-F6B2ADA27754}"/>
              </a:ext>
            </a:extLst>
          </p:cNvPr>
          <p:cNvSpPr>
            <a:spLocks noChangeArrowheads="1"/>
          </p:cNvSpPr>
          <p:nvPr/>
        </p:nvSpPr>
        <p:spPr bwMode="auto">
          <a:xfrm>
            <a:off x="15240" y="-385464"/>
            <a:ext cx="10668000" cy="6924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Module </a:t>
            </a:r>
            <a:r>
              <a:rPr kumimoji="0" lang="en-US" altLang="en-US" sz="2400" b="1" i="0" u="none" strike="noStrike" cap="none" normalizeH="0" baseline="0" dirty="0">
                <a:ln>
                  <a:noFill/>
                </a:ln>
                <a:solidFill>
                  <a:schemeClr val="tx1"/>
                </a:solidFill>
                <a:effectLst/>
                <a:latin typeface="Arial" panose="020B0604020202020204" pitchFamily="34" charset="0"/>
                <a:hlinkClick r:id="rId2"/>
              </a:rPr>
              <a:t>std</a:t>
            </a:r>
            <a:r>
              <a:rPr kumimoji="0" lang="en-US" altLang="en-US" sz="2400" b="1" i="0" u="none" strike="noStrike" cap="none" normalizeH="0" baseline="0" dirty="0">
                <a:ln>
                  <a:noFill/>
                </a:ln>
                <a:solidFill>
                  <a:schemeClr val="tx1"/>
                </a:solidFill>
                <a:effectLst/>
                <a:latin typeface="Arial" panose="020B0604020202020204" pitchFamily="34" charset="0"/>
              </a:rPr>
              <a:t>::</a:t>
            </a:r>
            <a:r>
              <a:rPr kumimoji="0" lang="en-US" altLang="en-US" sz="2400" b="1" i="0" u="none" strike="noStrike" cap="none" normalizeH="0" baseline="0" dirty="0" err="1">
                <a:ln>
                  <a:noFill/>
                </a:ln>
                <a:solidFill>
                  <a:schemeClr val="tx1"/>
                </a:solidFill>
                <a:effectLst/>
                <a:latin typeface="Arial" panose="020B0604020202020204" pitchFamily="34" charset="0"/>
                <a:hlinkClick r:id="rId3"/>
              </a:rPr>
              <a:t>fmt</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Utilities for formatting and printing </a:t>
            </a: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Strings.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This module contains the runtime support for the </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hlinkClick r:id="rId4" tooltip="format!">
                  <a:extLst>
                    <a:ext uri="{A12FA001-AC4F-418D-AE19-62706E023703}">
                      <ahyp:hlinkClr xmlns:ahyp="http://schemas.microsoft.com/office/drawing/2018/hyperlinkcolor" val="tx"/>
                    </a:ext>
                  </a:extLst>
                </a:hlinkClick>
              </a:rPr>
              <a:t>format!</a:t>
            </a:r>
            <a:r>
              <a:rPr kumimoji="0" lang="en-US" altLang="en-US" sz="2000" b="0" i="0" u="none" strike="noStrike" cap="none" normalizeH="0" baseline="0" dirty="0">
                <a:ln>
                  <a:noFill/>
                </a:ln>
                <a:solidFill>
                  <a:schemeClr val="tx1"/>
                </a:solidFill>
                <a:effectLst/>
              </a:rPr>
              <a:t> syntax extension.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This macro is implemented in the compiler to emit calls to this module in order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to format arguments at runtime into strings.</a:t>
            </a:r>
            <a:endParaRPr kumimoji="0" lang="en-US" altLang="en-US" sz="20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hlinkClick r:id="rId5"/>
              </a:rPr>
              <a:t>Usage</a:t>
            </a:r>
            <a:endParaRPr kumimoji="0" lang="en-US" altLang="en-US" sz="20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The </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hlinkClick r:id="rId4" tooltip="format!">
                  <a:extLst>
                    <a:ext uri="{A12FA001-AC4F-418D-AE19-62706E023703}">
                      <ahyp:hlinkClr xmlns:ahyp="http://schemas.microsoft.com/office/drawing/2018/hyperlinkcolor" val="tx"/>
                    </a:ext>
                  </a:extLst>
                </a:hlinkClick>
              </a:rPr>
              <a:t>format!</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chemeClr val="tx1"/>
                </a:solidFill>
                <a:effectLst/>
              </a:rPr>
              <a:t>macro is intended to be familiar to those coming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from C’s </a:t>
            </a:r>
            <a:r>
              <a:rPr kumimoji="0" lang="en-US" altLang="en-US" sz="2000" b="0" i="0" u="none" strike="noStrike" cap="none" normalizeH="0" baseline="0" dirty="0" err="1">
                <a:ln>
                  <a:noFill/>
                </a:ln>
                <a:solidFill>
                  <a:schemeClr val="tx1"/>
                </a:solidFill>
                <a:effectLst/>
                <a:latin typeface="Arial Unicode MS"/>
              </a:rPr>
              <a:t>printf</a:t>
            </a:r>
            <a:r>
              <a:rPr kumimoji="0" lang="en-US" altLang="en-US" sz="2000" b="0" i="0" u="none" strike="noStrike" cap="none" normalizeH="0" baseline="0" dirty="0">
                <a:ln>
                  <a:noFill/>
                </a:ln>
                <a:solidFill>
                  <a:schemeClr val="tx1"/>
                </a:solidFill>
                <a:effectLst/>
              </a:rPr>
              <a:t>/</a:t>
            </a:r>
            <a:r>
              <a:rPr kumimoji="0" lang="en-US" altLang="en-US" sz="2000" b="0" i="0" u="none" strike="noStrike" cap="none" normalizeH="0" baseline="0" dirty="0" err="1">
                <a:ln>
                  <a:noFill/>
                </a:ln>
                <a:solidFill>
                  <a:schemeClr val="tx1"/>
                </a:solidFill>
                <a:effectLst/>
                <a:latin typeface="Arial Unicode MS"/>
              </a:rPr>
              <a:t>fprintf</a:t>
            </a:r>
            <a:r>
              <a:rPr kumimoji="0" lang="en-US" altLang="en-US" sz="2000" b="0" i="0" u="none" strike="noStrike" cap="none" normalizeH="0" baseline="0" dirty="0">
                <a:ln>
                  <a:noFill/>
                </a:ln>
                <a:solidFill>
                  <a:schemeClr val="tx1"/>
                </a:solidFill>
                <a:effectLst/>
              </a:rPr>
              <a:t> functions or Python’s </a:t>
            </a:r>
            <a:r>
              <a:rPr kumimoji="0" lang="en-US" altLang="en-US" sz="2000" b="1" i="0" u="none" strike="noStrike" cap="none" normalizeH="0" baseline="0" dirty="0" err="1">
                <a:ln>
                  <a:noFill/>
                </a:ln>
                <a:solidFill>
                  <a:srgbClr val="0F37E1"/>
                </a:solidFill>
                <a:effectLst/>
                <a:latin typeface="Courier New" panose="02070309020205020404" pitchFamily="49" charset="0"/>
                <a:cs typeface="Courier New" panose="02070309020205020404" pitchFamily="49" charset="0"/>
              </a:rPr>
              <a:t>str.format</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chemeClr val="tx1"/>
                </a:solidFill>
                <a:effectLst/>
              </a:rPr>
              <a:t>function.</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Some examples of the </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hlinkClick r:id="rId4" tooltip="format!"/>
              </a:rPr>
              <a:t>format!</a:t>
            </a:r>
            <a:r>
              <a:rPr kumimoji="0" lang="en-US" altLang="en-US" sz="2000" b="0" i="0" u="none" strike="noStrike" cap="none" normalizeH="0" baseline="0" dirty="0">
                <a:ln>
                  <a:noFill/>
                </a:ln>
                <a:solidFill>
                  <a:schemeClr val="tx1"/>
                </a:solidFill>
                <a:effectLst/>
              </a:rPr>
              <a:t> extension are:</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format!("Hello"); // =&gt; "Hello"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format!("Hello, {}!", "world"); // =&gt; "Hello, world!"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format!("The number is {}", 1); // =&gt; "The number is 1"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 (3, 4)); // =&gt; "(3, 4)"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format!("{value}", value=4); // =&gt; "4"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let people = "</a:t>
            </a:r>
            <a:r>
              <a:rPr kumimoji="0" lang="en-US" altLang="en-US" sz="2000" b="1" i="0" u="none" strike="noStrike" cap="none" normalizeH="0" baseline="0" dirty="0" err="1">
                <a:ln>
                  <a:noFill/>
                </a:ln>
                <a:solidFill>
                  <a:srgbClr val="0F37E1"/>
                </a:solidFill>
                <a:effectLst/>
                <a:latin typeface="Courier New" panose="02070309020205020404" pitchFamily="49" charset="0"/>
                <a:cs typeface="Courier New" panose="02070309020205020404" pitchFamily="49" charset="0"/>
              </a:rPr>
              <a:t>Rustaceans</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format!("Hello {people}!"); // =&gt; "Hello </a:t>
            </a:r>
            <a:r>
              <a:rPr kumimoji="0" lang="en-US" altLang="en-US" sz="2000" b="1" i="0" u="none" strike="noStrike" cap="none" normalizeH="0" baseline="0" dirty="0" err="1">
                <a:ln>
                  <a:noFill/>
                </a:ln>
                <a:solidFill>
                  <a:srgbClr val="0F37E1"/>
                </a:solidFill>
                <a:effectLst/>
                <a:latin typeface="Courier New" panose="02070309020205020404" pitchFamily="49" charset="0"/>
                <a:cs typeface="Courier New" panose="02070309020205020404" pitchFamily="49" charset="0"/>
              </a:rPr>
              <a:t>Rustaceans</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 {}", 1, 2); // =&gt; "1 2"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format!("{:04}", 42); // =&gt; "0042" with leading zeros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 (100, 200)); // =&gt; "(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b="1" dirty="0">
                <a:solidFill>
                  <a:srgbClr val="0F37E1"/>
                </a:solidFill>
                <a:latin typeface="Courier New" panose="02070309020205020404" pitchFamily="49" charset="0"/>
                <a:cs typeface="Courier New" panose="02070309020205020404" pitchFamily="49" charset="0"/>
              </a:rPr>
              <a:t>                                       </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100,</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b="1" dirty="0">
                <a:solidFill>
                  <a:srgbClr val="0F37E1"/>
                </a:solidFill>
                <a:latin typeface="Courier New" panose="02070309020205020404" pitchFamily="49" charset="0"/>
                <a:cs typeface="Courier New" panose="02070309020205020404" pitchFamily="49" charset="0"/>
              </a:rPr>
              <a:t>                                      </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 200,</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b="1" dirty="0">
                <a:solidFill>
                  <a:srgbClr val="0F37E1"/>
                </a:solidFill>
                <a:latin typeface="Courier New" panose="02070309020205020404" pitchFamily="49" charset="0"/>
                <a:cs typeface="Courier New" panose="02070309020205020404" pitchFamily="49" charset="0"/>
              </a:rPr>
              <a:t>                                      </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 )"</a:t>
            </a:r>
          </a:p>
        </p:txBody>
      </p:sp>
      <p:sp>
        <p:nvSpPr>
          <p:cNvPr id="2" name="TextBox 1">
            <a:extLst>
              <a:ext uri="{FF2B5EF4-FFF2-40B4-BE49-F238E27FC236}">
                <a16:creationId xmlns:a16="http://schemas.microsoft.com/office/drawing/2014/main" id="{8E187B2A-6AE1-6AB4-208B-5317070B71FD}"/>
              </a:ext>
            </a:extLst>
          </p:cNvPr>
          <p:cNvSpPr txBox="1"/>
          <p:nvPr/>
        </p:nvSpPr>
        <p:spPr>
          <a:xfrm>
            <a:off x="3124200" y="2590800"/>
            <a:ext cx="4463081" cy="707886"/>
          </a:xfrm>
          <a:prstGeom prst="rect">
            <a:avLst/>
          </a:prstGeom>
          <a:solidFill>
            <a:srgbClr val="FFFF00"/>
          </a:solidFill>
          <a:ln w="57150">
            <a:solidFill>
              <a:srgbClr val="FF0000"/>
            </a:solidFill>
          </a:ln>
        </p:spPr>
        <p:txBody>
          <a:bodyPr wrap="none" rtlCol="0">
            <a:spAutoFit/>
          </a:bodyPr>
          <a:lstStyle/>
          <a:p>
            <a:r>
              <a:rPr lang="en-US" sz="2000" b="1" dirty="0"/>
              <a:t>Note:</a:t>
            </a:r>
          </a:p>
          <a:p>
            <a:r>
              <a:rPr lang="en-US" sz="2000" b="1" dirty="0"/>
              <a:t>The ! indicates </a:t>
            </a:r>
            <a:r>
              <a:rPr lang="en-US" sz="2000" b="1" dirty="0">
                <a:solidFill>
                  <a:srgbClr val="0F37E1"/>
                </a:solidFill>
                <a:latin typeface="Courier New" panose="02070309020205020404" pitchFamily="49" charset="0"/>
                <a:cs typeface="Courier New" panose="02070309020205020404" pitchFamily="49" charset="0"/>
              </a:rPr>
              <a:t>format!</a:t>
            </a:r>
            <a:r>
              <a:rPr lang="en-US" sz="2000" b="1" dirty="0"/>
              <a:t> is a macro</a:t>
            </a:r>
          </a:p>
        </p:txBody>
      </p:sp>
      <p:sp>
        <p:nvSpPr>
          <p:cNvPr id="3" name="TextBox 2">
            <a:extLst>
              <a:ext uri="{FF2B5EF4-FFF2-40B4-BE49-F238E27FC236}">
                <a16:creationId xmlns:a16="http://schemas.microsoft.com/office/drawing/2014/main" id="{9B0414BD-3116-AAA3-93B9-B178A74DC108}"/>
              </a:ext>
            </a:extLst>
          </p:cNvPr>
          <p:cNvSpPr txBox="1"/>
          <p:nvPr/>
        </p:nvSpPr>
        <p:spPr>
          <a:xfrm>
            <a:off x="239661" y="2362200"/>
            <a:ext cx="8664677" cy="3477875"/>
          </a:xfrm>
          <a:prstGeom prst="rect">
            <a:avLst/>
          </a:prstGeom>
          <a:solidFill>
            <a:schemeClr val="tx2">
              <a:lumMod val="20000"/>
              <a:lumOff val="80000"/>
            </a:schemeClr>
          </a:solidFill>
          <a:ln w="57150">
            <a:solidFill>
              <a:srgbClr val="0F37E1"/>
            </a:solidFill>
          </a:ln>
        </p:spPr>
        <p:txBody>
          <a:bodyPr wrap="square" rtlCol="0">
            <a:spAutoFit/>
          </a:bodyPr>
          <a:lstStyle/>
          <a:p>
            <a:r>
              <a:rPr lang="en-US" sz="2000" b="1" dirty="0">
                <a:solidFill>
                  <a:srgbClr val="0F37E1"/>
                </a:solidFill>
                <a:latin typeface="Courier New" panose="02070309020205020404" pitchFamily="49" charset="0"/>
                <a:cs typeface="Courier New" panose="02070309020205020404" pitchFamily="49" charset="0"/>
              </a:rPr>
              <a:t>let mut f = format!("Hello, world!"); </a:t>
            </a:r>
          </a:p>
          <a:p>
            <a:r>
              <a:rPr lang="en-US" sz="2000" b="1" dirty="0" err="1">
                <a:solidFill>
                  <a:srgbClr val="0F37E1"/>
                </a:solidFill>
                <a:latin typeface="Courier New" panose="02070309020205020404" pitchFamily="49" charset="0"/>
                <a:cs typeface="Courier New" panose="02070309020205020404" pitchFamily="49" charset="0"/>
              </a:rPr>
              <a:t>println</a:t>
            </a:r>
            <a:r>
              <a:rPr lang="en-US" sz="2000" b="1" dirty="0">
                <a:solidFill>
                  <a:srgbClr val="0F37E1"/>
                </a:solidFill>
                <a:latin typeface="Courier New" panose="02070309020205020404" pitchFamily="49" charset="0"/>
                <a:cs typeface="Courier New" panose="02070309020205020404" pitchFamily="49" charset="0"/>
              </a:rPr>
              <a:t>!("{}", f);    </a:t>
            </a:r>
          </a:p>
          <a:p>
            <a:r>
              <a:rPr lang="en-US" sz="2000" b="1" dirty="0">
                <a:solidFill>
                  <a:srgbClr val="0F37E1"/>
                </a:solidFill>
                <a:latin typeface="Courier New" panose="02070309020205020404" pitchFamily="49" charset="0"/>
                <a:cs typeface="Courier New" panose="02070309020205020404" pitchFamily="49" charset="0"/>
              </a:rPr>
              <a:t>f = format!("Hello, {}!", "world"); </a:t>
            </a:r>
            <a:r>
              <a:rPr lang="en-US" sz="2000" b="1" dirty="0" err="1">
                <a:solidFill>
                  <a:srgbClr val="0F37E1"/>
                </a:solidFill>
                <a:latin typeface="Courier New" panose="02070309020205020404" pitchFamily="49" charset="0"/>
                <a:cs typeface="Courier New" panose="02070309020205020404" pitchFamily="49" charset="0"/>
              </a:rPr>
              <a:t>println</a:t>
            </a:r>
            <a:r>
              <a:rPr lang="en-US" sz="2000" b="1" dirty="0">
                <a:solidFill>
                  <a:srgbClr val="0F37E1"/>
                </a:solidFill>
                <a:latin typeface="Courier New" panose="02070309020205020404" pitchFamily="49" charset="0"/>
                <a:cs typeface="Courier New" panose="02070309020205020404" pitchFamily="49" charset="0"/>
              </a:rPr>
              <a:t>!("{}", f);    </a:t>
            </a:r>
          </a:p>
          <a:p>
            <a:r>
              <a:rPr lang="en-US" sz="2000" b="1" dirty="0">
                <a:solidFill>
                  <a:srgbClr val="0F37E1"/>
                </a:solidFill>
                <a:latin typeface="Courier New" panose="02070309020205020404" pitchFamily="49" charset="0"/>
                <a:cs typeface="Courier New" panose="02070309020205020404" pitchFamily="49" charset="0"/>
              </a:rPr>
              <a:t>f = format!("The number is {}", 1); </a:t>
            </a:r>
            <a:r>
              <a:rPr lang="en-US" sz="2000" b="1" dirty="0" err="1">
                <a:solidFill>
                  <a:srgbClr val="0F37E1"/>
                </a:solidFill>
                <a:latin typeface="Courier New" panose="02070309020205020404" pitchFamily="49" charset="0"/>
                <a:cs typeface="Courier New" panose="02070309020205020404" pitchFamily="49" charset="0"/>
              </a:rPr>
              <a:t>println</a:t>
            </a:r>
            <a:r>
              <a:rPr lang="en-US" sz="2000" b="1" dirty="0">
                <a:solidFill>
                  <a:srgbClr val="0F37E1"/>
                </a:solidFill>
                <a:latin typeface="Courier New" panose="02070309020205020404" pitchFamily="49" charset="0"/>
                <a:cs typeface="Courier New" panose="02070309020205020404" pitchFamily="49" charset="0"/>
              </a:rPr>
              <a:t>!("{}", f);      </a:t>
            </a:r>
          </a:p>
          <a:p>
            <a:r>
              <a:rPr lang="en-US" sz="2000" b="1" dirty="0">
                <a:solidFill>
                  <a:srgbClr val="0F37E1"/>
                </a:solidFill>
                <a:latin typeface="Courier New" panose="02070309020205020404" pitchFamily="49" charset="0"/>
                <a:cs typeface="Courier New" panose="02070309020205020404" pitchFamily="49" charset="0"/>
              </a:rPr>
              <a:t>f = format!("{:?}", (3, 4)); </a:t>
            </a:r>
            <a:r>
              <a:rPr lang="en-US" sz="2000" b="1" dirty="0" err="1">
                <a:solidFill>
                  <a:srgbClr val="0F37E1"/>
                </a:solidFill>
                <a:latin typeface="Courier New" panose="02070309020205020404" pitchFamily="49" charset="0"/>
                <a:cs typeface="Courier New" panose="02070309020205020404" pitchFamily="49" charset="0"/>
              </a:rPr>
              <a:t>println</a:t>
            </a:r>
            <a:r>
              <a:rPr lang="en-US" sz="2000" b="1" dirty="0">
                <a:solidFill>
                  <a:srgbClr val="0F37E1"/>
                </a:solidFill>
                <a:latin typeface="Courier New" panose="02070309020205020404" pitchFamily="49" charset="0"/>
                <a:cs typeface="Courier New" panose="02070309020205020404" pitchFamily="49" charset="0"/>
              </a:rPr>
              <a:t>!("{}", f);      </a:t>
            </a:r>
          </a:p>
          <a:p>
            <a:r>
              <a:rPr lang="en-US" sz="2000" b="1" dirty="0">
                <a:solidFill>
                  <a:srgbClr val="0F37E1"/>
                </a:solidFill>
                <a:latin typeface="Courier New" panose="02070309020205020404" pitchFamily="49" charset="0"/>
                <a:cs typeface="Courier New" panose="02070309020205020404" pitchFamily="49" charset="0"/>
              </a:rPr>
              <a:t>f = format!("{value}", value=4); </a:t>
            </a:r>
            <a:r>
              <a:rPr lang="en-US" sz="2000" b="1" dirty="0" err="1">
                <a:solidFill>
                  <a:srgbClr val="0F37E1"/>
                </a:solidFill>
                <a:latin typeface="Courier New" panose="02070309020205020404" pitchFamily="49" charset="0"/>
                <a:cs typeface="Courier New" panose="02070309020205020404" pitchFamily="49" charset="0"/>
              </a:rPr>
              <a:t>println</a:t>
            </a:r>
            <a:r>
              <a:rPr lang="en-US" sz="2000" b="1" dirty="0">
                <a:solidFill>
                  <a:srgbClr val="0F37E1"/>
                </a:solidFill>
                <a:latin typeface="Courier New" panose="02070309020205020404" pitchFamily="49" charset="0"/>
                <a:cs typeface="Courier New" panose="02070309020205020404" pitchFamily="49" charset="0"/>
              </a:rPr>
              <a:t>!("{}", f);       </a:t>
            </a:r>
          </a:p>
          <a:p>
            <a:r>
              <a:rPr lang="en-US" sz="2000" b="1" dirty="0">
                <a:solidFill>
                  <a:srgbClr val="0F37E1"/>
                </a:solidFill>
                <a:latin typeface="Courier New" panose="02070309020205020404" pitchFamily="49" charset="0"/>
                <a:cs typeface="Courier New" panose="02070309020205020404" pitchFamily="49" charset="0"/>
              </a:rPr>
              <a:t>let people = "</a:t>
            </a:r>
            <a:r>
              <a:rPr lang="en-US" sz="2000" b="1" dirty="0" err="1">
                <a:solidFill>
                  <a:srgbClr val="0F37E1"/>
                </a:solidFill>
                <a:latin typeface="Courier New" panose="02070309020205020404" pitchFamily="49" charset="0"/>
                <a:cs typeface="Courier New" panose="02070309020205020404" pitchFamily="49" charset="0"/>
              </a:rPr>
              <a:t>Rustaceans</a:t>
            </a:r>
            <a:r>
              <a:rPr lang="en-US" sz="2000" b="1" dirty="0">
                <a:solidFill>
                  <a:srgbClr val="0F37E1"/>
                </a:solidFill>
                <a:latin typeface="Courier New" panose="02070309020205020404" pitchFamily="49" charset="0"/>
                <a:cs typeface="Courier New" panose="02070309020205020404" pitchFamily="49" charset="0"/>
              </a:rPr>
              <a:t>";     </a:t>
            </a:r>
          </a:p>
          <a:p>
            <a:r>
              <a:rPr lang="en-US" sz="2000" b="1" dirty="0">
                <a:solidFill>
                  <a:srgbClr val="0F37E1"/>
                </a:solidFill>
                <a:latin typeface="Courier New" panose="02070309020205020404" pitchFamily="49" charset="0"/>
                <a:cs typeface="Courier New" panose="02070309020205020404" pitchFamily="49" charset="0"/>
              </a:rPr>
              <a:t>f = format!("Hello {people}!"); </a:t>
            </a:r>
            <a:r>
              <a:rPr lang="en-US" sz="2000" b="1" dirty="0" err="1">
                <a:solidFill>
                  <a:srgbClr val="0F37E1"/>
                </a:solidFill>
                <a:latin typeface="Courier New" panose="02070309020205020404" pitchFamily="49" charset="0"/>
                <a:cs typeface="Courier New" panose="02070309020205020404" pitchFamily="49" charset="0"/>
              </a:rPr>
              <a:t>println</a:t>
            </a:r>
            <a:r>
              <a:rPr lang="en-US" sz="2000" b="1" dirty="0">
                <a:solidFill>
                  <a:srgbClr val="0F37E1"/>
                </a:solidFill>
                <a:latin typeface="Courier New" panose="02070309020205020404" pitchFamily="49" charset="0"/>
                <a:cs typeface="Courier New" panose="02070309020205020404" pitchFamily="49" charset="0"/>
              </a:rPr>
              <a:t>!("{}", f);     </a:t>
            </a:r>
          </a:p>
          <a:p>
            <a:r>
              <a:rPr lang="en-US" sz="2000" b="1" dirty="0">
                <a:solidFill>
                  <a:srgbClr val="0F37E1"/>
                </a:solidFill>
                <a:latin typeface="Courier New" panose="02070309020205020404" pitchFamily="49" charset="0"/>
                <a:cs typeface="Courier New" panose="02070309020205020404" pitchFamily="49" charset="0"/>
              </a:rPr>
              <a:t>f = format!("{} {}", 1, 2); </a:t>
            </a:r>
            <a:r>
              <a:rPr lang="en-US" sz="2000" b="1" dirty="0" err="1">
                <a:solidFill>
                  <a:srgbClr val="0F37E1"/>
                </a:solidFill>
                <a:latin typeface="Courier New" panose="02070309020205020404" pitchFamily="49" charset="0"/>
                <a:cs typeface="Courier New" panose="02070309020205020404" pitchFamily="49" charset="0"/>
              </a:rPr>
              <a:t>println</a:t>
            </a:r>
            <a:r>
              <a:rPr lang="en-US" sz="2000" b="1" dirty="0">
                <a:solidFill>
                  <a:srgbClr val="0F37E1"/>
                </a:solidFill>
                <a:latin typeface="Courier New" panose="02070309020205020404" pitchFamily="49" charset="0"/>
                <a:cs typeface="Courier New" panose="02070309020205020404" pitchFamily="49" charset="0"/>
              </a:rPr>
              <a:t>!("{}", f);     </a:t>
            </a:r>
          </a:p>
          <a:p>
            <a:r>
              <a:rPr lang="en-US" sz="2000" b="1" dirty="0">
                <a:solidFill>
                  <a:srgbClr val="0F37E1"/>
                </a:solidFill>
                <a:latin typeface="Courier New" panose="02070309020205020404" pitchFamily="49" charset="0"/>
                <a:cs typeface="Courier New" panose="02070309020205020404" pitchFamily="49" charset="0"/>
              </a:rPr>
              <a:t>f = format!("{:04}", 42); </a:t>
            </a:r>
            <a:r>
              <a:rPr lang="en-US" sz="2000" b="1" dirty="0" err="1">
                <a:solidFill>
                  <a:srgbClr val="0F37E1"/>
                </a:solidFill>
                <a:latin typeface="Courier New" panose="02070309020205020404" pitchFamily="49" charset="0"/>
                <a:cs typeface="Courier New" panose="02070309020205020404" pitchFamily="49" charset="0"/>
              </a:rPr>
              <a:t>println</a:t>
            </a:r>
            <a:r>
              <a:rPr lang="en-US" sz="2000" b="1" dirty="0">
                <a:solidFill>
                  <a:srgbClr val="0F37E1"/>
                </a:solidFill>
                <a:latin typeface="Courier New" panose="02070309020205020404" pitchFamily="49" charset="0"/>
                <a:cs typeface="Courier New" panose="02070309020205020404" pitchFamily="49" charset="0"/>
              </a:rPr>
              <a:t>!("{}", f);     </a:t>
            </a:r>
          </a:p>
          <a:p>
            <a:r>
              <a:rPr lang="en-US" sz="2000" b="1" dirty="0">
                <a:solidFill>
                  <a:srgbClr val="0F37E1"/>
                </a:solidFill>
                <a:latin typeface="Courier New" panose="02070309020205020404" pitchFamily="49" charset="0"/>
                <a:cs typeface="Courier New" panose="02070309020205020404" pitchFamily="49" charset="0"/>
              </a:rPr>
              <a:t>f = format!("{:#?}", (100, 200)); </a:t>
            </a:r>
            <a:r>
              <a:rPr lang="en-US" sz="2000" b="1" dirty="0" err="1">
                <a:solidFill>
                  <a:srgbClr val="0F37E1"/>
                </a:solidFill>
                <a:latin typeface="Courier New" panose="02070309020205020404" pitchFamily="49" charset="0"/>
                <a:cs typeface="Courier New" panose="02070309020205020404" pitchFamily="49" charset="0"/>
              </a:rPr>
              <a:t>println</a:t>
            </a:r>
            <a:r>
              <a:rPr lang="en-US" sz="2000" b="1" dirty="0">
                <a:solidFill>
                  <a:srgbClr val="0F37E1"/>
                </a:solidFill>
                <a:latin typeface="Courier New" panose="02070309020205020404" pitchFamily="49" charset="0"/>
                <a:cs typeface="Courier New" panose="02070309020205020404" pitchFamily="49" charset="0"/>
              </a:rPr>
              <a:t>!("{}", f);</a:t>
            </a:r>
          </a:p>
        </p:txBody>
      </p:sp>
    </p:spTree>
    <p:extLst>
      <p:ext uri="{BB962C8B-B14F-4D97-AF65-F5344CB8AC3E}">
        <p14:creationId xmlns:p14="http://schemas.microsoft.com/office/powerpoint/2010/main" val="713528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4091BB64-59CC-5057-343F-F6B2ADA27754}"/>
              </a:ext>
            </a:extLst>
          </p:cNvPr>
          <p:cNvSpPr>
            <a:spLocks noChangeArrowheads="1"/>
          </p:cNvSpPr>
          <p:nvPr/>
        </p:nvSpPr>
        <p:spPr bwMode="auto">
          <a:xfrm>
            <a:off x="15240" y="-385464"/>
            <a:ext cx="10668000" cy="6924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Module </a:t>
            </a:r>
            <a:r>
              <a:rPr kumimoji="0" lang="en-US" altLang="en-US" sz="2400" b="1" i="0" u="none" strike="noStrike" cap="none" normalizeH="0" baseline="0" dirty="0">
                <a:ln>
                  <a:noFill/>
                </a:ln>
                <a:solidFill>
                  <a:schemeClr val="tx1"/>
                </a:solidFill>
                <a:effectLst/>
                <a:latin typeface="Arial" panose="020B0604020202020204" pitchFamily="34" charset="0"/>
                <a:hlinkClick r:id="rId2"/>
              </a:rPr>
              <a:t>std</a:t>
            </a:r>
            <a:r>
              <a:rPr kumimoji="0" lang="en-US" altLang="en-US" sz="2400" b="1" i="0" u="none" strike="noStrike" cap="none" normalizeH="0" baseline="0" dirty="0">
                <a:ln>
                  <a:noFill/>
                </a:ln>
                <a:solidFill>
                  <a:schemeClr val="tx1"/>
                </a:solidFill>
                <a:effectLst/>
                <a:latin typeface="Arial" panose="020B0604020202020204" pitchFamily="34" charset="0"/>
              </a:rPr>
              <a:t>::</a:t>
            </a:r>
            <a:r>
              <a:rPr kumimoji="0" lang="en-US" altLang="en-US" sz="2400" b="1" i="0" u="none" strike="noStrike" cap="none" normalizeH="0" baseline="0" dirty="0" err="1">
                <a:ln>
                  <a:noFill/>
                </a:ln>
                <a:solidFill>
                  <a:schemeClr val="tx1"/>
                </a:solidFill>
                <a:effectLst/>
                <a:latin typeface="Arial" panose="020B0604020202020204" pitchFamily="34" charset="0"/>
                <a:hlinkClick r:id="rId3"/>
              </a:rPr>
              <a:t>fmt</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Utilities for formatting and printing </a:t>
            </a: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Strings.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This module contains the runtime support for the </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hlinkClick r:id="rId4" tooltip="format!">
                  <a:extLst>
                    <a:ext uri="{A12FA001-AC4F-418D-AE19-62706E023703}">
                      <ahyp:hlinkClr xmlns:ahyp="http://schemas.microsoft.com/office/drawing/2018/hyperlinkcolor" val="tx"/>
                    </a:ext>
                  </a:extLst>
                </a:hlinkClick>
              </a:rPr>
              <a:t>format!</a:t>
            </a:r>
            <a:r>
              <a:rPr kumimoji="0" lang="en-US" altLang="en-US" sz="2000" b="0" i="0" u="none" strike="noStrike" cap="none" normalizeH="0" baseline="0" dirty="0">
                <a:ln>
                  <a:noFill/>
                </a:ln>
                <a:solidFill>
                  <a:schemeClr val="tx1"/>
                </a:solidFill>
                <a:effectLst/>
              </a:rPr>
              <a:t> syntax extension.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This macro is implemented in the compiler to emit calls to this module in order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to format arguments at runtime into strings.</a:t>
            </a:r>
            <a:endParaRPr kumimoji="0" lang="en-US" altLang="en-US" sz="20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hlinkClick r:id="rId5"/>
              </a:rPr>
              <a:t>Usage</a:t>
            </a:r>
            <a:endParaRPr kumimoji="0" lang="en-US" altLang="en-US" sz="20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The </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hlinkClick r:id="rId4" tooltip="format!">
                  <a:extLst>
                    <a:ext uri="{A12FA001-AC4F-418D-AE19-62706E023703}">
                      <ahyp:hlinkClr xmlns:ahyp="http://schemas.microsoft.com/office/drawing/2018/hyperlinkcolor" val="tx"/>
                    </a:ext>
                  </a:extLst>
                </a:hlinkClick>
              </a:rPr>
              <a:t>format!</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chemeClr val="tx1"/>
                </a:solidFill>
                <a:effectLst/>
              </a:rPr>
              <a:t>macro is intended to be familiar to those coming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rPr>
              <a:t>from C’s </a:t>
            </a:r>
            <a:r>
              <a:rPr kumimoji="0" lang="en-US" altLang="en-US" sz="2000" b="0" i="0" u="none" strike="noStrike" cap="none" normalizeH="0" baseline="0" dirty="0" err="1">
                <a:ln>
                  <a:noFill/>
                </a:ln>
                <a:solidFill>
                  <a:schemeClr val="tx1"/>
                </a:solidFill>
                <a:effectLst/>
                <a:latin typeface="Arial Unicode MS"/>
              </a:rPr>
              <a:t>printf</a:t>
            </a:r>
            <a:r>
              <a:rPr kumimoji="0" lang="en-US" altLang="en-US" sz="2000" b="0" i="0" u="none" strike="noStrike" cap="none" normalizeH="0" baseline="0" dirty="0">
                <a:ln>
                  <a:noFill/>
                </a:ln>
                <a:solidFill>
                  <a:schemeClr val="tx1"/>
                </a:solidFill>
                <a:effectLst/>
              </a:rPr>
              <a:t>/</a:t>
            </a:r>
            <a:r>
              <a:rPr kumimoji="0" lang="en-US" altLang="en-US" sz="2000" b="0" i="0" u="none" strike="noStrike" cap="none" normalizeH="0" baseline="0" dirty="0" err="1">
                <a:ln>
                  <a:noFill/>
                </a:ln>
                <a:solidFill>
                  <a:schemeClr val="tx1"/>
                </a:solidFill>
                <a:effectLst/>
                <a:latin typeface="Arial Unicode MS"/>
              </a:rPr>
              <a:t>fprintf</a:t>
            </a:r>
            <a:r>
              <a:rPr kumimoji="0" lang="en-US" altLang="en-US" sz="2000" b="0" i="0" u="none" strike="noStrike" cap="none" normalizeH="0" baseline="0" dirty="0">
                <a:ln>
                  <a:noFill/>
                </a:ln>
                <a:solidFill>
                  <a:schemeClr val="tx1"/>
                </a:solidFill>
                <a:effectLst/>
              </a:rPr>
              <a:t> functions or Python’s </a:t>
            </a:r>
            <a:r>
              <a:rPr kumimoji="0" lang="en-US" altLang="en-US" sz="2000" b="1" i="0" u="none" strike="noStrike" cap="none" normalizeH="0" baseline="0" dirty="0" err="1">
                <a:ln>
                  <a:noFill/>
                </a:ln>
                <a:solidFill>
                  <a:srgbClr val="0F37E1"/>
                </a:solidFill>
                <a:effectLst/>
                <a:latin typeface="Courier New" panose="02070309020205020404" pitchFamily="49" charset="0"/>
                <a:cs typeface="Courier New" panose="02070309020205020404" pitchFamily="49" charset="0"/>
              </a:rPr>
              <a:t>str.format</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chemeClr val="tx1"/>
                </a:solidFill>
                <a:effectLst/>
              </a:rPr>
              <a:t>function.</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Some examples of the </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hlinkClick r:id="rId4" tooltip="format!"/>
              </a:rPr>
              <a:t>format!</a:t>
            </a:r>
            <a:r>
              <a:rPr kumimoji="0" lang="en-US" altLang="en-US" sz="2000" b="0" i="0" u="none" strike="noStrike" cap="none" normalizeH="0" baseline="0" dirty="0">
                <a:ln>
                  <a:noFill/>
                </a:ln>
                <a:solidFill>
                  <a:schemeClr val="tx1"/>
                </a:solidFill>
                <a:effectLst/>
              </a:rPr>
              <a:t> extension are:</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format!("Hello"); // =&gt; "Hello"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format!("Hello, {}!", "world"); // =&gt; "Hello, world!"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format!("The number is {}", 1); // =&gt; "The number is 1"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 (3, 4)); // =&gt; "(3, 4)"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format!("{value}", value=4); // =&gt; "4"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let people = "</a:t>
            </a:r>
            <a:r>
              <a:rPr kumimoji="0" lang="en-US" altLang="en-US" sz="2000" b="1" i="0" u="none" strike="noStrike" cap="none" normalizeH="0" baseline="0" dirty="0" err="1">
                <a:ln>
                  <a:noFill/>
                </a:ln>
                <a:solidFill>
                  <a:srgbClr val="0F37E1"/>
                </a:solidFill>
                <a:effectLst/>
                <a:latin typeface="Courier New" panose="02070309020205020404" pitchFamily="49" charset="0"/>
                <a:cs typeface="Courier New" panose="02070309020205020404" pitchFamily="49" charset="0"/>
              </a:rPr>
              <a:t>Rustaceans</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format!("Hello {people}!"); // =&gt; "Hello </a:t>
            </a:r>
            <a:r>
              <a:rPr kumimoji="0" lang="en-US" altLang="en-US" sz="2000" b="1" i="0" u="none" strike="noStrike" cap="none" normalizeH="0" baseline="0" dirty="0" err="1">
                <a:ln>
                  <a:noFill/>
                </a:ln>
                <a:solidFill>
                  <a:srgbClr val="0F37E1"/>
                </a:solidFill>
                <a:effectLst/>
                <a:latin typeface="Courier New" panose="02070309020205020404" pitchFamily="49" charset="0"/>
                <a:cs typeface="Courier New" panose="02070309020205020404" pitchFamily="49" charset="0"/>
              </a:rPr>
              <a:t>Rustaceans</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 {}", 1, 2); // =&gt; "1 2"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format!("{:04}", 42); // =&gt; "0042" with leading zeros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format!("{:#?}", (100, 200)); // =&gt; "(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b="1" dirty="0">
                <a:solidFill>
                  <a:srgbClr val="0F37E1"/>
                </a:solidFill>
                <a:latin typeface="Courier New" panose="02070309020205020404" pitchFamily="49" charset="0"/>
                <a:cs typeface="Courier New" panose="02070309020205020404" pitchFamily="49" charset="0"/>
              </a:rPr>
              <a:t>                                       </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100,</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b="1" dirty="0">
                <a:solidFill>
                  <a:srgbClr val="0F37E1"/>
                </a:solidFill>
                <a:latin typeface="Courier New" panose="02070309020205020404" pitchFamily="49" charset="0"/>
                <a:cs typeface="Courier New" panose="02070309020205020404" pitchFamily="49" charset="0"/>
              </a:rPr>
              <a:t>                                      </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 200,</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b="1" dirty="0">
                <a:solidFill>
                  <a:srgbClr val="0F37E1"/>
                </a:solidFill>
                <a:latin typeface="Courier New" panose="02070309020205020404" pitchFamily="49" charset="0"/>
                <a:cs typeface="Courier New" panose="02070309020205020404" pitchFamily="49" charset="0"/>
              </a:rPr>
              <a:t>                                      </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rPr>
              <a:t> )"</a:t>
            </a:r>
          </a:p>
        </p:txBody>
      </p:sp>
      <p:sp>
        <p:nvSpPr>
          <p:cNvPr id="2" name="TextBox 1">
            <a:extLst>
              <a:ext uri="{FF2B5EF4-FFF2-40B4-BE49-F238E27FC236}">
                <a16:creationId xmlns:a16="http://schemas.microsoft.com/office/drawing/2014/main" id="{8E187B2A-6AE1-6AB4-208B-5317070B71FD}"/>
              </a:ext>
            </a:extLst>
          </p:cNvPr>
          <p:cNvSpPr txBox="1"/>
          <p:nvPr/>
        </p:nvSpPr>
        <p:spPr>
          <a:xfrm>
            <a:off x="3733800" y="2038290"/>
            <a:ext cx="1024639" cy="400110"/>
          </a:xfrm>
          <a:prstGeom prst="rect">
            <a:avLst/>
          </a:prstGeom>
          <a:solidFill>
            <a:srgbClr val="FFFF00"/>
          </a:solidFill>
          <a:ln w="57150">
            <a:solidFill>
              <a:srgbClr val="FF0000"/>
            </a:solidFill>
          </a:ln>
        </p:spPr>
        <p:txBody>
          <a:bodyPr wrap="none" rtlCol="0">
            <a:spAutoFit/>
          </a:bodyPr>
          <a:lstStyle/>
          <a:p>
            <a:r>
              <a:rPr lang="en-US" sz="2000" b="1" dirty="0"/>
              <a:t>Output</a:t>
            </a:r>
          </a:p>
        </p:txBody>
      </p:sp>
      <p:sp>
        <p:nvSpPr>
          <p:cNvPr id="3" name="TextBox 2">
            <a:extLst>
              <a:ext uri="{FF2B5EF4-FFF2-40B4-BE49-F238E27FC236}">
                <a16:creationId xmlns:a16="http://schemas.microsoft.com/office/drawing/2014/main" id="{9B0414BD-3116-AAA3-93B9-B178A74DC108}"/>
              </a:ext>
            </a:extLst>
          </p:cNvPr>
          <p:cNvSpPr txBox="1"/>
          <p:nvPr/>
        </p:nvSpPr>
        <p:spPr>
          <a:xfrm>
            <a:off x="3733800" y="2438400"/>
            <a:ext cx="4332339" cy="3785652"/>
          </a:xfrm>
          <a:prstGeom prst="rect">
            <a:avLst/>
          </a:prstGeom>
          <a:solidFill>
            <a:schemeClr val="accent3">
              <a:lumMod val="60000"/>
              <a:lumOff val="40000"/>
            </a:schemeClr>
          </a:solidFill>
          <a:ln w="57150">
            <a:solidFill>
              <a:srgbClr val="00B050"/>
            </a:solidFill>
          </a:ln>
        </p:spPr>
        <p:txBody>
          <a:bodyPr wrap="square" rtlCol="0">
            <a:spAutoFit/>
          </a:bodyPr>
          <a:lstStyle/>
          <a:p>
            <a:r>
              <a:rPr lang="en-US" sz="2000" b="1" dirty="0">
                <a:solidFill>
                  <a:srgbClr val="0F37E1"/>
                </a:solidFill>
                <a:latin typeface="Courier New" panose="02070309020205020404" pitchFamily="49" charset="0"/>
                <a:cs typeface="Courier New" panose="02070309020205020404" pitchFamily="49" charset="0"/>
              </a:rPr>
              <a:t>Hello, world!</a:t>
            </a:r>
          </a:p>
          <a:p>
            <a:r>
              <a:rPr lang="en-US" sz="2000" b="1" dirty="0">
                <a:solidFill>
                  <a:srgbClr val="0F37E1"/>
                </a:solidFill>
                <a:latin typeface="Courier New" panose="02070309020205020404" pitchFamily="49" charset="0"/>
                <a:cs typeface="Courier New" panose="02070309020205020404" pitchFamily="49" charset="0"/>
              </a:rPr>
              <a:t>Hello, world!</a:t>
            </a:r>
          </a:p>
          <a:p>
            <a:r>
              <a:rPr lang="en-US" sz="2000" b="1" dirty="0">
                <a:solidFill>
                  <a:srgbClr val="0F37E1"/>
                </a:solidFill>
                <a:latin typeface="Courier New" panose="02070309020205020404" pitchFamily="49" charset="0"/>
                <a:cs typeface="Courier New" panose="02070309020205020404" pitchFamily="49" charset="0"/>
              </a:rPr>
              <a:t>The number is 1</a:t>
            </a:r>
          </a:p>
          <a:p>
            <a:r>
              <a:rPr lang="en-US" sz="2000" b="1" dirty="0">
                <a:solidFill>
                  <a:srgbClr val="0F37E1"/>
                </a:solidFill>
                <a:latin typeface="Courier New" panose="02070309020205020404" pitchFamily="49" charset="0"/>
                <a:cs typeface="Courier New" panose="02070309020205020404" pitchFamily="49" charset="0"/>
              </a:rPr>
              <a:t>(3, 4)</a:t>
            </a:r>
          </a:p>
          <a:p>
            <a:r>
              <a:rPr lang="en-US" sz="2000" b="1" dirty="0">
                <a:solidFill>
                  <a:srgbClr val="0F37E1"/>
                </a:solidFill>
                <a:latin typeface="Courier New" panose="02070309020205020404" pitchFamily="49" charset="0"/>
                <a:cs typeface="Courier New" panose="02070309020205020404" pitchFamily="49" charset="0"/>
              </a:rPr>
              <a:t>4</a:t>
            </a:r>
          </a:p>
          <a:p>
            <a:r>
              <a:rPr lang="en-US" sz="2000" b="1" dirty="0">
                <a:solidFill>
                  <a:srgbClr val="0F37E1"/>
                </a:solidFill>
                <a:latin typeface="Courier New" panose="02070309020205020404" pitchFamily="49" charset="0"/>
                <a:cs typeface="Courier New" panose="02070309020205020404" pitchFamily="49" charset="0"/>
              </a:rPr>
              <a:t>Hello </a:t>
            </a:r>
            <a:r>
              <a:rPr lang="en-US" sz="2000" b="1" dirty="0" err="1">
                <a:solidFill>
                  <a:srgbClr val="0F37E1"/>
                </a:solidFill>
                <a:latin typeface="Courier New" panose="02070309020205020404" pitchFamily="49" charset="0"/>
                <a:cs typeface="Courier New" panose="02070309020205020404" pitchFamily="49" charset="0"/>
              </a:rPr>
              <a:t>Rustaceans</a:t>
            </a:r>
            <a:r>
              <a:rPr lang="en-US" sz="2000" b="1" dirty="0">
                <a:solidFill>
                  <a:srgbClr val="0F37E1"/>
                </a:solidFill>
                <a:latin typeface="Courier New" panose="02070309020205020404" pitchFamily="49" charset="0"/>
                <a:cs typeface="Courier New" panose="02070309020205020404" pitchFamily="49" charset="0"/>
              </a:rPr>
              <a:t>!</a:t>
            </a:r>
          </a:p>
          <a:p>
            <a:r>
              <a:rPr lang="en-US" sz="2000" b="1" dirty="0">
                <a:solidFill>
                  <a:srgbClr val="0F37E1"/>
                </a:solidFill>
                <a:latin typeface="Courier New" panose="02070309020205020404" pitchFamily="49" charset="0"/>
                <a:cs typeface="Courier New" panose="02070309020205020404" pitchFamily="49" charset="0"/>
              </a:rPr>
              <a:t>1 2</a:t>
            </a:r>
          </a:p>
          <a:p>
            <a:r>
              <a:rPr lang="en-US" sz="2000" b="1" dirty="0">
                <a:solidFill>
                  <a:srgbClr val="0F37E1"/>
                </a:solidFill>
                <a:latin typeface="Courier New" panose="02070309020205020404" pitchFamily="49" charset="0"/>
                <a:cs typeface="Courier New" panose="02070309020205020404" pitchFamily="49" charset="0"/>
              </a:rPr>
              <a:t>0042</a:t>
            </a:r>
          </a:p>
          <a:p>
            <a:r>
              <a:rPr lang="en-US" sz="2000" b="1" dirty="0">
                <a:solidFill>
                  <a:srgbClr val="0F37E1"/>
                </a:solidFill>
                <a:latin typeface="Courier New" panose="02070309020205020404" pitchFamily="49" charset="0"/>
                <a:cs typeface="Courier New" panose="02070309020205020404" pitchFamily="49" charset="0"/>
              </a:rPr>
              <a:t>(</a:t>
            </a:r>
          </a:p>
          <a:p>
            <a:r>
              <a:rPr lang="en-US" sz="2000" b="1" dirty="0">
                <a:solidFill>
                  <a:srgbClr val="0F37E1"/>
                </a:solidFill>
                <a:latin typeface="Courier New" panose="02070309020205020404" pitchFamily="49" charset="0"/>
                <a:cs typeface="Courier New" panose="02070309020205020404" pitchFamily="49" charset="0"/>
              </a:rPr>
              <a:t>    100,</a:t>
            </a:r>
          </a:p>
          <a:p>
            <a:r>
              <a:rPr lang="en-US" sz="2000" b="1" dirty="0">
                <a:solidFill>
                  <a:srgbClr val="0F37E1"/>
                </a:solidFill>
                <a:latin typeface="Courier New" panose="02070309020205020404" pitchFamily="49" charset="0"/>
                <a:cs typeface="Courier New" panose="02070309020205020404" pitchFamily="49" charset="0"/>
              </a:rPr>
              <a:t>    200,</a:t>
            </a:r>
          </a:p>
          <a:p>
            <a:r>
              <a:rPr lang="en-US" sz="2000" b="1" dirty="0">
                <a:solidFill>
                  <a:srgbClr val="0F37E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126225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4091BB64-59CC-5057-343F-F6B2ADA27754}"/>
              </a:ext>
            </a:extLst>
          </p:cNvPr>
          <p:cNvSpPr>
            <a:spLocks noChangeArrowheads="1"/>
          </p:cNvSpPr>
          <p:nvPr/>
        </p:nvSpPr>
        <p:spPr bwMode="auto">
          <a:xfrm>
            <a:off x="0" y="990600"/>
            <a:ext cx="8153400"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To convert a single value to a string, use the </a:t>
            </a:r>
            <a:r>
              <a:rPr kumimoji="0" lang="en-US" altLang="en-US" sz="20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hlinkClick r:id="rId2" tooltip="ToString::to_string"/>
              </a:rPr>
              <a:t>to_string</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method.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This will use the </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hlinkClick r:id="rId3" tooltip="Display"/>
              </a:rPr>
              <a:t>Display</a:t>
            </a: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formatting trait.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dirty="0">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b="1" dirty="0">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b="1" dirty="0">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b="1" dirty="0">
                <a:latin typeface="Arial" panose="020B0604020202020204" pitchFamily="34" charset="0"/>
                <a:cs typeface="Arial" panose="020B0604020202020204" pitchFamily="34" charset="0"/>
              </a:rPr>
              <a:t>Reference documentation provides you with a </a:t>
            </a:r>
            <a:r>
              <a:rPr lang="en-US" altLang="en-US" sz="2000" b="1" dirty="0" err="1">
                <a:latin typeface="Arial" panose="020B0604020202020204" pitchFamily="34" charset="0"/>
                <a:cs typeface="Arial" panose="020B0604020202020204" pitchFamily="34" charset="0"/>
              </a:rPr>
              <a:t>ToString</a:t>
            </a:r>
            <a:r>
              <a:rPr lang="en-US" altLang="en-US" sz="2000" b="1" dirty="0">
                <a:latin typeface="Arial" panose="020B0604020202020204" pitchFamily="34" charset="0"/>
                <a:cs typeface="Arial" panose="020B0604020202020204" pitchFamily="34" charset="0"/>
              </a:rPr>
              <a:t> trait which seems to have a single function</a:t>
            </a:r>
          </a:p>
          <a:p>
            <a:pPr algn="ctr" eaLnBrk="0" hangingPunct="0"/>
            <a:r>
              <a:rPr kumimoji="0" lang="en-US" altLang="en-US" sz="20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fn</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r>
              <a:rPr kumimoji="0" lang="en-US" altLang="en-US" sz="20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hlinkClick r:id="rId2"/>
              </a:rPr>
              <a:t>to_string</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(&amp;self) -&gt; </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hlinkClick r:id="rId4" tooltip="struct std::string::String"/>
              </a:rPr>
              <a:t>String</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p>
          <a:p>
            <a:pPr eaLnBrk="0" hangingPunct="0"/>
            <a:endParaRPr kumimoji="0" lang="en-US" altLang="en-US" sz="20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eaLnBrk="0" hangingPunct="0"/>
            <a:r>
              <a:rPr lang="en-US" altLang="en-US" sz="2000" b="1" dirty="0">
                <a:latin typeface="Arial" panose="020B0604020202020204" pitchFamily="34" charset="0"/>
                <a:cs typeface="Arial" panose="020B0604020202020204" pitchFamily="34" charset="0"/>
              </a:rPr>
              <a:t>Needed?</a:t>
            </a:r>
          </a:p>
          <a:p>
            <a:pPr eaLnBrk="0" hangingPunct="0"/>
            <a:r>
              <a:rPr lang="en-US" altLang="en-US" sz="2000" b="1" dirty="0">
                <a:latin typeface="Arial" panose="020B0604020202020204" pitchFamily="34" charset="0"/>
                <a:cs typeface="Arial" panose="020B0604020202020204" pitchFamily="34" charset="0"/>
              </a:rPr>
              <a:t>Compiler can determine which function to call from the signature</a:t>
            </a:r>
          </a:p>
          <a:p>
            <a:pPr algn="ctr" eaLnBrk="0" hangingPunct="0"/>
            <a:r>
              <a:rPr lang="en-US" altLang="en-US" sz="2000" b="1" dirty="0" err="1">
                <a:latin typeface="Courier New" panose="02070309020205020404" pitchFamily="49" charset="0"/>
                <a:cs typeface="Courier New" panose="02070309020205020404" pitchFamily="49" charset="0"/>
              </a:rPr>
              <a:t>to_string</a:t>
            </a:r>
            <a:r>
              <a:rPr lang="en-US" altLang="en-US" sz="2000" b="1" dirty="0">
                <a:latin typeface="Courier New" panose="02070309020205020404" pitchFamily="49" charset="0"/>
                <a:cs typeface="Courier New" panose="02070309020205020404" pitchFamily="49" charset="0"/>
              </a:rPr>
              <a:t> </a:t>
            </a:r>
            <a:r>
              <a:rPr lang="en-US" altLang="en-US" sz="2000" b="1" dirty="0">
                <a:latin typeface="Arial" panose="020B0604020202020204" pitchFamily="34" charset="0"/>
                <a:cs typeface="Arial" panose="020B0604020202020204" pitchFamily="34" charset="0"/>
              </a:rPr>
              <a:t>+ &lt;</a:t>
            </a:r>
            <a:r>
              <a:rPr lang="en-US" altLang="en-US" sz="2000" b="1" i="1" dirty="0">
                <a:latin typeface="Times New Roman" panose="02020603050405020304" pitchFamily="18" charset="0"/>
                <a:cs typeface="Times New Roman" panose="02020603050405020304" pitchFamily="18" charset="0"/>
              </a:rPr>
              <a:t>type actually implemented</a:t>
            </a:r>
            <a:r>
              <a:rPr lang="en-US" altLang="en-US" sz="2000" b="1" dirty="0">
                <a:latin typeface="Arial" panose="020B0604020202020204" pitchFamily="34" charset="0"/>
                <a:cs typeface="Arial" panose="020B0604020202020204" pitchFamily="34" charset="0"/>
              </a:rPr>
              <a:t>&gt; + </a:t>
            </a:r>
            <a:r>
              <a:rPr lang="en-US" altLang="en-US" sz="2000" b="1" dirty="0">
                <a:latin typeface="Courier New" panose="02070309020205020404" pitchFamily="49" charset="0"/>
                <a:cs typeface="Courier New" panose="02070309020205020404" pitchFamily="49" charset="0"/>
              </a:rPr>
              <a:t>String</a:t>
            </a:r>
          </a:p>
          <a:p>
            <a:pPr algn="ctr" eaLnBrk="0" hangingPunct="0"/>
            <a:endPar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Following the docs for the </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Display</a:t>
            </a:r>
            <a:r>
              <a:rPr kumimoji="0" lang="en-US" altLang="en-US"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trait is more fun …..</a:t>
            </a:r>
            <a:endPar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dirty="0">
              <a:latin typeface="Arial" panose="020B0604020202020204" pitchFamily="34" charset="0"/>
            </a:endParaRPr>
          </a:p>
        </p:txBody>
      </p:sp>
      <p:sp>
        <p:nvSpPr>
          <p:cNvPr id="4" name="TextBox 3">
            <a:extLst>
              <a:ext uri="{FF2B5EF4-FFF2-40B4-BE49-F238E27FC236}">
                <a16:creationId xmlns:a16="http://schemas.microsoft.com/office/drawing/2014/main" id="{828DEEBF-1410-EEA8-FEB1-80D541D8A7CD}"/>
              </a:ext>
            </a:extLst>
          </p:cNvPr>
          <p:cNvSpPr txBox="1"/>
          <p:nvPr/>
        </p:nvSpPr>
        <p:spPr>
          <a:xfrm>
            <a:off x="178067" y="152400"/>
            <a:ext cx="1893467" cy="400110"/>
          </a:xfrm>
          <a:prstGeom prst="rect">
            <a:avLst/>
          </a:prstGeom>
          <a:noFill/>
        </p:spPr>
        <p:txBody>
          <a:bodyPr wrap="none" rtlCol="0">
            <a:spAutoFit/>
          </a:bodyPr>
          <a:lstStyle/>
          <a:p>
            <a:r>
              <a:rPr lang="en-US" sz="2000" b="1" i="1" dirty="0">
                <a:solidFill>
                  <a:srgbClr val="00B050"/>
                </a:solidFill>
              </a:rPr>
              <a:t>continuing … </a:t>
            </a:r>
          </a:p>
        </p:txBody>
      </p:sp>
      <p:sp>
        <p:nvSpPr>
          <p:cNvPr id="5" name="TextBox 4">
            <a:extLst>
              <a:ext uri="{FF2B5EF4-FFF2-40B4-BE49-F238E27FC236}">
                <a16:creationId xmlns:a16="http://schemas.microsoft.com/office/drawing/2014/main" id="{16A7C2B6-0766-6503-B09C-09504EAF56EE}"/>
              </a:ext>
            </a:extLst>
          </p:cNvPr>
          <p:cNvSpPr txBox="1"/>
          <p:nvPr/>
        </p:nvSpPr>
        <p:spPr>
          <a:xfrm>
            <a:off x="76200" y="1752600"/>
            <a:ext cx="1438214" cy="400110"/>
          </a:xfrm>
          <a:prstGeom prst="rect">
            <a:avLst/>
          </a:prstGeom>
          <a:noFill/>
        </p:spPr>
        <p:txBody>
          <a:bodyPr wrap="none" rtlCol="0">
            <a:spAutoFit/>
          </a:bodyPr>
          <a:lstStyle/>
          <a:p>
            <a:r>
              <a:rPr lang="en-US" sz="2000" b="1" i="1" dirty="0">
                <a:solidFill>
                  <a:srgbClr val="00B050"/>
                </a:solidFill>
              </a:rPr>
              <a:t>Comment </a:t>
            </a:r>
          </a:p>
        </p:txBody>
      </p:sp>
    </p:spTree>
    <p:extLst>
      <p:ext uri="{BB962C8B-B14F-4D97-AF65-F5344CB8AC3E}">
        <p14:creationId xmlns:p14="http://schemas.microsoft.com/office/powerpoint/2010/main" val="2871203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4091BB64-59CC-5057-343F-F6B2ADA27754}"/>
              </a:ext>
            </a:extLst>
          </p:cNvPr>
          <p:cNvSpPr>
            <a:spLocks noChangeArrowheads="1"/>
          </p:cNvSpPr>
          <p:nvPr/>
        </p:nvSpPr>
        <p:spPr bwMode="auto">
          <a:xfrm>
            <a:off x="76200" y="684312"/>
            <a:ext cx="8153400"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To convert a single value to a string, use the </a:t>
            </a:r>
            <a:r>
              <a:rPr kumimoji="0" lang="en-US" altLang="en-US" sz="20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hlinkClick r:id="rId2" tooltip="ToString::to_string"/>
              </a:rPr>
              <a:t>to_string</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method.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This will use the </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hlinkClick r:id="rId3" tooltip="Display"/>
              </a:rPr>
              <a:t>Display</a:t>
            </a:r>
            <a:r>
              <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formatting trait.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dirty="0">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b="1" dirty="0">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b="1" dirty="0">
              <a:latin typeface="Arial" panose="020B0604020202020204" pitchFamily="34" charset="0"/>
              <a:cs typeface="Arial" panose="020B0604020202020204" pitchFamily="34" charset="0"/>
            </a:endParaRPr>
          </a:p>
          <a:p>
            <a:pPr algn="ctr" eaLnBrk="0" hangingPunct="0"/>
            <a:endPar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Following the docs for the </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Display</a:t>
            </a:r>
            <a:r>
              <a:rPr kumimoji="0" lang="en-US" altLang="en-US"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trait is more fun …..</a:t>
            </a:r>
            <a:endPar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sz="2000" b="1" dirty="0">
                <a:latin typeface="Arial" panose="020B0604020202020204" pitchFamily="34" charset="0"/>
                <a:cs typeface="Arial" panose="020B0604020202020204" pitchFamily="34" charset="0"/>
              </a:rPr>
              <a:t>We find </a:t>
            </a:r>
            <a:r>
              <a:rPr lang="en-US" altLang="en-US" sz="2000" b="1" i="1" dirty="0">
                <a:latin typeface="Arial" panose="020B0604020202020204" pitchFamily="34" charset="0"/>
                <a:cs typeface="Arial" panose="020B0604020202020204" pitchFamily="34" charset="0"/>
              </a:rPr>
              <a:t>another</a:t>
            </a:r>
            <a:r>
              <a:rPr lang="en-US" altLang="en-US" sz="2000" b="1" dirty="0">
                <a:latin typeface="Arial" panose="020B0604020202020204" pitchFamily="34" charset="0"/>
                <a:cs typeface="Arial" panose="020B0604020202020204" pitchFamily="34" charset="0"/>
              </a:rPr>
              <a:t> single function</a:t>
            </a:r>
          </a:p>
          <a:p>
            <a:pPr algn="ctr" eaLnBrk="0" hangingPunct="0"/>
            <a:r>
              <a:rPr kumimoji="0" lang="en-US" altLang="en-US" sz="20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fn</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r>
              <a:rPr kumimoji="0" lang="en-US" altLang="en-US" sz="20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hlinkClick r:id="rId4"/>
              </a:rPr>
              <a:t>fmt</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(&amp;self, f: &amp;mut </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hlinkClick r:id="rId5" tooltip="struct std::fmt::Formatter"/>
              </a:rPr>
              <a:t>Formatter</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&lt;'_&gt;) -&gt; </a:t>
            </a:r>
            <a:b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b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hlinkClick r:id="rId6" tooltip="enum std::result::Result"/>
              </a:rPr>
              <a:t>Result</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&lt;</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hlinkClick r:id="rId7"/>
              </a:rPr>
              <a:t>()</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hlinkClick r:id="rId8" tooltip="struct std::fmt::Error"/>
              </a:rPr>
              <a:t>Error</a:t>
            </a: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&gt;;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b="1" i="0" u="none" strike="noStrike" cap="none" normalizeH="0" baseline="0" dirty="0">
                <a:ln>
                  <a:noFill/>
                </a:ln>
                <a:solidFill>
                  <a:schemeClr val="tx1"/>
                </a:solidFill>
                <a:effectLst/>
                <a:latin typeface="Arial" panose="020B0604020202020204" pitchFamily="34" charset="0"/>
              </a:rPr>
              <a:t>which tells us to expect a </a:t>
            </a:r>
            <a:r>
              <a:rPr kumimoji="0" lang="en-US" altLang="en-US" sz="2000" b="1"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fmt</a:t>
            </a:r>
            <a:r>
              <a:rPr kumimoji="0" lang="en-US" altLang="en-US" sz="2000" b="1" i="0" u="none" strike="noStrike" cap="none" normalizeH="0" baseline="0" dirty="0">
                <a:ln>
                  <a:noFill/>
                </a:ln>
                <a:solidFill>
                  <a:schemeClr val="tx1"/>
                </a:solidFill>
                <a:effectLst/>
                <a:latin typeface="Arial" panose="020B0604020202020204" pitchFamily="34" charset="0"/>
              </a:rPr>
              <a:t> function</a:t>
            </a:r>
          </a:p>
          <a:p>
            <a:pPr marL="800100" lvl="1" indent="-342900" eaLnBrk="0" hangingPunct="0">
              <a:buFont typeface="Arial" panose="020B0604020202020204" pitchFamily="34" charset="0"/>
              <a:buChar char="+"/>
            </a:pPr>
            <a:r>
              <a:rPr kumimoji="0" lang="en-US" altLang="en-US" sz="2000" b="1" i="0" u="none" strike="noStrike" cap="none" normalizeH="0" baseline="0" dirty="0">
                <a:ln>
                  <a:noFill/>
                </a:ln>
                <a:solidFill>
                  <a:schemeClr val="tx1"/>
                </a:solidFill>
                <a:effectLst/>
                <a:latin typeface="Arial" panose="020B0604020202020204" pitchFamily="34" charset="0"/>
              </a:rPr>
              <a:t>about 100 implementations </a:t>
            </a:r>
            <a:r>
              <a:rPr kumimoji="0" lang="en-US" altLang="en-US" sz="2000" b="1" i="0" u="none" strike="noStrike" cap="none" normalizeH="0" baseline="0" dirty="0">
                <a:ln>
                  <a:noFill/>
                </a:ln>
                <a:solidFill>
                  <a:schemeClr val="tx1"/>
                </a:solidFill>
                <a:effectLst/>
                <a:latin typeface="Arial" panose="020B0604020202020204" pitchFamily="34" charset="0"/>
                <a:sym typeface="Wingdings" panose="05000000000000000000" pitchFamily="2" charset="2"/>
              </a:rPr>
              <a:t> </a:t>
            </a:r>
            <a:endParaRPr lang="en-US" altLang="en-US" sz="2000" b="1" dirty="0">
              <a:latin typeface="Arial" panose="020B0604020202020204" pitchFamily="34" charset="0"/>
              <a:sym typeface="Wingdings" panose="05000000000000000000" pitchFamily="2" charset="2"/>
            </a:endParaRPr>
          </a:p>
          <a:p>
            <a:pPr marL="800100" lvl="1" indent="-342900" eaLnBrk="0" hangingPunct="0">
              <a:buFont typeface="Arial" panose="020B0604020202020204" pitchFamily="34" charset="0"/>
              <a:buChar char="•"/>
            </a:pP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sym typeface="Wingdings" panose="05000000000000000000" pitchFamily="2" charset="2"/>
              </a:rPr>
              <a:t>self</a:t>
            </a:r>
            <a:r>
              <a:rPr kumimoji="0" lang="en-US" altLang="en-US" sz="2000" b="1" i="0" u="none" strike="noStrike" cap="none" normalizeH="0" baseline="0" dirty="0">
                <a:ln>
                  <a:noFill/>
                </a:ln>
                <a:solidFill>
                  <a:schemeClr val="tx1"/>
                </a:solidFill>
                <a:effectLst/>
                <a:latin typeface="Arial" panose="020B0604020202020204" pitchFamily="34" charset="0"/>
                <a:sym typeface="Wingdings" panose="05000000000000000000" pitchFamily="2" charset="2"/>
              </a:rPr>
              <a:t> in the signature matches the operand type, </a:t>
            </a:r>
          </a:p>
          <a:p>
            <a:pPr lvl="2" eaLnBrk="0" hangingPunct="0"/>
            <a:r>
              <a:rPr kumimoji="0" lang="en-US" altLang="en-US" sz="2000" b="1"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sym typeface="Wingdings" panose="05000000000000000000" pitchFamily="2" charset="2"/>
              </a:rPr>
              <a:t>e.g.</a:t>
            </a:r>
            <a:r>
              <a:rPr kumimoji="0" lang="en-US" altLang="en-US" sz="2000" b="1" i="0" u="none" strike="noStrike" cap="none" normalizeH="0" baseline="0" dirty="0">
                <a:ln>
                  <a:noFill/>
                </a:ln>
                <a:solidFill>
                  <a:schemeClr val="tx1"/>
                </a:solidFill>
                <a:effectLst/>
                <a:latin typeface="Arial" panose="020B0604020202020204" pitchFamily="34" charset="0"/>
                <a:sym typeface="Wingdings" panose="05000000000000000000" pitchFamily="2" charset="2"/>
              </a:rPr>
              <a:t> </a:t>
            </a:r>
            <a:r>
              <a:rPr kumimoji="0" lang="en-US" altLang="en-US" sz="2000" b="1" i="0" u="none" strike="noStrike" cap="none" normalizeH="0" baseline="0" dirty="0" err="1">
                <a:ln>
                  <a:noFill/>
                </a:ln>
                <a:solidFill>
                  <a:srgbClr val="0F37E1"/>
                </a:solidFill>
                <a:effectLst/>
                <a:latin typeface="Courier New" panose="02070309020205020404" pitchFamily="49" charset="0"/>
                <a:cs typeface="Courier New" panose="02070309020205020404" pitchFamily="49" charset="0"/>
                <a:sym typeface="Wingdings" panose="05000000000000000000" pitchFamily="2" charset="2"/>
              </a:rPr>
              <a:t>u32</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sym typeface="Wingdings" panose="05000000000000000000" pitchFamily="2" charset="2"/>
              </a:rPr>
              <a:t>, </a:t>
            </a:r>
            <a:r>
              <a:rPr kumimoji="0" lang="en-US" altLang="en-US" sz="2000" b="1" i="0" u="none" strike="noStrike" cap="none" normalizeH="0" baseline="0" dirty="0" err="1">
                <a:ln>
                  <a:noFill/>
                </a:ln>
                <a:solidFill>
                  <a:srgbClr val="0F37E1"/>
                </a:solidFill>
                <a:effectLst/>
                <a:latin typeface="Courier New" panose="02070309020205020404" pitchFamily="49" charset="0"/>
                <a:cs typeface="Courier New" panose="02070309020205020404" pitchFamily="49" charset="0"/>
                <a:sym typeface="Wingdings" panose="05000000000000000000" pitchFamily="2" charset="2"/>
              </a:rPr>
              <a:t>i32</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sym typeface="Wingdings" panose="05000000000000000000" pitchFamily="2" charset="2"/>
              </a:rPr>
              <a:t>, </a:t>
            </a:r>
            <a:r>
              <a:rPr kumimoji="0" lang="en-US" altLang="en-US" sz="2000" b="1" i="0" u="none" strike="noStrike" cap="none" normalizeH="0" baseline="0" dirty="0" err="1">
                <a:ln>
                  <a:noFill/>
                </a:ln>
                <a:solidFill>
                  <a:srgbClr val="0F37E1"/>
                </a:solidFill>
                <a:effectLst/>
                <a:latin typeface="Courier New" panose="02070309020205020404" pitchFamily="49" charset="0"/>
                <a:cs typeface="Courier New" panose="02070309020205020404" pitchFamily="49" charset="0"/>
                <a:sym typeface="Wingdings" panose="05000000000000000000" pitchFamily="2" charset="2"/>
              </a:rPr>
              <a:t>f32</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sym typeface="Wingdings" panose="05000000000000000000" pitchFamily="2" charset="2"/>
              </a:rPr>
              <a:t>, </a:t>
            </a:r>
            <a:r>
              <a:rPr kumimoji="0" lang="en-US" altLang="en-US" sz="2000" b="1" i="0" u="none" strike="noStrike" cap="none" normalizeH="0" baseline="0" dirty="0" err="1">
                <a:ln>
                  <a:noFill/>
                </a:ln>
                <a:solidFill>
                  <a:srgbClr val="0F37E1"/>
                </a:solidFill>
                <a:effectLst/>
                <a:latin typeface="Courier New" panose="02070309020205020404" pitchFamily="49" charset="0"/>
                <a:cs typeface="Courier New" panose="02070309020205020404" pitchFamily="49" charset="0"/>
                <a:sym typeface="Wingdings" panose="05000000000000000000" pitchFamily="2" charset="2"/>
              </a:rPr>
              <a:t>f64</a:t>
            </a:r>
            <a:r>
              <a:rPr kumimoji="0" lang="en-US" altLang="en-US" sz="2000" b="1" i="0" u="none" strike="noStrike" cap="none" normalizeH="0" baseline="0" dirty="0">
                <a:ln>
                  <a:noFill/>
                </a:ln>
                <a:solidFill>
                  <a:srgbClr val="0F37E1"/>
                </a:solidFill>
                <a:effectLst/>
                <a:latin typeface="Courier New" panose="02070309020205020404" pitchFamily="49" charset="0"/>
                <a:cs typeface="Courier New" panose="02070309020205020404" pitchFamily="49" charset="0"/>
                <a:sym typeface="Wingdings" panose="05000000000000000000" pitchFamily="2" charset="2"/>
              </a:rPr>
              <a:t>, </a:t>
            </a:r>
            <a:r>
              <a:rPr kumimoji="0" lang="en-US" altLang="en-US" sz="2000" b="1" i="0" u="none" strike="noStrike" cap="none" normalizeH="0" baseline="0" dirty="0" err="1">
                <a:ln>
                  <a:noFill/>
                </a:ln>
                <a:solidFill>
                  <a:schemeClr val="tx1"/>
                </a:solidFill>
                <a:effectLst/>
                <a:latin typeface="Arial" panose="020B0604020202020204" pitchFamily="34" charset="0"/>
                <a:sym typeface="Wingdings" panose="05000000000000000000" pitchFamily="2" charset="2"/>
              </a:rPr>
              <a:t>etc</a:t>
            </a:r>
            <a:endParaRPr kumimoji="0" lang="en-US" altLang="en-US" sz="20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dirty="0">
              <a:latin typeface="Arial" panose="020B0604020202020204" pitchFamily="34" charset="0"/>
            </a:endParaRPr>
          </a:p>
        </p:txBody>
      </p:sp>
      <p:sp>
        <p:nvSpPr>
          <p:cNvPr id="4" name="TextBox 3">
            <a:extLst>
              <a:ext uri="{FF2B5EF4-FFF2-40B4-BE49-F238E27FC236}">
                <a16:creationId xmlns:a16="http://schemas.microsoft.com/office/drawing/2014/main" id="{828DEEBF-1410-EEA8-FEB1-80D541D8A7CD}"/>
              </a:ext>
            </a:extLst>
          </p:cNvPr>
          <p:cNvSpPr txBox="1"/>
          <p:nvPr/>
        </p:nvSpPr>
        <p:spPr>
          <a:xfrm>
            <a:off x="178067" y="152400"/>
            <a:ext cx="1893467" cy="400110"/>
          </a:xfrm>
          <a:prstGeom prst="rect">
            <a:avLst/>
          </a:prstGeom>
          <a:noFill/>
        </p:spPr>
        <p:txBody>
          <a:bodyPr wrap="none" rtlCol="0">
            <a:spAutoFit/>
          </a:bodyPr>
          <a:lstStyle/>
          <a:p>
            <a:r>
              <a:rPr lang="en-US" sz="2000" b="1" i="1" dirty="0">
                <a:solidFill>
                  <a:srgbClr val="00B050"/>
                </a:solidFill>
              </a:rPr>
              <a:t>continuing … </a:t>
            </a:r>
          </a:p>
        </p:txBody>
      </p:sp>
      <p:sp>
        <p:nvSpPr>
          <p:cNvPr id="5" name="TextBox 4">
            <a:extLst>
              <a:ext uri="{FF2B5EF4-FFF2-40B4-BE49-F238E27FC236}">
                <a16:creationId xmlns:a16="http://schemas.microsoft.com/office/drawing/2014/main" id="{16A7C2B6-0766-6503-B09C-09504EAF56EE}"/>
              </a:ext>
            </a:extLst>
          </p:cNvPr>
          <p:cNvSpPr txBox="1"/>
          <p:nvPr/>
        </p:nvSpPr>
        <p:spPr>
          <a:xfrm>
            <a:off x="76200" y="1752600"/>
            <a:ext cx="1438214" cy="400110"/>
          </a:xfrm>
          <a:prstGeom prst="rect">
            <a:avLst/>
          </a:prstGeom>
          <a:noFill/>
        </p:spPr>
        <p:txBody>
          <a:bodyPr wrap="none" rtlCol="0">
            <a:spAutoFit/>
          </a:bodyPr>
          <a:lstStyle/>
          <a:p>
            <a:r>
              <a:rPr lang="en-US" sz="2000" b="1" i="1" dirty="0">
                <a:solidFill>
                  <a:srgbClr val="00B050"/>
                </a:solidFill>
              </a:rPr>
              <a:t>Comment </a:t>
            </a:r>
          </a:p>
        </p:txBody>
      </p:sp>
    </p:spTree>
    <p:extLst>
      <p:ext uri="{BB962C8B-B14F-4D97-AF65-F5344CB8AC3E}">
        <p14:creationId xmlns:p14="http://schemas.microsoft.com/office/powerpoint/2010/main" val="30918802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14737</TotalTime>
  <Words>5373</Words>
  <Application>Microsoft Office PowerPoint</Application>
  <PresentationFormat>On-screen Show (4:3)</PresentationFormat>
  <Paragraphs>602</Paragraphs>
  <Slides>39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39</vt:i4>
      </vt:variant>
    </vt:vector>
  </HeadingPairs>
  <TitlesOfParts>
    <vt:vector size="46" baseType="lpstr">
      <vt:lpstr>Arial Unicode MS</vt:lpstr>
      <vt:lpstr>Arial</vt:lpstr>
      <vt:lpstr>Calibri</vt:lpstr>
      <vt:lpstr>Courier New</vt:lpstr>
      <vt:lpstr>Times New Roman</vt:lpstr>
      <vt:lpstr>Wingdings</vt:lpstr>
      <vt:lpstr>Office Theme</vt:lpstr>
      <vt:lpstr>RUST Formatting Output</vt:lpstr>
      <vt:lpstr>FORMATTING OUTPUT</vt:lpstr>
      <vt:lpstr>Source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Named parameters</vt:lpstr>
      <vt:lpstr>Formatting Parameters</vt:lpstr>
      <vt:lpstr>Formatting Parameters</vt:lpstr>
      <vt:lpstr>Formatting Parameters</vt:lpstr>
      <vt:lpstr>Formatting Parameters</vt:lpstr>
      <vt:lpstr>Fill/Alignment</vt:lpstr>
      <vt:lpstr>Fill/Alignment</vt:lpstr>
      <vt:lpstr>Fill/Alignment</vt:lpstr>
      <vt:lpstr>Fill/Alignment</vt:lpstr>
      <vt:lpstr>Precision ???</vt:lpstr>
      <vt:lpstr>Signs/#/0</vt:lpstr>
      <vt:lpstr>Signs/#/0</vt:lpstr>
      <vt:lpstr>Setting signs</vt:lpstr>
      <vt:lpstr>Precison - {1:.5} </vt:lpstr>
      <vt:lpstr>Precison - {1:.5} </vt:lpstr>
      <vt:lpstr>Precison - {1:.5} </vt:lpstr>
      <vt:lpstr>Precison - {1:.5} </vt:lpstr>
      <vt:lpstr>Precison – more examples</vt:lpstr>
      <vt:lpstr>Localization</vt:lpstr>
      <vt:lpstr>Escape sequences</vt:lpstr>
      <vt:lpstr>Syntax</vt:lpstr>
      <vt:lpstr>Syntax</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Technical English: Fewer is better!</dc:title>
  <dc:creator>Windows User</dc:creator>
  <cp:lastModifiedBy>John Morris</cp:lastModifiedBy>
  <cp:revision>191</cp:revision>
  <cp:lastPrinted>2019-04-26T14:10:42Z</cp:lastPrinted>
  <dcterms:created xsi:type="dcterms:W3CDTF">2010-05-26T12:32:20Z</dcterms:created>
  <dcterms:modified xsi:type="dcterms:W3CDTF">2022-10-27T06:32:15Z</dcterms:modified>
</cp:coreProperties>
</file>