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474" r:id="rId3"/>
    <p:sldId id="334" r:id="rId4"/>
    <p:sldId id="505" r:id="rId5"/>
    <p:sldId id="451" r:id="rId6"/>
    <p:sldId id="506" r:id="rId7"/>
    <p:sldId id="507" r:id="rId8"/>
    <p:sldId id="508" r:id="rId9"/>
    <p:sldId id="510" r:id="rId10"/>
    <p:sldId id="511" r:id="rId11"/>
    <p:sldId id="512" r:id="rId12"/>
    <p:sldId id="513" r:id="rId13"/>
    <p:sldId id="514" r:id="rId14"/>
    <p:sldId id="509" r:id="rId15"/>
    <p:sldId id="452" r:id="rId16"/>
    <p:sldId id="515" r:id="rId17"/>
    <p:sldId id="518" r:id="rId18"/>
    <p:sldId id="519" r:id="rId19"/>
    <p:sldId id="520" r:id="rId20"/>
    <p:sldId id="521" r:id="rId21"/>
    <p:sldId id="523" r:id="rId22"/>
    <p:sldId id="524" r:id="rId23"/>
    <p:sldId id="525" r:id="rId24"/>
    <p:sldId id="526" r:id="rId25"/>
    <p:sldId id="527" r:id="rId26"/>
    <p:sldId id="528" r:id="rId27"/>
    <p:sldId id="529" r:id="rId28"/>
    <p:sldId id="530" r:id="rId29"/>
    <p:sldId id="531" r:id="rId30"/>
    <p:sldId id="532" r:id="rId31"/>
    <p:sldId id="533" r:id="rId32"/>
    <p:sldId id="534" r:id="rId33"/>
    <p:sldId id="522" r:id="rId34"/>
    <p:sldId id="516" r:id="rId35"/>
    <p:sldId id="517" r:id="rId36"/>
  </p:sldIdLst>
  <p:sldSz cx="9144000" cy="6858000" type="screen4x3"/>
  <p:notesSz cx="10021888" cy="68881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37E1"/>
    <a:srgbClr val="3FC161"/>
    <a:srgbClr val="0FDB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7" autoAdjust="0"/>
    <p:restoredTop sz="92125" autoAdjust="0"/>
  </p:normalViewPr>
  <p:slideViewPr>
    <p:cSldViewPr>
      <p:cViewPr varScale="1">
        <p:scale>
          <a:sx n="68" d="100"/>
          <a:sy n="68" d="100"/>
        </p:scale>
        <p:origin x="123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8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8256"/>
    </p:cViewPr>
  </p:sorterViewPr>
  <p:notesViewPr>
    <p:cSldViewPr>
      <p:cViewPr varScale="1">
        <p:scale>
          <a:sx n="85" d="100"/>
          <a:sy n="85" d="100"/>
        </p:scale>
        <p:origin x="134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3DE75F5-E422-46AF-AF6B-961C9C6AE3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D3654D-6D72-4B64-96A5-77E1E6490F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32E07596-B026-4A3B-918A-B954111AFDE5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25AE4F-1266-44DF-8F57-E731507C79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F0A72-74B2-447A-87C3-A5A0ED17EB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ECB3E3D3-B86C-4028-A4F5-7331FC507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47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674C5FA9-CA25-4187-A6DE-EBA02029F1EC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60750" y="860425"/>
            <a:ext cx="3100388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2189" y="3314928"/>
            <a:ext cx="8017510" cy="2712215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4BA97ADC-78D5-4456-9350-9B0129E5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76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07A6-744D-401C-B253-C4CD6095C65C}" type="datetimeFigureOut">
              <a:rPr lang="en-US"/>
              <a:pPr>
                <a:defRPr/>
              </a:pPr>
              <a:t>9/13/2022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9FE72-565D-40AE-B1BC-8EFD1982CE4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7CABF-8A97-4F70-AD85-AFD2D9089468}" type="datetimeFigureOut">
              <a:rPr lang="en-US"/>
              <a:pPr>
                <a:defRPr/>
              </a:pPr>
              <a:t>9/13/2022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2FC37-C6E8-4F82-934D-8FF3C0D93DB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FDEE3-C95B-4979-BFAF-3D9D9220D0D5}" type="datetimeFigureOut">
              <a:rPr lang="en-US"/>
              <a:pPr>
                <a:defRPr/>
              </a:pPr>
              <a:t>9/13/2022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C0A03-0646-4A3D-AD9A-F357CD0D820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 algn="l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83298"/>
            <a:ext cx="8229600" cy="5188902"/>
          </a:xfrm>
        </p:spPr>
        <p:txBody>
          <a:bodyPr/>
          <a:lstStyle>
            <a:lvl1pPr>
              <a:defRPr sz="2800" b="1">
                <a:latin typeface="Arial" pitchFamily="34" charset="0"/>
                <a:cs typeface="Arial" pitchFamily="34" charset="0"/>
              </a:defRPr>
            </a:lvl1pPr>
            <a:lvl2pPr>
              <a:defRPr sz="20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2000" b="1">
                <a:latin typeface="Arial" pitchFamily="34" charset="0"/>
                <a:cs typeface="Arial" pitchFamily="34" charset="0"/>
              </a:defRPr>
            </a:lvl4pPr>
            <a:lvl5pPr>
              <a:defRPr sz="2000"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FB730-D0A6-472E-8823-D42D72000B19}" type="datetimeFigureOut">
              <a:rPr lang="en-US"/>
              <a:pPr>
                <a:defRPr/>
              </a:pPr>
              <a:t>9/13/2022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F83FF8D-FC60-45EA-8A14-38D6AE2D8666}" type="slidenum">
              <a:rPr lang="en-NZ" smtClean="0"/>
              <a:pPr>
                <a:defRPr/>
              </a:pPr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D7480-94ED-4A1D-AFC5-71A8CE201735}" type="datetimeFigureOut">
              <a:rPr lang="en-US"/>
              <a:pPr>
                <a:defRPr/>
              </a:pPr>
              <a:t>9/13/2022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DFA3F-6A58-40D9-94FB-E0A791E9BE2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33038-128A-43A5-99F8-C22FA0537EF2}" type="datetimeFigureOut">
              <a:rPr lang="en-US"/>
              <a:pPr>
                <a:defRPr/>
              </a:pPr>
              <a:t>9/13/2022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B59D5-607B-4444-A894-5AAE2FD79D7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8EEAE-E8C0-4674-9341-CE769679FCA8}" type="datetimeFigureOut">
              <a:rPr lang="en-US"/>
              <a:pPr>
                <a:defRPr/>
              </a:pPr>
              <a:t>9/13/2022</a:t>
            </a:fld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AD953-AFC7-437E-B809-B4AC074356F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9D1C1-11AE-4208-8229-11CBBF035F7D}" type="datetimeFigureOut">
              <a:rPr lang="en-US"/>
              <a:pPr>
                <a:defRPr/>
              </a:pPr>
              <a:t>9/13/2022</a:t>
            </a:fld>
            <a:endParaRPr lang="en-N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33C65-CABE-4104-9EBD-B084A11B132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66E91-6045-41B3-9498-04BBF61CDC51}" type="datetimeFigureOut">
              <a:rPr lang="en-US"/>
              <a:pPr>
                <a:defRPr/>
              </a:pPr>
              <a:t>9/13/2022</a:t>
            </a:fld>
            <a:endParaRPr lang="en-N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376F5-1D8A-4723-9C57-9A240F7125BE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26E8-93BC-418C-B17A-5DEE94FFF3DD}" type="datetimeFigureOut">
              <a:rPr lang="en-US"/>
              <a:pPr>
                <a:defRPr/>
              </a:pPr>
              <a:t>9/13/2022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6C3ED-A6D2-428B-8ECC-77A97BAB1DA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4E9D7-2207-4CFE-B044-A70EDDFAC0BA}" type="datetimeFigureOut">
              <a:rPr lang="en-US"/>
              <a:pPr>
                <a:defRPr/>
              </a:pPr>
              <a:t>9/13/2022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DC7A7-136E-4AD3-ACE8-B3821726E16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A105C0-4489-47E9-B676-573DD349EF6C}" type="datetimeFigureOut">
              <a:rPr lang="en-US"/>
              <a:pPr>
                <a:defRPr/>
              </a:pPr>
              <a:t>9/13/2022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E62E79-ADC9-4D2E-8811-C7491DEF4CD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doc.rust-lang.org/reference/tokens.html#raw-string-literals" TargetMode="External"/><Relationship Id="rId13" Type="http://schemas.openxmlformats.org/officeDocument/2006/relationships/hyperlink" Target="https://doc.rust-lang.org/reference/patterns.html" TargetMode="External"/><Relationship Id="rId3" Type="http://schemas.openxmlformats.org/officeDocument/2006/relationships/hyperlink" Target="https://doc.rust-lang.org/reference/items/generics.html" TargetMode="External"/><Relationship Id="rId7" Type="http://schemas.openxmlformats.org/officeDocument/2006/relationships/hyperlink" Target="https://doc.rust-lang.org/reference/tokens.html#string-literals" TargetMode="External"/><Relationship Id="rId12" Type="http://schemas.openxmlformats.org/officeDocument/2006/relationships/hyperlink" Target="https://doc.rust-lang.org/reference/items/functions.html#fn-param-2015" TargetMode="External"/><Relationship Id="rId2" Type="http://schemas.openxmlformats.org/officeDocument/2006/relationships/hyperlink" Target="https://doc.rust-lang.org/reference/identifier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.rust-lang.org/reference/items/functions.html#async-edition" TargetMode="External"/><Relationship Id="rId11" Type="http://schemas.openxmlformats.org/officeDocument/2006/relationships/hyperlink" Target="https://doc.rust-lang.org/reference/types.html#type-expressions" TargetMode="External"/><Relationship Id="rId5" Type="http://schemas.openxmlformats.org/officeDocument/2006/relationships/hyperlink" Target="https://doc.rust-lang.org/reference/expressions/block-expr.html" TargetMode="External"/><Relationship Id="rId10" Type="http://schemas.openxmlformats.org/officeDocument/2006/relationships/hyperlink" Target="https://doc.rust-lang.org/reference/trait-bounds.html" TargetMode="External"/><Relationship Id="rId4" Type="http://schemas.openxmlformats.org/officeDocument/2006/relationships/hyperlink" Target="https://doc.rust-lang.org/reference/items/generics.html#where-clauses" TargetMode="External"/><Relationship Id="rId9" Type="http://schemas.openxmlformats.org/officeDocument/2006/relationships/hyperlink" Target="https://doc.rust-lang.org/reference/attributes.html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.rust-lang.org/reference/items/generics.html" TargetMode="External"/><Relationship Id="rId2" Type="http://schemas.openxmlformats.org/officeDocument/2006/relationships/hyperlink" Target="https://doc.rust-lang.org/reference/identifier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c.rust-lang.org/reference/expressions/block-expr.html" TargetMode="External"/><Relationship Id="rId4" Type="http://schemas.openxmlformats.org/officeDocument/2006/relationships/hyperlink" Target="https://doc.rust-lang.org/reference/items/generics.html#where-clauses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.rust-lang.org/reference/items/generics.html" TargetMode="External"/><Relationship Id="rId2" Type="http://schemas.openxmlformats.org/officeDocument/2006/relationships/hyperlink" Target="https://doc.rust-lang.org/reference/identifier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c.rust-lang.org/reference/expressions/block-expr.html" TargetMode="External"/><Relationship Id="rId4" Type="http://schemas.openxmlformats.org/officeDocument/2006/relationships/hyperlink" Target="https://doc.rust-lang.org/reference/items/generics.html#where-clauses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.rust-lang.org/reference/items/generics.html" TargetMode="External"/><Relationship Id="rId2" Type="http://schemas.openxmlformats.org/officeDocument/2006/relationships/hyperlink" Target="https://doc.rust-lang.org/reference/identifier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c.rust-lang.org/reference/expressions/block-expr.html" TargetMode="External"/><Relationship Id="rId4" Type="http://schemas.openxmlformats.org/officeDocument/2006/relationships/hyperlink" Target="https://doc.rust-lang.org/reference/items/generics.html#where-clause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.rust-lang.org/reference/items/generics.html" TargetMode="External"/><Relationship Id="rId2" Type="http://schemas.openxmlformats.org/officeDocument/2006/relationships/hyperlink" Target="https://doc.rust-lang.org/reference/identifier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c.rust-lang.org/reference/expressions/block-expr.html" TargetMode="External"/><Relationship Id="rId4" Type="http://schemas.openxmlformats.org/officeDocument/2006/relationships/hyperlink" Target="https://doc.rust-lang.org/reference/items/generics.html#where-clauses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.rust-lang.org/reference/statements.html" TargetMode="External"/><Relationship Id="rId2" Type="http://schemas.openxmlformats.org/officeDocument/2006/relationships/hyperlink" Target="https://doc.rust-lang.org/reference/attribute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.rust-lang.org/reference/expressions.html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.rust-lang.org/reference/statements.html" TargetMode="External"/><Relationship Id="rId2" Type="http://schemas.openxmlformats.org/officeDocument/2006/relationships/hyperlink" Target="https://doc.rust-lang.org/reference/attribute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.rust-lang.org/reference/expressions.html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.rust-lang.org/reference/statements.html" TargetMode="External"/><Relationship Id="rId2" Type="http://schemas.openxmlformats.org/officeDocument/2006/relationships/hyperlink" Target="https://doc.rust-lang.org/reference/attribute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.rust-lang.org/reference/expressions.html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.rust-lang.org/reference/items/generics.html" TargetMode="External"/><Relationship Id="rId2" Type="http://schemas.openxmlformats.org/officeDocument/2006/relationships/hyperlink" Target="https://doc.rust-lang.org/reference/identifier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c.rust-lang.org/reference/expressions/block-expr.html" TargetMode="External"/><Relationship Id="rId4" Type="http://schemas.openxmlformats.org/officeDocument/2006/relationships/hyperlink" Target="https://doc.rust-lang.org/reference/items/generics.html#where-clauses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.rust-lang.org/reference/items/generics.html" TargetMode="External"/><Relationship Id="rId2" Type="http://schemas.openxmlformats.org/officeDocument/2006/relationships/hyperlink" Target="https://doc.rust-lang.org/reference/identifier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c.rust-lang.org/reference/expressions/block-expr.html" TargetMode="External"/><Relationship Id="rId4" Type="http://schemas.openxmlformats.org/officeDocument/2006/relationships/hyperlink" Target="https://doc.rust-lang.org/reference/items/generics.html#where-clauses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.rust-lang.org/reference/items/generics.html" TargetMode="External"/><Relationship Id="rId2" Type="http://schemas.openxmlformats.org/officeDocument/2006/relationships/hyperlink" Target="https://doc.rust-lang.org/reference/identifier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.rust-lang.org/reference/types.html#type-expressions" TargetMode="External"/><Relationship Id="rId5" Type="http://schemas.openxmlformats.org/officeDocument/2006/relationships/hyperlink" Target="https://doc.rust-lang.org/reference/expressions/block-expr.html" TargetMode="External"/><Relationship Id="rId4" Type="http://schemas.openxmlformats.org/officeDocument/2006/relationships/hyperlink" Target="https://doc.rust-lang.org/reference/items/generics.html#where-clauses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2057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3" name="Subtitle 2"/>
          <p:cNvSpPr txBox="1">
            <a:spLocks/>
          </p:cNvSpPr>
          <p:nvPr/>
        </p:nvSpPr>
        <p:spPr bwMode="auto">
          <a:xfrm>
            <a:off x="1447800" y="5961819"/>
            <a:ext cx="594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Prasat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Hin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Pueai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Noi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Mahasarakham</a:t>
            </a:r>
            <a:endParaRPr lang="en-NZ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6858000" cy="18337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sz="6000" dirty="0">
                <a:solidFill>
                  <a:srgbClr val="FFFFFF"/>
                </a:solidFill>
              </a:rPr>
              <a:t>RUST</a:t>
            </a:r>
            <a:br>
              <a:rPr lang="en-US" sz="6000" dirty="0">
                <a:solidFill>
                  <a:srgbClr val="FFFFFF"/>
                </a:solidFill>
              </a:rPr>
            </a:br>
            <a:r>
              <a:rPr lang="en-US" sz="6000" dirty="0">
                <a:solidFill>
                  <a:srgbClr val="FFFFFF"/>
                </a:solidFill>
              </a:rPr>
              <a:t>Functions</a:t>
            </a:r>
            <a:endParaRPr lang="en-US" sz="6000" i="1" dirty="0">
              <a:solidFill>
                <a:srgbClr val="FFFFFF"/>
              </a:solidFill>
            </a:endParaRPr>
          </a:p>
        </p:txBody>
      </p:sp>
      <p:pic>
        <p:nvPicPr>
          <p:cNvPr id="5" name="Picture 4" descr="A picture containing building, stone, brick, old&#10;&#10;Description automatically generated">
            <a:extLst>
              <a:ext uri="{FF2B5EF4-FFF2-40B4-BE49-F238E27FC236}">
                <a16:creationId xmlns:a16="http://schemas.microsoft.com/office/drawing/2014/main" id="{340FD9CD-4E8F-45B9-B4BF-59932D6E9D3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43250" y="880941"/>
            <a:ext cx="6858000" cy="51435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318572"/>
            <a:ext cx="6858000" cy="1098395"/>
          </a:xfrm>
        </p:spPr>
        <p:txBody>
          <a:bodyPr vert="horz" lIns="91440" tIns="45720" rIns="91440" bIns="45720" rtlCol="0">
            <a:noAutofit/>
          </a:bodyPr>
          <a:lstStyle/>
          <a:p>
            <a:pPr algn="l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FFFF"/>
                </a:solidFill>
              </a:rPr>
              <a:t>John Morris</a:t>
            </a:r>
          </a:p>
          <a:p>
            <a:pPr algn="l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FFFF"/>
                </a:solidFill>
              </a:rPr>
              <a:t>School of Industrial Education and Technology, KMITL</a:t>
            </a:r>
          </a:p>
          <a:p>
            <a:pPr algn="l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rgbClr val="FFFFFF"/>
                </a:solidFill>
              </a:rPr>
              <a:t>previously</a:t>
            </a:r>
          </a:p>
          <a:p>
            <a:pPr algn="l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FFFFFF"/>
                </a:solidFill>
              </a:rPr>
              <a:t>Engineering, </a:t>
            </a:r>
            <a:r>
              <a:rPr lang="en-US" sz="2000" dirty="0" err="1">
                <a:solidFill>
                  <a:srgbClr val="FFFFFF"/>
                </a:solidFill>
              </a:rPr>
              <a:t>Mahasarakham</a:t>
            </a:r>
            <a:r>
              <a:rPr lang="en-US" sz="2000" dirty="0">
                <a:solidFill>
                  <a:srgbClr val="FFFFFF"/>
                </a:solidFill>
              </a:rPr>
              <a:t> University</a:t>
            </a:r>
          </a:p>
          <a:p>
            <a:pPr algn="l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FFFFFF"/>
                </a:solidFill>
              </a:rPr>
              <a:t>Electrical and Computer Engineering, The University of Auckland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27782"/>
            <a:ext cx="8217195" cy="944562"/>
          </a:xfrm>
        </p:spPr>
        <p:txBody>
          <a:bodyPr/>
          <a:lstStyle/>
          <a:p>
            <a:r>
              <a:rPr lang="en-US" dirty="0"/>
              <a:t>Simple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391" y="1100479"/>
            <a:ext cx="8686800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Programming style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Opinions on optimal coding styles vary widely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My preference</a:t>
            </a:r>
          </a:p>
          <a:p>
            <a:pPr marL="914400" lvl="2" indent="0">
              <a:buClr>
                <a:srgbClr val="FF0000"/>
              </a:buClr>
              <a:buNone/>
            </a:pPr>
            <a:endParaRPr lang="en-US" dirty="0"/>
          </a:p>
          <a:p>
            <a:pPr marL="914400" lvl="2" indent="0">
              <a:buClr>
                <a:srgbClr val="FF0000"/>
              </a:buClr>
              <a:buNone/>
            </a:pPr>
            <a:endParaRPr lang="en-US" dirty="0"/>
          </a:p>
          <a:p>
            <a:pPr marL="914400" lvl="2" indent="0">
              <a:buClr>
                <a:srgbClr val="FF0000"/>
              </a:buClr>
              <a:buNone/>
            </a:pPr>
            <a:endParaRPr lang="en-US" dirty="0"/>
          </a:p>
          <a:p>
            <a:pPr marL="914400" lvl="2" indent="0">
              <a:buClr>
                <a:srgbClr val="FF0000"/>
              </a:buClr>
              <a:buNone/>
            </a:pPr>
            <a:endParaRPr lang="en-US" dirty="0"/>
          </a:p>
          <a:p>
            <a:pPr marL="914400" lvl="2" indent="0">
              <a:buClr>
                <a:srgbClr val="FF0000"/>
              </a:buClr>
              <a:buNone/>
            </a:pPr>
            <a:endParaRPr lang="en-US" dirty="0"/>
          </a:p>
          <a:p>
            <a:pPr lvl="1">
              <a:buClr>
                <a:srgbClr val="FF0000"/>
              </a:buClr>
            </a:pPr>
            <a:r>
              <a:rPr lang="en-US" dirty="0"/>
              <a:t>Some extra lines and temporary variables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Easier to debug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Can check each step of the calculation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Add diagnostic code as needed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"/>
            </a:pPr>
            <a:r>
              <a:rPr lang="en-US" dirty="0"/>
              <a:t>Often library (crate) documentation is less than clear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Checking needed</a:t>
            </a:r>
          </a:p>
          <a:p>
            <a:pPr marL="0" indent="0">
              <a:buClr>
                <a:srgbClr val="FF0000"/>
              </a:buClr>
              <a:buNone/>
            </a:pPr>
            <a:endParaRPr lang="en-US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A8B981-3F98-B179-1D87-CAE872EB46BE}"/>
              </a:ext>
            </a:extLst>
          </p:cNvPr>
          <p:cNvSpPr txBox="1"/>
          <p:nvPr/>
        </p:nvSpPr>
        <p:spPr>
          <a:xfrm>
            <a:off x="228600" y="2331184"/>
            <a:ext cx="8044085" cy="163121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time_diff_nsecs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t0:Instant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) -&gt;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duration =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t0.elapsed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d_nsecs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duration.as_nanos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d_nsecs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as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16780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Simple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86800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Programming style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Opinions on optimal coding styles vary widely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Others prefer ‘</a:t>
            </a:r>
            <a:r>
              <a:rPr lang="en-US" sz="2000" dirty="0">
                <a:solidFill>
                  <a:srgbClr val="FF0000"/>
                </a:solidFill>
              </a:rPr>
              <a:t>elegant</a:t>
            </a:r>
            <a:r>
              <a:rPr lang="en-US" sz="2000" dirty="0"/>
              <a:t>’ code</a:t>
            </a:r>
          </a:p>
          <a:p>
            <a:pPr marL="914400" lvl="2" indent="0">
              <a:buClr>
                <a:srgbClr val="FF0000"/>
              </a:buClr>
              <a:buNone/>
            </a:pPr>
            <a:endParaRPr lang="en-US" dirty="0"/>
          </a:p>
          <a:p>
            <a:pPr marL="914400" lvl="2" indent="0">
              <a:buClr>
                <a:srgbClr val="FF0000"/>
              </a:buClr>
              <a:buNone/>
            </a:pPr>
            <a:endParaRPr lang="en-US" dirty="0"/>
          </a:p>
          <a:p>
            <a:pPr marL="914400" lvl="2" indent="0">
              <a:buClr>
                <a:srgbClr val="FF0000"/>
              </a:buClr>
              <a:buNone/>
            </a:pPr>
            <a:endParaRPr lang="en-US" dirty="0"/>
          </a:p>
          <a:p>
            <a:pPr lvl="1">
              <a:buClr>
                <a:srgbClr val="FF0000"/>
              </a:buClr>
            </a:pPr>
            <a:r>
              <a:rPr lang="en-US" dirty="0"/>
              <a:t>Concise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OK, if you are very familiar with a </a:t>
            </a:r>
            <a:r>
              <a:rPr lang="en-US" dirty="0">
                <a:solidFill>
                  <a:srgbClr val="FF0000"/>
                </a:solidFill>
              </a:rPr>
              <a:t>functional </a:t>
            </a:r>
            <a:r>
              <a:rPr lang="en-US" dirty="0"/>
              <a:t>style of code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Can you co-workers follow it too?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OK, if your whole team is familiar with the functional style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en-US" sz="2400" dirty="0">
                <a:solidFill>
                  <a:srgbClr val="FF0000"/>
                </a:solidFill>
              </a:rPr>
              <a:t>Fundamentally</a:t>
            </a:r>
          </a:p>
          <a:p>
            <a:pPr marL="0" indent="0">
              <a:buClr>
                <a:srgbClr val="FF0000"/>
              </a:buClr>
              <a:buNone/>
            </a:pPr>
            <a:endParaRPr lang="en-US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1B6FC1-4DB0-4A97-C684-5EA7FB85537F}"/>
              </a:ext>
            </a:extLst>
          </p:cNvPr>
          <p:cNvSpPr txBox="1"/>
          <p:nvPr/>
        </p:nvSpPr>
        <p:spPr>
          <a:xfrm>
            <a:off x="378655" y="2438400"/>
            <a:ext cx="7393745" cy="1015663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time_diff_ns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t0:Instant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) -&gt;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	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t0.elapsed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as_nanos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as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E4715-0A84-755C-7DCD-929946D304FF}"/>
              </a:ext>
            </a:extLst>
          </p:cNvPr>
          <p:cNvSpPr txBox="1"/>
          <p:nvPr/>
        </p:nvSpPr>
        <p:spPr>
          <a:xfrm>
            <a:off x="645493" y="6019800"/>
            <a:ext cx="7840608" cy="46166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highlight>
                  <a:srgbClr val="FFFF00"/>
                </a:highlight>
              </a:rPr>
              <a:t>Good Code is code </a:t>
            </a:r>
            <a:r>
              <a:rPr lang="en-US" sz="2400" b="1" i="1" dirty="0">
                <a:highlight>
                  <a:srgbClr val="FFFF00"/>
                </a:highlight>
              </a:rPr>
              <a:t>your co-workers can understand</a:t>
            </a:r>
          </a:p>
        </p:txBody>
      </p:sp>
    </p:spTree>
    <p:extLst>
      <p:ext uri="{BB962C8B-B14F-4D97-AF65-F5344CB8AC3E}">
        <p14:creationId xmlns:p14="http://schemas.microsoft.com/office/powerpoint/2010/main" val="3597975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Simple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86800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However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Independent of style preferences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Functions raise the ‘level’ of your code!</a:t>
            </a:r>
          </a:p>
          <a:p>
            <a:pPr marL="914400" lvl="2" indent="0">
              <a:buClr>
                <a:srgbClr val="FF0000"/>
              </a:buClr>
              <a:buNone/>
            </a:pPr>
            <a:endParaRPr lang="en-US" dirty="0"/>
          </a:p>
          <a:p>
            <a:pPr marL="914400" lvl="2" indent="0">
              <a:buClr>
                <a:srgbClr val="FF0000"/>
              </a:buClr>
              <a:buNone/>
            </a:pPr>
            <a:endParaRPr lang="en-US" dirty="0"/>
          </a:p>
          <a:p>
            <a:pPr>
              <a:buClr>
                <a:srgbClr val="FF0000"/>
              </a:buClr>
            </a:pPr>
            <a:r>
              <a:rPr lang="en-US" sz="2400" dirty="0"/>
              <a:t>You can think in a more abstract way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You do not need to worry how the time difference is calculated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Value that it returns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Documentation tells you – it will be nanoseconds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As you start to solve more complex problems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Abstraction becomes </a:t>
            </a:r>
            <a:r>
              <a:rPr lang="en-US" dirty="0">
                <a:solidFill>
                  <a:srgbClr val="FF0000"/>
                </a:solidFill>
              </a:rPr>
              <a:t>more and more important</a:t>
            </a:r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1B6FC1-4DB0-4A97-C684-5EA7FB85537F}"/>
              </a:ext>
            </a:extLst>
          </p:cNvPr>
          <p:cNvSpPr txBox="1"/>
          <p:nvPr/>
        </p:nvSpPr>
        <p:spPr>
          <a:xfrm>
            <a:off x="381000" y="2514600"/>
            <a:ext cx="7393745" cy="40011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time_diff_ns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t0:Instant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) -&gt;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… }</a:t>
            </a:r>
          </a:p>
        </p:txBody>
      </p:sp>
    </p:spTree>
    <p:extLst>
      <p:ext uri="{BB962C8B-B14F-4D97-AF65-F5344CB8AC3E}">
        <p14:creationId xmlns:p14="http://schemas.microsoft.com/office/powerpoint/2010/main" val="1400516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Simple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86800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However</a:t>
            </a:r>
          </a:p>
          <a:p>
            <a:pPr lvl="1">
              <a:buClr>
                <a:srgbClr val="FF0000"/>
              </a:buClr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Independent of style preferences</a:t>
            </a:r>
          </a:p>
          <a:p>
            <a:pPr>
              <a:buClr>
                <a:srgbClr val="FF0000"/>
              </a:buClr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Functions raise the ‘level’ of your code!</a:t>
            </a:r>
          </a:p>
          <a:p>
            <a:pPr marL="914400" lvl="2" indent="0">
              <a:buClr>
                <a:srgbClr val="FF0000"/>
              </a:buClr>
              <a:buNone/>
            </a:pP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marL="914400" lvl="2" indent="0">
              <a:buClr>
                <a:srgbClr val="FF0000"/>
              </a:buClr>
              <a:buNone/>
            </a:pP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buClr>
                <a:srgbClr val="FF0000"/>
              </a:buClr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You can think in a more abstract way</a:t>
            </a:r>
          </a:p>
          <a:p>
            <a:pPr lvl="1">
              <a:buClr>
                <a:srgbClr val="FF0000"/>
              </a:buClr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You do not need to worry how the time difference is calculated </a:t>
            </a:r>
            <a:r>
              <a:rPr lang="en-US" i="1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</a:p>
          <a:p>
            <a:pPr lvl="1">
              <a:buClr>
                <a:srgbClr val="FF0000"/>
              </a:buClr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Value that it returns</a:t>
            </a:r>
          </a:p>
          <a:p>
            <a:pPr lvl="1">
              <a:buClr>
                <a:srgbClr val="FF0000"/>
              </a:buClr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Documentation tells you – it will be nanoseconds</a:t>
            </a:r>
          </a:p>
          <a:p>
            <a:pPr>
              <a:buClr>
                <a:srgbClr val="FF0000"/>
              </a:buClr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As you start to solve more complex problems</a:t>
            </a:r>
          </a:p>
          <a:p>
            <a:pPr lvl="1">
              <a:buClr>
                <a:srgbClr val="FF0000"/>
              </a:buClr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Abstraction becomes more and more important</a:t>
            </a:r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1B6FC1-4DB0-4A97-C684-5EA7FB85537F}"/>
              </a:ext>
            </a:extLst>
          </p:cNvPr>
          <p:cNvSpPr txBox="1"/>
          <p:nvPr/>
        </p:nvSpPr>
        <p:spPr>
          <a:xfrm>
            <a:off x="381000" y="2514600"/>
            <a:ext cx="7393745" cy="40011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time_diff_ns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t0:Instant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) -&gt;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… 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A374BA-BFBB-2E34-02B4-F072A6B4F61B}"/>
              </a:ext>
            </a:extLst>
          </p:cNvPr>
          <p:cNvSpPr txBox="1"/>
          <p:nvPr/>
        </p:nvSpPr>
        <p:spPr>
          <a:xfrm>
            <a:off x="228600" y="2392740"/>
            <a:ext cx="8305800" cy="156966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dirty="0">
                <a:highlight>
                  <a:srgbClr val="FFFF00"/>
                </a:highlight>
              </a:rPr>
              <a:t>Functions (</a:t>
            </a:r>
            <a:r>
              <a:rPr lang="en-US" sz="2400" b="1" dirty="0" err="1">
                <a:solidFill>
                  <a:srgbClr val="00B0F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400" b="1" dirty="0">
                <a:highlight>
                  <a:srgbClr val="FFFF00"/>
                </a:highlight>
              </a:rPr>
              <a:t>) define more abstract (complex) operations</a:t>
            </a:r>
            <a:endParaRPr lang="en-US" sz="2400" b="1" i="1" dirty="0">
              <a:highlight>
                <a:srgbClr val="FFFF00"/>
              </a:highlight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dirty="0">
                <a:highlight>
                  <a:srgbClr val="FFFF00"/>
                </a:highlight>
              </a:rPr>
              <a:t>Structures (</a:t>
            </a:r>
            <a:r>
              <a:rPr lang="en-US" sz="2400" b="1" dirty="0">
                <a:solidFill>
                  <a:srgbClr val="00B0F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highlight>
                  <a:srgbClr val="FFFF00"/>
                </a:highlight>
              </a:rPr>
              <a:t>) define more abstract (complex) objects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4C5026-1958-6DEF-E3E9-E312E8038AB0}"/>
              </a:ext>
            </a:extLst>
          </p:cNvPr>
          <p:cNvSpPr txBox="1"/>
          <p:nvPr/>
        </p:nvSpPr>
        <p:spPr>
          <a:xfrm>
            <a:off x="228600" y="4514671"/>
            <a:ext cx="8305800" cy="1200329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dirty="0">
                <a:highlight>
                  <a:srgbClr val="FFFF00"/>
                </a:highlight>
              </a:rPr>
              <a:t>Use them to solve your problem faster</a:t>
            </a:r>
          </a:p>
          <a:p>
            <a:pPr marL="342900" indent="-342900">
              <a:buFont typeface="Symbol" panose="05050102010706020507" pitchFamily="18" charset="2"/>
              <a:buChar char=""/>
            </a:pPr>
            <a:r>
              <a:rPr lang="en-US" sz="2400" b="1" dirty="0">
                <a:highlight>
                  <a:srgbClr val="FFFF00"/>
                </a:highlight>
              </a:rPr>
              <a:t>Appropriate structures and functions</a:t>
            </a:r>
            <a:br>
              <a:rPr lang="en-US" sz="2400" b="1" dirty="0">
                <a:highlight>
                  <a:srgbClr val="FFFF00"/>
                </a:highlight>
              </a:rPr>
            </a:br>
            <a:r>
              <a:rPr lang="en-US" sz="2400" b="1" dirty="0">
                <a:solidFill>
                  <a:srgbClr val="FF0000"/>
                </a:solidFill>
                <a:highlight>
                  <a:srgbClr val="FFFF00"/>
                </a:highlight>
              </a:rPr>
              <a:t>will be required for assessing your code</a:t>
            </a:r>
          </a:p>
        </p:txBody>
      </p:sp>
    </p:spTree>
    <p:extLst>
      <p:ext uri="{BB962C8B-B14F-4D97-AF65-F5344CB8AC3E}">
        <p14:creationId xmlns:p14="http://schemas.microsoft.com/office/powerpoint/2010/main" val="26644675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C5F00-7525-B31A-DAD2-BB07DB766F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Syntax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4FB64C-6CB5-6837-2566-8B2027CF77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10000"/>
            <a:ext cx="8458200" cy="1752600"/>
          </a:xfrm>
        </p:spPr>
        <p:txBody>
          <a:bodyPr/>
          <a:lstStyle/>
          <a:p>
            <a:pPr algn="l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Rust programs are basically functions – starting with </a:t>
            </a:r>
          </a:p>
          <a:p>
            <a:r>
              <a:rPr lang="en-US" sz="2400" b="1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4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 { …. }</a:t>
            </a:r>
          </a:p>
          <a:p>
            <a:pPr algn="l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at quick look at the formal syntax is useful</a:t>
            </a:r>
          </a:p>
        </p:txBody>
      </p:sp>
    </p:spTree>
    <p:extLst>
      <p:ext uri="{BB962C8B-B14F-4D97-AF65-F5344CB8AC3E}">
        <p14:creationId xmlns:p14="http://schemas.microsoft.com/office/powerpoint/2010/main" val="1065818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Definition of a computer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Syntax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Rules for writing a legal program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Equivalent to the grammar rules of a natural language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Semantics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Meaning of a statement in the language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What the program will direct the computer to do when it runs the program</a:t>
            </a:r>
          </a:p>
          <a:p>
            <a:pPr lvl="1">
              <a:buClr>
                <a:srgbClr val="FF0000"/>
              </a:buClr>
            </a:pPr>
            <a:endParaRPr lang="en-US" dirty="0"/>
          </a:p>
          <a:p>
            <a:pPr>
              <a:buClr>
                <a:srgbClr val="FF0000"/>
              </a:buClr>
            </a:pPr>
            <a:r>
              <a:rPr lang="en-US" sz="2400" dirty="0"/>
              <a:t>Syntax definition example follows</a:t>
            </a:r>
          </a:p>
        </p:txBody>
      </p:sp>
    </p:spTree>
    <p:extLst>
      <p:ext uri="{BB962C8B-B14F-4D97-AF65-F5344CB8AC3E}">
        <p14:creationId xmlns:p14="http://schemas.microsoft.com/office/powerpoint/2010/main" val="513792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102" y="107852"/>
            <a:ext cx="8217195" cy="944562"/>
          </a:xfrm>
        </p:spPr>
        <p:txBody>
          <a:bodyPr/>
          <a:lstStyle/>
          <a:p>
            <a:r>
              <a:rPr lang="en-US" dirty="0"/>
              <a:t>Formal syntax of a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902" y="914400"/>
            <a:ext cx="8293395" cy="5562600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Function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: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 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FunctionQualifiers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fn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IDENTIFIER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GenericParams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   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FunctionParameters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   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FunctionReturnType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4"/>
              </a:rPr>
              <a:t>WhereClause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    ( 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5"/>
              </a:rPr>
              <a:t>BlockExpression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|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;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)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FunctionQualifiers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: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const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async</a:t>
            </a:r>
            <a:r>
              <a:rPr kumimoji="0" lang="en-US" altLang="en-US" sz="1600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hlinkClick r:id="rId6"/>
              </a:rPr>
              <a:t>1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unsafe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extern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Abi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Abi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: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7"/>
              </a:rPr>
              <a:t>STRING_LITERAL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|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8"/>
              </a:rPr>
              <a:t>RAW_STRING_LITERAL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FunctionParameters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: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    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SelfParam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,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 | (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SelfParam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,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)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FunctionParam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,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FunctionParam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*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,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SelfParam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: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 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9"/>
              </a:rPr>
              <a:t>OuterAttribute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*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 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ShorthandSelf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| 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TypedSelf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ShorthandSelf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: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 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&amp;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|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&amp;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0"/>
              </a:rPr>
              <a:t>Lifetime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mut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self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TypedSelf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: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mut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self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: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1"/>
              </a:rPr>
              <a:t>Type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FunctionParam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: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 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9"/>
              </a:rPr>
              <a:t>OuterAttribute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*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 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FunctionParamPattern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|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...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|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1"/>
              </a:rPr>
              <a:t>Type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2"/>
              </a:rPr>
              <a:t>2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FunctionParamPattern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: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 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3"/>
              </a:rPr>
              <a:t>PatternNoTopAlt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: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(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1"/>
              </a:rPr>
              <a:t>Type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|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...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)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FunctionReturnType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: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-&gt;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1"/>
              </a:rPr>
              <a:t>Type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5C32DB-028D-1BB1-C01A-DDE7107B2549}"/>
              </a:ext>
            </a:extLst>
          </p:cNvPr>
          <p:cNvSpPr txBox="1"/>
          <p:nvPr/>
        </p:nvSpPr>
        <p:spPr>
          <a:xfrm>
            <a:off x="5068868" y="1905506"/>
            <a:ext cx="3846532" cy="3785652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dirty="0">
                <a:highlight>
                  <a:srgbClr val="FFFF00"/>
                </a:highlight>
              </a:rPr>
              <a:t>Scary, right?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dirty="0">
                <a:highlight>
                  <a:srgbClr val="FFFF00"/>
                </a:highlight>
              </a:rPr>
              <a:t>Not for your memory</a:t>
            </a:r>
          </a:p>
          <a:p>
            <a:r>
              <a:rPr lang="en-US" sz="2400" b="1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</a:rPr>
              <a:t>If you need to know</a:t>
            </a:r>
          </a:p>
          <a:p>
            <a:pPr marL="342900" indent="-342900">
              <a:buFont typeface="Arial" panose="020B0604020202020204" pitchFamily="34" charset="0"/>
              <a:buChar char="?"/>
            </a:pPr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</a:rPr>
              <a:t>WHY the compiler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</a:rPr>
              <a:t>Will not accept your</a:t>
            </a:r>
            <a:b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</a:rPr>
            </a:br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</a:rPr>
              <a:t>(</a:t>
            </a:r>
            <a:r>
              <a:rPr lang="en-US" sz="2400" b="1" dirty="0">
                <a:solidFill>
                  <a:srgbClr val="3FC161"/>
                </a:solidFill>
                <a:highlight>
                  <a:srgbClr val="FFFF00"/>
                </a:highlight>
              </a:rPr>
              <a:t>obviously good </a:t>
            </a:r>
            <a:r>
              <a:rPr lang="en-US" sz="2400" b="1" dirty="0">
                <a:solidFill>
                  <a:srgbClr val="3FC161"/>
                </a:solidFill>
                <a:highlight>
                  <a:srgbClr val="FFFF00"/>
                </a:highlight>
                <a:sym typeface="Wingdings" panose="05000000000000000000" pitchFamily="2" charset="2"/>
              </a:rPr>
              <a:t></a:t>
            </a:r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sym typeface="Wingdings" panose="05000000000000000000" pitchFamily="2" charset="2"/>
              </a:rPr>
              <a:t>)</a:t>
            </a:r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</a:rPr>
              <a:t> code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</a:rPr>
              <a:t>You may need to decode one</a:t>
            </a:r>
          </a:p>
        </p:txBody>
      </p:sp>
    </p:spTree>
    <p:extLst>
      <p:ext uri="{BB962C8B-B14F-4D97-AF65-F5344CB8AC3E}">
        <p14:creationId xmlns:p14="http://schemas.microsoft.com/office/powerpoint/2010/main" val="403225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102" y="107852"/>
            <a:ext cx="8217195" cy="944562"/>
          </a:xfrm>
        </p:spPr>
        <p:txBody>
          <a:bodyPr/>
          <a:lstStyle/>
          <a:p>
            <a:r>
              <a:rPr lang="en-US" dirty="0"/>
              <a:t>Syntax of a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131" y="3060473"/>
            <a:ext cx="8293395" cy="1752600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Function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: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FunctionQualifiers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fn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linkClick r:id="rId2"/>
              </a:rPr>
              <a:t>IDENTIFIER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3"/>
              </a:rPr>
              <a:t>GenericParams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   (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FunctionParameters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)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  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FunctionReturnType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4"/>
              </a:rPr>
              <a:t>WhereClause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   (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5"/>
              </a:rPr>
              <a:t>BlockExpression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| ; )</a:t>
            </a:r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5C32DB-028D-1BB1-C01A-DDE7107B2549}"/>
              </a:ext>
            </a:extLst>
          </p:cNvPr>
          <p:cNvSpPr txBox="1"/>
          <p:nvPr/>
        </p:nvSpPr>
        <p:spPr>
          <a:xfrm>
            <a:off x="3886200" y="2821054"/>
            <a:ext cx="2590800" cy="461665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Name of the rule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26C0FF5-3F3C-740B-7795-2A6C438ECEF4}"/>
              </a:ext>
            </a:extLst>
          </p:cNvPr>
          <p:cNvSpPr txBox="1">
            <a:spLocks/>
          </p:cNvSpPr>
          <p:nvPr/>
        </p:nvSpPr>
        <p:spPr bwMode="auto">
          <a:xfrm>
            <a:off x="76200" y="1072804"/>
            <a:ext cx="829339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</a:pPr>
            <a:r>
              <a:rPr lang="en-US" sz="2400" dirty="0"/>
              <a:t>Rust’s compiler expects any function definition </a:t>
            </a:r>
            <a:br>
              <a:rPr lang="en-US" sz="2400" dirty="0"/>
            </a:br>
            <a:r>
              <a:rPr lang="en-US" sz="2400" dirty="0"/>
              <a:t>to follow these ‘rules’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This rule sets the rules for a legal </a:t>
            </a:r>
            <a:r>
              <a:rPr lang="en-US" sz="2400" dirty="0">
                <a:solidFill>
                  <a:srgbClr val="FF0000"/>
                </a:solidFill>
              </a:rPr>
              <a:t>Function</a:t>
            </a:r>
            <a:endParaRPr lang="en-US" dirty="0">
              <a:solidFill>
                <a:srgbClr val="FF0000"/>
              </a:solidFill>
            </a:endParaRPr>
          </a:p>
          <a:p>
            <a:pPr>
              <a:buClr>
                <a:srgbClr val="FF0000"/>
              </a:buClr>
            </a:pPr>
            <a:r>
              <a:rPr lang="en-US" sz="2400" dirty="0"/>
              <a:t>Looking at the first line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15E899F-667F-778A-7194-DDF23D79E150}"/>
              </a:ext>
            </a:extLst>
          </p:cNvPr>
          <p:cNvSpPr/>
          <p:nvPr/>
        </p:nvSpPr>
        <p:spPr>
          <a:xfrm>
            <a:off x="304131" y="3060473"/>
            <a:ext cx="1600869" cy="368527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58A8F6A-4E38-7342-349D-69DD0E8F4BEF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1905000" y="3051887"/>
            <a:ext cx="1981200" cy="23083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02C18B3-549F-C88F-B1C0-563337ECFE04}"/>
              </a:ext>
            </a:extLst>
          </p:cNvPr>
          <p:cNvSpPr txBox="1"/>
          <p:nvPr/>
        </p:nvSpPr>
        <p:spPr>
          <a:xfrm>
            <a:off x="338128" y="4910599"/>
            <a:ext cx="3776672" cy="830997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Items in italics are optional,</a:t>
            </a:r>
          </a:p>
          <a:p>
            <a:r>
              <a:rPr lang="en-US" sz="2400" b="1" i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 we will skip them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AD441DF-850E-AC9A-88E5-B759F8B24069}"/>
              </a:ext>
            </a:extLst>
          </p:cNvPr>
          <p:cNvSpPr txBox="1"/>
          <p:nvPr/>
        </p:nvSpPr>
        <p:spPr>
          <a:xfrm>
            <a:off x="4222897" y="5794112"/>
            <a:ext cx="3886200" cy="461665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 a function starts with </a:t>
            </a:r>
            <a:r>
              <a:rPr lang="en-US" sz="2400" b="1" dirty="0" err="1">
                <a:solidFill>
                  <a:schemeClr val="tx2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fn</a:t>
            </a:r>
            <a:endParaRPr lang="en-US" sz="2400" b="1" dirty="0">
              <a:solidFill>
                <a:schemeClr val="tx2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84EADD3-B405-6B99-BFAD-CEDE20D00AC4}"/>
              </a:ext>
            </a:extLst>
          </p:cNvPr>
          <p:cNvSpPr/>
          <p:nvPr/>
        </p:nvSpPr>
        <p:spPr>
          <a:xfrm>
            <a:off x="2849959" y="3358142"/>
            <a:ext cx="426641" cy="368527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0BD272D-B387-E95D-540D-D4BB5D9E3934}"/>
              </a:ext>
            </a:extLst>
          </p:cNvPr>
          <p:cNvCxnSpPr>
            <a:cxnSpLocks/>
          </p:cNvCxnSpPr>
          <p:nvPr/>
        </p:nvCxnSpPr>
        <p:spPr>
          <a:xfrm flipH="1" flipV="1">
            <a:off x="3276600" y="3726669"/>
            <a:ext cx="2971800" cy="205852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52609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102" y="107852"/>
            <a:ext cx="8217195" cy="944562"/>
          </a:xfrm>
        </p:spPr>
        <p:txBody>
          <a:bodyPr/>
          <a:lstStyle/>
          <a:p>
            <a:r>
              <a:rPr lang="en-US" dirty="0"/>
              <a:t>Syntax of a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131" y="3060473"/>
            <a:ext cx="8293395" cy="1752600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Function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: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FunctionQualifiers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fn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linkClick r:id="rId2"/>
              </a:rPr>
              <a:t>IDENTIFIER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3"/>
              </a:rPr>
              <a:t>GenericParams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   (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FunctionParameters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)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  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FunctionReturnType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4"/>
              </a:rPr>
              <a:t>WhereClause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   (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5"/>
              </a:rPr>
              <a:t>BlockExpression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| ; )</a:t>
            </a:r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5C32DB-028D-1BB1-C01A-DDE7107B2549}"/>
              </a:ext>
            </a:extLst>
          </p:cNvPr>
          <p:cNvSpPr txBox="1"/>
          <p:nvPr/>
        </p:nvSpPr>
        <p:spPr>
          <a:xfrm>
            <a:off x="3886200" y="2821054"/>
            <a:ext cx="2590800" cy="461665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Name of the rule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26C0FF5-3F3C-740B-7795-2A6C438ECEF4}"/>
              </a:ext>
            </a:extLst>
          </p:cNvPr>
          <p:cNvSpPr txBox="1">
            <a:spLocks/>
          </p:cNvSpPr>
          <p:nvPr/>
        </p:nvSpPr>
        <p:spPr bwMode="auto">
          <a:xfrm>
            <a:off x="76200" y="1072804"/>
            <a:ext cx="829339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</a:pPr>
            <a:r>
              <a:rPr lang="en-US" sz="2400" dirty="0"/>
              <a:t>Rust’s compiler expects any function definition </a:t>
            </a:r>
            <a:br>
              <a:rPr lang="en-US" sz="2400" dirty="0"/>
            </a:br>
            <a:r>
              <a:rPr lang="en-US" sz="2400" dirty="0"/>
              <a:t>to follow these ‘rules’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This rule sets the rules for a legal </a:t>
            </a:r>
            <a:r>
              <a:rPr lang="en-US" sz="2400" dirty="0">
                <a:solidFill>
                  <a:srgbClr val="FF0000"/>
                </a:solidFill>
              </a:rPr>
              <a:t>Function</a:t>
            </a:r>
            <a:endParaRPr lang="en-US" dirty="0">
              <a:solidFill>
                <a:srgbClr val="FF0000"/>
              </a:solidFill>
            </a:endParaRPr>
          </a:p>
          <a:p>
            <a:pPr>
              <a:buClr>
                <a:srgbClr val="FF0000"/>
              </a:buClr>
            </a:pPr>
            <a:r>
              <a:rPr lang="en-US" sz="2400" dirty="0"/>
              <a:t>Looking at the first line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15E899F-667F-778A-7194-DDF23D79E150}"/>
              </a:ext>
            </a:extLst>
          </p:cNvPr>
          <p:cNvSpPr/>
          <p:nvPr/>
        </p:nvSpPr>
        <p:spPr>
          <a:xfrm>
            <a:off x="304131" y="3060473"/>
            <a:ext cx="1600869" cy="368527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58A8F6A-4E38-7342-349D-69DD0E8F4BEF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1905000" y="3051887"/>
            <a:ext cx="1981200" cy="23083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AD441DF-850E-AC9A-88E5-B759F8B24069}"/>
              </a:ext>
            </a:extLst>
          </p:cNvPr>
          <p:cNvSpPr txBox="1"/>
          <p:nvPr/>
        </p:nvSpPr>
        <p:spPr>
          <a:xfrm>
            <a:off x="4403188" y="4910599"/>
            <a:ext cx="3886200" cy="1938992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Then we must have an </a:t>
            </a:r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IDENTIFIER</a:t>
            </a:r>
          </a:p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Name of the function</a:t>
            </a:r>
          </a:p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We will find a rule for a legal identifier later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84EADD3-B405-6B99-BFAD-CEDE20D00AC4}"/>
              </a:ext>
            </a:extLst>
          </p:cNvPr>
          <p:cNvSpPr/>
          <p:nvPr/>
        </p:nvSpPr>
        <p:spPr>
          <a:xfrm>
            <a:off x="3131839" y="3358142"/>
            <a:ext cx="1508721" cy="368527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0BD272D-B387-E95D-540D-D4BB5D9E3934}"/>
              </a:ext>
            </a:extLst>
          </p:cNvPr>
          <p:cNvCxnSpPr>
            <a:cxnSpLocks/>
            <a:endCxn id="12" idx="2"/>
          </p:cNvCxnSpPr>
          <p:nvPr/>
        </p:nvCxnSpPr>
        <p:spPr>
          <a:xfrm flipH="1" flipV="1">
            <a:off x="3886200" y="3726669"/>
            <a:ext cx="2362200" cy="120032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9641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102" y="107852"/>
            <a:ext cx="8217195" cy="944562"/>
          </a:xfrm>
        </p:spPr>
        <p:txBody>
          <a:bodyPr/>
          <a:lstStyle/>
          <a:p>
            <a:r>
              <a:rPr lang="en-US" dirty="0"/>
              <a:t>Syntax of a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131" y="3060473"/>
            <a:ext cx="8293395" cy="1752600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Function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: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FunctionQualifiers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fn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linkClick r:id="rId2"/>
              </a:rPr>
              <a:t>IDENTIFIER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3"/>
              </a:rPr>
              <a:t>GenericParams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   (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FunctionParameters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)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  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FunctionReturnType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4"/>
              </a:rPr>
              <a:t>WhereClause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   (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5"/>
              </a:rPr>
              <a:t>BlockExpression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| ; )</a:t>
            </a:r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5C32DB-028D-1BB1-C01A-DDE7107B2549}"/>
              </a:ext>
            </a:extLst>
          </p:cNvPr>
          <p:cNvSpPr txBox="1"/>
          <p:nvPr/>
        </p:nvSpPr>
        <p:spPr>
          <a:xfrm>
            <a:off x="3886200" y="2821054"/>
            <a:ext cx="2590800" cy="461665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Name of the rule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26C0FF5-3F3C-740B-7795-2A6C438ECEF4}"/>
              </a:ext>
            </a:extLst>
          </p:cNvPr>
          <p:cNvSpPr txBox="1">
            <a:spLocks/>
          </p:cNvSpPr>
          <p:nvPr/>
        </p:nvSpPr>
        <p:spPr bwMode="auto">
          <a:xfrm>
            <a:off x="76200" y="1072804"/>
            <a:ext cx="829339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</a:pPr>
            <a:r>
              <a:rPr lang="en-US" sz="2400" dirty="0"/>
              <a:t>Rust’s compiler expects any function definition </a:t>
            </a:r>
            <a:br>
              <a:rPr lang="en-US" sz="2400" dirty="0"/>
            </a:br>
            <a:r>
              <a:rPr lang="en-US" sz="2400" dirty="0"/>
              <a:t>to follow these ‘rules’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This rule sets the rules for a legal </a:t>
            </a:r>
            <a:r>
              <a:rPr lang="en-US" sz="2400" dirty="0">
                <a:solidFill>
                  <a:srgbClr val="FF0000"/>
                </a:solidFill>
              </a:rPr>
              <a:t>Function</a:t>
            </a:r>
            <a:endParaRPr lang="en-US" dirty="0">
              <a:solidFill>
                <a:srgbClr val="FF0000"/>
              </a:solidFill>
            </a:endParaRPr>
          </a:p>
          <a:p>
            <a:pPr>
              <a:buClr>
                <a:srgbClr val="FF0000"/>
              </a:buClr>
            </a:pPr>
            <a:r>
              <a:rPr lang="en-US" sz="2400" dirty="0"/>
              <a:t>Looking at the first line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15E899F-667F-778A-7194-DDF23D79E150}"/>
              </a:ext>
            </a:extLst>
          </p:cNvPr>
          <p:cNvSpPr/>
          <p:nvPr/>
        </p:nvSpPr>
        <p:spPr>
          <a:xfrm>
            <a:off x="3422462" y="3688530"/>
            <a:ext cx="596527" cy="368527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58A8F6A-4E38-7342-349D-69DD0E8F4BEF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1905000" y="3051887"/>
            <a:ext cx="1981200" cy="23083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AD441DF-850E-AC9A-88E5-B759F8B24069}"/>
              </a:ext>
            </a:extLst>
          </p:cNvPr>
          <p:cNvSpPr txBox="1"/>
          <p:nvPr/>
        </p:nvSpPr>
        <p:spPr>
          <a:xfrm>
            <a:off x="402102" y="4833463"/>
            <a:ext cx="3886200" cy="830997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Opening and closing parentheses are required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84EADD3-B405-6B99-BFAD-CEDE20D00AC4}"/>
              </a:ext>
            </a:extLst>
          </p:cNvPr>
          <p:cNvSpPr/>
          <p:nvPr/>
        </p:nvSpPr>
        <p:spPr>
          <a:xfrm>
            <a:off x="546475" y="3708882"/>
            <a:ext cx="596526" cy="368527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0BD272D-B387-E95D-540D-D4BB5D9E3934}"/>
              </a:ext>
            </a:extLst>
          </p:cNvPr>
          <p:cNvCxnSpPr>
            <a:cxnSpLocks/>
            <a:endCxn id="12" idx="2"/>
          </p:cNvCxnSpPr>
          <p:nvPr/>
        </p:nvCxnSpPr>
        <p:spPr>
          <a:xfrm flipV="1">
            <a:off x="685800" y="4077409"/>
            <a:ext cx="158938" cy="73566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54ABF15-A76D-C39A-2935-C44B81DF3EF6}"/>
              </a:ext>
            </a:extLst>
          </p:cNvPr>
          <p:cNvCxnSpPr>
            <a:cxnSpLocks/>
          </p:cNvCxnSpPr>
          <p:nvPr/>
        </p:nvCxnSpPr>
        <p:spPr>
          <a:xfrm flipV="1">
            <a:off x="3734793" y="4028922"/>
            <a:ext cx="0" cy="78415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6855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F52F5-8132-D465-BFE6-5EA920494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FuNCTIONS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144301-D465-AFFD-EC3D-5B23DDE759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Functions .. In detail</a:t>
            </a:r>
          </a:p>
        </p:txBody>
      </p:sp>
    </p:spTree>
    <p:extLst>
      <p:ext uri="{BB962C8B-B14F-4D97-AF65-F5344CB8AC3E}">
        <p14:creationId xmlns:p14="http://schemas.microsoft.com/office/powerpoint/2010/main" val="18228204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102" y="107852"/>
            <a:ext cx="8217195" cy="944562"/>
          </a:xfrm>
        </p:spPr>
        <p:txBody>
          <a:bodyPr/>
          <a:lstStyle/>
          <a:p>
            <a:r>
              <a:rPr lang="en-US" dirty="0"/>
              <a:t>Syntax of a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131" y="3060473"/>
            <a:ext cx="8293395" cy="1752600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Function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: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FunctionQualifiers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fn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linkClick r:id="rId2"/>
              </a:rPr>
              <a:t>IDENTIFIER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3"/>
              </a:rPr>
              <a:t>GenericParams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   (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FunctionParameters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)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  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FunctionReturnType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4"/>
              </a:rPr>
              <a:t>WhereClause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   (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5"/>
              </a:rPr>
              <a:t>BlockExpression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| ; )</a:t>
            </a:r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5C32DB-028D-1BB1-C01A-DDE7107B2549}"/>
              </a:ext>
            </a:extLst>
          </p:cNvPr>
          <p:cNvSpPr txBox="1"/>
          <p:nvPr/>
        </p:nvSpPr>
        <p:spPr>
          <a:xfrm>
            <a:off x="3886200" y="2821054"/>
            <a:ext cx="2590800" cy="461665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Name of the rule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26C0FF5-3F3C-740B-7795-2A6C438ECEF4}"/>
              </a:ext>
            </a:extLst>
          </p:cNvPr>
          <p:cNvSpPr txBox="1">
            <a:spLocks/>
          </p:cNvSpPr>
          <p:nvPr/>
        </p:nvSpPr>
        <p:spPr bwMode="auto">
          <a:xfrm>
            <a:off x="76200" y="1072804"/>
            <a:ext cx="829339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</a:pPr>
            <a:r>
              <a:rPr lang="en-US" sz="2400" dirty="0"/>
              <a:t>Rust’s compiler expects any function definition </a:t>
            </a:r>
            <a:br>
              <a:rPr lang="en-US" sz="2400" dirty="0"/>
            </a:br>
            <a:r>
              <a:rPr lang="en-US" sz="2400" dirty="0"/>
              <a:t>to follow these ‘rules’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This rule sets the rules for a legal </a:t>
            </a:r>
            <a:r>
              <a:rPr lang="en-US" sz="2400" dirty="0">
                <a:solidFill>
                  <a:srgbClr val="FF0000"/>
                </a:solidFill>
              </a:rPr>
              <a:t>Function</a:t>
            </a:r>
            <a:endParaRPr lang="en-US" dirty="0">
              <a:solidFill>
                <a:srgbClr val="FF0000"/>
              </a:solidFill>
            </a:endParaRPr>
          </a:p>
          <a:p>
            <a:pPr>
              <a:buClr>
                <a:srgbClr val="FF0000"/>
              </a:buClr>
            </a:pPr>
            <a:r>
              <a:rPr lang="en-US" sz="2400" dirty="0"/>
              <a:t>Looking at the first line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15E899F-667F-778A-7194-DDF23D79E150}"/>
              </a:ext>
            </a:extLst>
          </p:cNvPr>
          <p:cNvSpPr/>
          <p:nvPr/>
        </p:nvSpPr>
        <p:spPr>
          <a:xfrm>
            <a:off x="3422462" y="3688530"/>
            <a:ext cx="596527" cy="368527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58A8F6A-4E38-7342-349D-69DD0E8F4BEF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1905000" y="3051887"/>
            <a:ext cx="1981200" cy="23083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AD441DF-850E-AC9A-88E5-B759F8B24069}"/>
              </a:ext>
            </a:extLst>
          </p:cNvPr>
          <p:cNvSpPr txBox="1"/>
          <p:nvPr/>
        </p:nvSpPr>
        <p:spPr>
          <a:xfrm>
            <a:off x="2628900" y="5486400"/>
            <a:ext cx="3886200" cy="830997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This is the block for the body of the function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0BD272D-B387-E95D-540D-D4BB5D9E3934}"/>
              </a:ext>
            </a:extLst>
          </p:cNvPr>
          <p:cNvCxnSpPr>
            <a:cxnSpLocks/>
          </p:cNvCxnSpPr>
          <p:nvPr/>
        </p:nvCxnSpPr>
        <p:spPr>
          <a:xfrm flipH="1" flipV="1">
            <a:off x="1638159" y="4633103"/>
            <a:ext cx="988689" cy="85329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21198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102" y="107852"/>
            <a:ext cx="8217195" cy="944562"/>
          </a:xfrm>
        </p:spPr>
        <p:txBody>
          <a:bodyPr/>
          <a:lstStyle/>
          <a:p>
            <a:r>
              <a:rPr lang="en-US" dirty="0"/>
              <a:t>Syntax of a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302" y="2654963"/>
            <a:ext cx="8293395" cy="1752600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BlockExpression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: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{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  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2"/>
              </a:rPr>
              <a:t>InnerAttribute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*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   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Statements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Statements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: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   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linkClick r:id="rId3"/>
              </a:rPr>
              <a:t>Statement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+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| 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linkClick r:id="rId3"/>
              </a:rPr>
              <a:t>Statement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+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4"/>
              </a:rPr>
              <a:t>ExpressionWithoutBlock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|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4"/>
              </a:rPr>
              <a:t>ExpressionWithoutBlo</a:t>
            </a:r>
            <a:endParaRPr kumimoji="0" lang="en-US" alt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26C0FF5-3F3C-740B-7795-2A6C438ECEF4}"/>
              </a:ext>
            </a:extLst>
          </p:cNvPr>
          <p:cNvSpPr txBox="1">
            <a:spLocks/>
          </p:cNvSpPr>
          <p:nvPr/>
        </p:nvSpPr>
        <p:spPr bwMode="auto">
          <a:xfrm>
            <a:off x="76200" y="1072804"/>
            <a:ext cx="829339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</a:pPr>
            <a:r>
              <a:rPr lang="en-US" sz="2400" dirty="0"/>
              <a:t>Rust’s compiler expects any function definition </a:t>
            </a:r>
            <a:br>
              <a:rPr lang="en-US" sz="2400" dirty="0"/>
            </a:br>
            <a:r>
              <a:rPr lang="en-US" sz="2400" dirty="0"/>
              <a:t>to follow these ‘rules’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A key component of any program is a block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58A8F6A-4E38-7342-349D-69DD0E8F4BEF}"/>
              </a:ext>
            </a:extLst>
          </p:cNvPr>
          <p:cNvCxnSpPr>
            <a:cxnSpLocks/>
          </p:cNvCxnSpPr>
          <p:nvPr/>
        </p:nvCxnSpPr>
        <p:spPr>
          <a:xfrm flipH="1" flipV="1">
            <a:off x="1209390" y="3222242"/>
            <a:ext cx="2714910" cy="30902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290A370-9234-9983-10A6-2A4E0BD3BC85}"/>
              </a:ext>
            </a:extLst>
          </p:cNvPr>
          <p:cNvSpPr/>
          <p:nvPr/>
        </p:nvSpPr>
        <p:spPr>
          <a:xfrm>
            <a:off x="606327" y="2960199"/>
            <a:ext cx="596526" cy="368527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F8A6F4B-7628-25D1-A916-2DD0769ECFD0}"/>
              </a:ext>
            </a:extLst>
          </p:cNvPr>
          <p:cNvSpPr/>
          <p:nvPr/>
        </p:nvSpPr>
        <p:spPr>
          <a:xfrm>
            <a:off x="462630" y="3875662"/>
            <a:ext cx="596526" cy="368527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9213235-3402-9BE4-F69F-EB3203D8E9D4}"/>
              </a:ext>
            </a:extLst>
          </p:cNvPr>
          <p:cNvSpPr txBox="1"/>
          <p:nvPr/>
        </p:nvSpPr>
        <p:spPr>
          <a:xfrm>
            <a:off x="3924300" y="3217036"/>
            <a:ext cx="2590800" cy="1200329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block has opening and closing braces { }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7764978-55CE-AC1C-AD99-24A76F6FBB8D}"/>
              </a:ext>
            </a:extLst>
          </p:cNvPr>
          <p:cNvCxnSpPr>
            <a:cxnSpLocks/>
            <a:endCxn id="12" idx="3"/>
          </p:cNvCxnSpPr>
          <p:nvPr/>
        </p:nvCxnSpPr>
        <p:spPr>
          <a:xfrm flipH="1">
            <a:off x="1059156" y="3922895"/>
            <a:ext cx="2865144" cy="13703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44042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102" y="107852"/>
            <a:ext cx="8217195" cy="944562"/>
          </a:xfrm>
        </p:spPr>
        <p:txBody>
          <a:bodyPr/>
          <a:lstStyle/>
          <a:p>
            <a:r>
              <a:rPr lang="en-US" dirty="0"/>
              <a:t>Syntax of a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001" y="2642428"/>
            <a:ext cx="8293395" cy="1752600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BlockExpression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: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{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  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2"/>
              </a:rPr>
              <a:t>InnerAttribute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*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   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Statements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Statements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: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   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linkClick r:id="rId3"/>
              </a:rPr>
              <a:t>Statement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+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| 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linkClick r:id="rId3"/>
              </a:rPr>
              <a:t>Statement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+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4"/>
              </a:rPr>
              <a:t>ExpressionWithoutBlock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|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4"/>
              </a:rPr>
              <a:t>ExpressionWithoutBlo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ck</a:t>
            </a:r>
            <a:endParaRPr kumimoji="0" lang="en-US" alt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26C0FF5-3F3C-740B-7795-2A6C438ECEF4}"/>
              </a:ext>
            </a:extLst>
          </p:cNvPr>
          <p:cNvSpPr txBox="1">
            <a:spLocks/>
          </p:cNvSpPr>
          <p:nvPr/>
        </p:nvSpPr>
        <p:spPr bwMode="auto">
          <a:xfrm>
            <a:off x="76200" y="1072804"/>
            <a:ext cx="829339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</a:pPr>
            <a:r>
              <a:rPr lang="en-US" sz="2400" dirty="0"/>
              <a:t>Rust’s compiler expects any function definition </a:t>
            </a:r>
            <a:br>
              <a:rPr lang="en-US" sz="2400" dirty="0"/>
            </a:br>
            <a:r>
              <a:rPr lang="en-US" sz="2400" dirty="0"/>
              <a:t>to follow these ‘rules’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A key component of any program is a block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58A8F6A-4E38-7342-349D-69DD0E8F4BEF}"/>
              </a:ext>
            </a:extLst>
          </p:cNvPr>
          <p:cNvCxnSpPr>
            <a:cxnSpLocks/>
          </p:cNvCxnSpPr>
          <p:nvPr/>
        </p:nvCxnSpPr>
        <p:spPr>
          <a:xfrm flipH="1">
            <a:off x="2819399" y="3531263"/>
            <a:ext cx="1104901" cy="20253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290A370-9234-9983-10A6-2A4E0BD3BC85}"/>
              </a:ext>
            </a:extLst>
          </p:cNvPr>
          <p:cNvSpPr/>
          <p:nvPr/>
        </p:nvSpPr>
        <p:spPr>
          <a:xfrm>
            <a:off x="737446" y="3600389"/>
            <a:ext cx="2081953" cy="391021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9213235-3402-9BE4-F69F-EB3203D8E9D4}"/>
              </a:ext>
            </a:extLst>
          </p:cNvPr>
          <p:cNvSpPr txBox="1"/>
          <p:nvPr/>
        </p:nvSpPr>
        <p:spPr>
          <a:xfrm>
            <a:off x="3924300" y="3217036"/>
            <a:ext cx="4010310" cy="830997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Inside there zero or more </a:t>
            </a:r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Statements</a:t>
            </a:r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– note the ?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436668C-0DC1-C1CB-F93B-30ADE2DD1E07}"/>
              </a:ext>
            </a:extLst>
          </p:cNvPr>
          <p:cNvSpPr/>
          <p:nvPr/>
        </p:nvSpPr>
        <p:spPr>
          <a:xfrm>
            <a:off x="255954" y="4212052"/>
            <a:ext cx="2081953" cy="391021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E80AFF-C4C4-95AD-9F16-EEFA27A50E13}"/>
              </a:ext>
            </a:extLst>
          </p:cNvPr>
          <p:cNvSpPr txBox="1"/>
          <p:nvPr/>
        </p:nvSpPr>
        <p:spPr>
          <a:xfrm>
            <a:off x="3920783" y="4212052"/>
            <a:ext cx="2081953" cy="461665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Defined here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C2E1E6D-676B-F4F7-4B58-5B4137FD0FDC}"/>
              </a:ext>
            </a:extLst>
          </p:cNvPr>
          <p:cNvCxnSpPr>
            <a:cxnSpLocks/>
          </p:cNvCxnSpPr>
          <p:nvPr/>
        </p:nvCxnSpPr>
        <p:spPr>
          <a:xfrm flipH="1" flipV="1">
            <a:off x="2337907" y="4404896"/>
            <a:ext cx="1582876" cy="2305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F8594D1-7D10-B9EA-2E00-F4D23D03313C}"/>
              </a:ext>
            </a:extLst>
          </p:cNvPr>
          <p:cNvSpPr txBox="1"/>
          <p:nvPr/>
        </p:nvSpPr>
        <p:spPr>
          <a:xfrm>
            <a:off x="4135836" y="5200212"/>
            <a:ext cx="3733800" cy="156966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As various types of legal</a:t>
            </a:r>
          </a:p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Statement</a:t>
            </a:r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‘s</a:t>
            </a:r>
          </a:p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with or without</a:t>
            </a:r>
          </a:p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expressions without blocks</a:t>
            </a:r>
          </a:p>
        </p:txBody>
      </p:sp>
    </p:spTree>
    <p:extLst>
      <p:ext uri="{BB962C8B-B14F-4D97-AF65-F5344CB8AC3E}">
        <p14:creationId xmlns:p14="http://schemas.microsoft.com/office/powerpoint/2010/main" val="15831497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102" y="107852"/>
            <a:ext cx="8217195" cy="944562"/>
          </a:xfrm>
        </p:spPr>
        <p:txBody>
          <a:bodyPr/>
          <a:lstStyle/>
          <a:p>
            <a:r>
              <a:rPr lang="en-US" dirty="0"/>
              <a:t>Syntax of a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001" y="2642428"/>
            <a:ext cx="8293395" cy="1752600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BlockExpression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: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{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  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2"/>
              </a:rPr>
              <a:t>InnerAttribute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*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   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Statements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Statements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: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   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linkClick r:id="rId3"/>
              </a:rPr>
              <a:t>Statement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+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| 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linkClick r:id="rId3"/>
              </a:rPr>
              <a:t>Statement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+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4"/>
              </a:rPr>
              <a:t>ExpressionWithoutBlock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|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4"/>
              </a:rPr>
              <a:t>ExpressionWithoutBlo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ck</a:t>
            </a:r>
            <a:endParaRPr kumimoji="0" lang="en-US" alt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26C0FF5-3F3C-740B-7795-2A6C438ECEF4}"/>
              </a:ext>
            </a:extLst>
          </p:cNvPr>
          <p:cNvSpPr txBox="1">
            <a:spLocks/>
          </p:cNvSpPr>
          <p:nvPr/>
        </p:nvSpPr>
        <p:spPr bwMode="auto">
          <a:xfrm>
            <a:off x="76200" y="1072804"/>
            <a:ext cx="829339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</a:pPr>
            <a:r>
              <a:rPr lang="en-US" sz="2400" dirty="0"/>
              <a:t>Rust’s compiler expects any function definition </a:t>
            </a:r>
            <a:br>
              <a:rPr lang="en-US" sz="2400" dirty="0"/>
            </a:br>
            <a:r>
              <a:rPr lang="en-US" sz="2400" dirty="0"/>
              <a:t>to follow these ‘rules’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A key component of any program is a block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290A370-9234-9983-10A6-2A4E0BD3BC85}"/>
              </a:ext>
            </a:extLst>
          </p:cNvPr>
          <p:cNvSpPr/>
          <p:nvPr/>
        </p:nvSpPr>
        <p:spPr>
          <a:xfrm>
            <a:off x="530564" y="3584473"/>
            <a:ext cx="2081953" cy="391021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9213235-3402-9BE4-F69F-EB3203D8E9D4}"/>
              </a:ext>
            </a:extLst>
          </p:cNvPr>
          <p:cNvSpPr txBox="1"/>
          <p:nvPr/>
        </p:nvSpPr>
        <p:spPr>
          <a:xfrm>
            <a:off x="3357781" y="2462937"/>
            <a:ext cx="5247448" cy="156966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You can decipher this to work out that a block may contain an expression</a:t>
            </a:r>
          </a:p>
          <a:p>
            <a:r>
              <a:rPr kumimoji="0" lang="en-US" altLang="en-US" sz="2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4"/>
              </a:rPr>
              <a:t>ExpressionWithoutBlo</a:t>
            </a:r>
            <a:r>
              <a:rPr kumimoji="0" lang="en-US" altLang="en-US" sz="2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ck</a:t>
            </a:r>
            <a:endParaRPr lang="en-US" sz="2400" b="1" dirty="0">
              <a:solidFill>
                <a:schemeClr val="tx2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i.e. the return value of a function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436668C-0DC1-C1CB-F93B-30ADE2DD1E07}"/>
              </a:ext>
            </a:extLst>
          </p:cNvPr>
          <p:cNvSpPr/>
          <p:nvPr/>
        </p:nvSpPr>
        <p:spPr>
          <a:xfrm>
            <a:off x="255954" y="4212052"/>
            <a:ext cx="2081953" cy="391021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8590A0-108E-38B1-BDE9-9EA6F2E490FB}"/>
              </a:ext>
            </a:extLst>
          </p:cNvPr>
          <p:cNvSpPr txBox="1"/>
          <p:nvPr/>
        </p:nvSpPr>
        <p:spPr>
          <a:xfrm>
            <a:off x="3056697" y="4231476"/>
            <a:ext cx="5562600" cy="40011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square(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x:f64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) -&gt;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x*x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F866DD-B7DC-6448-0364-B5044B6BC42F}"/>
              </a:ext>
            </a:extLst>
          </p:cNvPr>
          <p:cNvSpPr txBox="1"/>
          <p:nvPr/>
        </p:nvSpPr>
        <p:spPr>
          <a:xfrm>
            <a:off x="364001" y="6055243"/>
            <a:ext cx="5562600" cy="40011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square(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x:f64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) -&gt;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x*x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30984858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26C0FF5-3F3C-740B-7795-2A6C438ECEF4}"/>
              </a:ext>
            </a:extLst>
          </p:cNvPr>
          <p:cNvSpPr txBox="1">
            <a:spLocks/>
          </p:cNvSpPr>
          <p:nvPr/>
        </p:nvSpPr>
        <p:spPr bwMode="auto">
          <a:xfrm>
            <a:off x="76200" y="1072804"/>
            <a:ext cx="829339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</a:pPr>
            <a:r>
              <a:rPr lang="en-US" sz="2400" dirty="0"/>
              <a:t>Rust’s compiler expects any function definition </a:t>
            </a:r>
            <a:br>
              <a:rPr lang="en-US" sz="2400" dirty="0"/>
            </a:br>
            <a:r>
              <a:rPr lang="en-US" sz="2400" dirty="0"/>
              <a:t>to follow these ‘rules’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This rule sets the rules for a legal </a:t>
            </a:r>
            <a:r>
              <a:rPr lang="en-US" sz="2400" dirty="0">
                <a:solidFill>
                  <a:srgbClr val="FF0000"/>
                </a:solidFill>
              </a:rPr>
              <a:t>Function</a:t>
            </a:r>
            <a:endParaRPr lang="en-US" dirty="0">
              <a:solidFill>
                <a:srgbClr val="FF0000"/>
              </a:solidFill>
            </a:endParaRPr>
          </a:p>
          <a:p>
            <a:pPr>
              <a:buClr>
                <a:srgbClr val="FF0000"/>
              </a:buClr>
            </a:pPr>
            <a:r>
              <a:rPr lang="en-US" sz="2400" dirty="0"/>
              <a:t>Looking at the first line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102" y="107852"/>
            <a:ext cx="8217195" cy="944562"/>
          </a:xfrm>
        </p:spPr>
        <p:txBody>
          <a:bodyPr/>
          <a:lstStyle/>
          <a:p>
            <a:r>
              <a:rPr lang="en-US" dirty="0"/>
              <a:t>Syntax of a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131" y="3060473"/>
            <a:ext cx="8293395" cy="1752600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Function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: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FunctionQualifiers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fn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linkClick r:id="rId2"/>
              </a:rPr>
              <a:t>IDENTIFIER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3"/>
              </a:rPr>
              <a:t>GenericParams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   (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FunctionParameters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)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  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FunctionReturnType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4"/>
              </a:rPr>
              <a:t>WhereClause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   (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5"/>
              </a:rPr>
              <a:t>BlockExpression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| ; )</a:t>
            </a:r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5C32DB-028D-1BB1-C01A-DDE7107B2549}"/>
              </a:ext>
            </a:extLst>
          </p:cNvPr>
          <p:cNvSpPr txBox="1"/>
          <p:nvPr/>
        </p:nvSpPr>
        <p:spPr>
          <a:xfrm>
            <a:off x="3663905" y="1033657"/>
            <a:ext cx="4565695" cy="156966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You can track through the docs to find out what is a legal 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linkClick r:id="rId2"/>
              </a:rPr>
              <a:t>IDENTIFIER</a:t>
            </a: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r>
              <a:rPr lang="en-US" sz="24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? Apparently any legal Unicode</a:t>
            </a:r>
            <a:endParaRPr lang="en-US" sz="2400" b="1" dirty="0">
              <a:solidFill>
                <a:schemeClr val="tx2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58A8F6A-4E38-7342-349D-69DD0E8F4BEF}"/>
              </a:ext>
            </a:extLst>
          </p:cNvPr>
          <p:cNvCxnSpPr>
            <a:cxnSpLocks/>
          </p:cNvCxnSpPr>
          <p:nvPr/>
        </p:nvCxnSpPr>
        <p:spPr>
          <a:xfrm flipH="1">
            <a:off x="3689696" y="2603317"/>
            <a:ext cx="1034704" cy="82568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EF88FFE-F1CF-8539-E2CF-446E7AFFB3E9}"/>
              </a:ext>
            </a:extLst>
          </p:cNvPr>
          <p:cNvSpPr txBox="1"/>
          <p:nvPr/>
        </p:nvSpPr>
        <p:spPr>
          <a:xfrm>
            <a:off x="1524000" y="4727679"/>
            <a:ext cx="6096000" cy="830997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This also tells you (formally) that a function does not need any parameters - optional</a:t>
            </a: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BFC9E7B-D943-27F1-6855-C98657D6EE38}"/>
              </a:ext>
            </a:extLst>
          </p:cNvPr>
          <p:cNvCxnSpPr>
            <a:cxnSpLocks/>
          </p:cNvCxnSpPr>
          <p:nvPr/>
        </p:nvCxnSpPr>
        <p:spPr>
          <a:xfrm flipV="1">
            <a:off x="2514600" y="4038600"/>
            <a:ext cx="0" cy="6858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E81CB122-0F4F-1BCB-4325-18A823BD6B2A}"/>
              </a:ext>
            </a:extLst>
          </p:cNvPr>
          <p:cNvSpPr txBox="1"/>
          <p:nvPr/>
        </p:nvSpPr>
        <p:spPr>
          <a:xfrm>
            <a:off x="1645721" y="5711642"/>
            <a:ext cx="2240479" cy="40011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main() {}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C40F2C4-166D-A56E-F1E3-17DBA3AA9D8C}"/>
              </a:ext>
            </a:extLst>
          </p:cNvPr>
          <p:cNvSpPr txBox="1"/>
          <p:nvPr/>
        </p:nvSpPr>
        <p:spPr>
          <a:xfrm>
            <a:off x="4114800" y="5785196"/>
            <a:ext cx="2895600" cy="461665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Useless but legal </a:t>
            </a:r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124457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26C0FF5-3F3C-740B-7795-2A6C438ECEF4}"/>
              </a:ext>
            </a:extLst>
          </p:cNvPr>
          <p:cNvSpPr txBox="1">
            <a:spLocks/>
          </p:cNvSpPr>
          <p:nvPr/>
        </p:nvSpPr>
        <p:spPr bwMode="auto">
          <a:xfrm>
            <a:off x="76200" y="1072804"/>
            <a:ext cx="829339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</a:pPr>
            <a:r>
              <a:rPr lang="en-US" sz="2400" dirty="0"/>
              <a:t>Rust’s compiler expects any function definition </a:t>
            </a:r>
            <a:br>
              <a:rPr lang="en-US" sz="2400" dirty="0"/>
            </a:br>
            <a:r>
              <a:rPr lang="en-US" sz="2400" dirty="0"/>
              <a:t>to follow these ‘rules’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This rule sets the rules for a legal </a:t>
            </a:r>
            <a:r>
              <a:rPr lang="en-US" sz="2400" dirty="0">
                <a:solidFill>
                  <a:srgbClr val="FF0000"/>
                </a:solidFill>
              </a:rPr>
              <a:t>Function</a:t>
            </a:r>
            <a:endParaRPr lang="en-US" dirty="0">
              <a:solidFill>
                <a:srgbClr val="FF0000"/>
              </a:solidFill>
            </a:endParaRPr>
          </a:p>
          <a:p>
            <a:pPr>
              <a:buClr>
                <a:srgbClr val="FF0000"/>
              </a:buClr>
            </a:pPr>
            <a:r>
              <a:rPr lang="en-US" sz="2400" dirty="0"/>
              <a:t>Looking at the first line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102" y="107852"/>
            <a:ext cx="8217195" cy="944562"/>
          </a:xfrm>
        </p:spPr>
        <p:txBody>
          <a:bodyPr/>
          <a:lstStyle/>
          <a:p>
            <a:r>
              <a:rPr lang="en-US" dirty="0"/>
              <a:t>Syntax of a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131" y="2972649"/>
            <a:ext cx="8293395" cy="1840424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Function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: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FunctionQualifiers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fn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linkClick r:id="rId2"/>
              </a:rPr>
              <a:t>IDENTIFIER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3"/>
              </a:rPr>
              <a:t>GenericParams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   (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FunctionParameters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)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  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FunctionReturnType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4"/>
              </a:rPr>
              <a:t>WhereClause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   (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5"/>
              </a:rPr>
              <a:t>BlockExpression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| ; )</a:t>
            </a:r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5C32DB-028D-1BB1-C01A-DDE7107B2549}"/>
              </a:ext>
            </a:extLst>
          </p:cNvPr>
          <p:cNvSpPr txBox="1"/>
          <p:nvPr/>
        </p:nvSpPr>
        <p:spPr>
          <a:xfrm>
            <a:off x="3663905" y="1033657"/>
            <a:ext cx="4565695" cy="1938992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You can also see that you can specify a Rust trait with a</a:t>
            </a:r>
          </a:p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(luckily optional)</a:t>
            </a:r>
          </a:p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4"/>
              </a:rPr>
              <a:t>WhereClause</a:t>
            </a:r>
            <a:endParaRPr lang="en-US" sz="2400" b="1" dirty="0">
              <a:solidFill>
                <a:schemeClr val="tx2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joy in store for you </a:t>
            </a:r>
            <a:r>
              <a:rPr lang="en-US" alt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58A8F6A-4E38-7342-349D-69DD0E8F4BEF}"/>
              </a:ext>
            </a:extLst>
          </p:cNvPr>
          <p:cNvCxnSpPr>
            <a:cxnSpLocks/>
          </p:cNvCxnSpPr>
          <p:nvPr/>
        </p:nvCxnSpPr>
        <p:spPr>
          <a:xfrm>
            <a:off x="4450828" y="2993039"/>
            <a:ext cx="0" cy="94373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D76F4AC-B3D7-7ECA-F2B3-CEBEE53FD5E9}"/>
              </a:ext>
            </a:extLst>
          </p:cNvPr>
          <p:cNvSpPr txBox="1"/>
          <p:nvPr/>
        </p:nvSpPr>
        <p:spPr>
          <a:xfrm>
            <a:off x="2743200" y="4897255"/>
            <a:ext cx="4565695" cy="1200329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More importantly the rules for the return type is specified</a:t>
            </a:r>
          </a:p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FunctionReturnType</a:t>
            </a:r>
            <a:endParaRPr lang="en-US" sz="2400" b="1" dirty="0">
              <a:solidFill>
                <a:schemeClr val="tx2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5864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26C0FF5-3F3C-740B-7795-2A6C438ECEF4}"/>
              </a:ext>
            </a:extLst>
          </p:cNvPr>
          <p:cNvSpPr txBox="1">
            <a:spLocks/>
          </p:cNvSpPr>
          <p:nvPr/>
        </p:nvSpPr>
        <p:spPr bwMode="auto">
          <a:xfrm>
            <a:off x="76200" y="1072804"/>
            <a:ext cx="829339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</a:pPr>
            <a:r>
              <a:rPr lang="en-US" sz="2400" dirty="0"/>
              <a:t>Rust’s compiler expects any function definition </a:t>
            </a:r>
            <a:br>
              <a:rPr lang="en-US" sz="2400" dirty="0"/>
            </a:br>
            <a:r>
              <a:rPr lang="en-US" sz="2400" dirty="0"/>
              <a:t>to follow these ‘rules’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This rule sets the rules for a legal </a:t>
            </a:r>
            <a:r>
              <a:rPr lang="en-US" sz="2400" dirty="0">
                <a:solidFill>
                  <a:srgbClr val="FF0000"/>
                </a:solidFill>
              </a:rPr>
              <a:t>Function</a:t>
            </a:r>
            <a:endParaRPr lang="en-US" dirty="0">
              <a:solidFill>
                <a:srgbClr val="FF0000"/>
              </a:solidFill>
            </a:endParaRPr>
          </a:p>
          <a:p>
            <a:pPr>
              <a:buClr>
                <a:srgbClr val="FF0000"/>
              </a:buClr>
            </a:pPr>
            <a:r>
              <a:rPr lang="en-US" sz="2400" dirty="0"/>
              <a:t>Looking at the first line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102" y="107852"/>
            <a:ext cx="8217195" cy="944562"/>
          </a:xfrm>
        </p:spPr>
        <p:txBody>
          <a:bodyPr/>
          <a:lstStyle/>
          <a:p>
            <a:r>
              <a:rPr lang="en-US" dirty="0"/>
              <a:t>Syntax of a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131" y="2972648"/>
            <a:ext cx="8293395" cy="3580552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Function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: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FunctionQualifiers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fn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linkClick r:id="rId2"/>
              </a:rPr>
              <a:t>IDENTIFIER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3"/>
              </a:rPr>
              <a:t>GenericParams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   (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FunctionParameters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)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  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FunctionReturnType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4"/>
              </a:rPr>
              <a:t>WhereClause</a:t>
            </a:r>
            <a:r>
              <a:rPr kumimoji="0" lang="en-US" altLang="en-US" sz="20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     (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5"/>
              </a:rPr>
              <a:t>BlockExpression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| ; 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FunctionReturnType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:</a:t>
            </a:r>
            <a:endParaRPr lang="en-US" altLang="en-US" sz="2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-&gt; 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linkClick r:id="rId6"/>
              </a:rPr>
              <a:t>Type</a:t>
            </a:r>
            <a:endParaRPr kumimoji="0" lang="en-US" alt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5C32DB-028D-1BB1-C01A-DDE7107B2549}"/>
              </a:ext>
            </a:extLst>
          </p:cNvPr>
          <p:cNvSpPr txBox="1"/>
          <p:nvPr/>
        </p:nvSpPr>
        <p:spPr>
          <a:xfrm>
            <a:off x="3663905" y="1033657"/>
            <a:ext cx="4565695" cy="1938992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You can also see that you can specify a Rust trait with a</a:t>
            </a:r>
          </a:p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(luckily optional)</a:t>
            </a:r>
          </a:p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hlinkClick r:id="rId4"/>
              </a:rPr>
              <a:t>WhereClause</a:t>
            </a:r>
            <a:endParaRPr lang="en-US" sz="2400" b="1" dirty="0">
              <a:solidFill>
                <a:schemeClr val="tx2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joy in store for you </a:t>
            </a:r>
            <a:r>
              <a:rPr lang="en-US" alt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58A8F6A-4E38-7342-349D-69DD0E8F4BEF}"/>
              </a:ext>
            </a:extLst>
          </p:cNvPr>
          <p:cNvCxnSpPr>
            <a:cxnSpLocks/>
          </p:cNvCxnSpPr>
          <p:nvPr/>
        </p:nvCxnSpPr>
        <p:spPr>
          <a:xfrm>
            <a:off x="4450828" y="2993039"/>
            <a:ext cx="0" cy="94373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D76F4AC-B3D7-7ECA-F2B3-CEBEE53FD5E9}"/>
              </a:ext>
            </a:extLst>
          </p:cNvPr>
          <p:cNvSpPr txBox="1"/>
          <p:nvPr/>
        </p:nvSpPr>
        <p:spPr>
          <a:xfrm>
            <a:off x="3505200" y="4423873"/>
            <a:ext cx="4565695" cy="1200329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More importantly the rules for the return type is specified</a:t>
            </a:r>
          </a:p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FunctionReturnType</a:t>
            </a:r>
            <a:endParaRPr lang="en-US" sz="2400" b="1" dirty="0">
              <a:solidFill>
                <a:schemeClr val="tx2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E3625D-E104-F60F-795C-C25A33E49EF3}"/>
              </a:ext>
            </a:extLst>
          </p:cNvPr>
          <p:cNvSpPr txBox="1"/>
          <p:nvPr/>
        </p:nvSpPr>
        <p:spPr>
          <a:xfrm>
            <a:off x="1828800" y="5771447"/>
            <a:ext cx="4565695" cy="830997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Just telling you, write</a:t>
            </a:r>
          </a:p>
          <a:p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-&gt; </a:t>
            </a:r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followed by a </a:t>
            </a:r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Type</a:t>
            </a:r>
            <a:endParaRPr lang="en-US" sz="2400" b="1" dirty="0">
              <a:solidFill>
                <a:schemeClr val="tx2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9993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102" y="107852"/>
            <a:ext cx="8217195" cy="944562"/>
          </a:xfrm>
        </p:spPr>
        <p:txBody>
          <a:bodyPr/>
          <a:lstStyle/>
          <a:p>
            <a:r>
              <a:rPr lang="en-US" dirty="0"/>
              <a:t>Formal syntax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A93DAAD-F7A7-FEFD-7C3A-8DCB1ECB5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983298"/>
            <a:ext cx="8458200" cy="5188902"/>
          </a:xfrm>
        </p:spPr>
        <p:txBody>
          <a:bodyPr/>
          <a:lstStyle/>
          <a:p>
            <a:r>
              <a:rPr lang="en-US" sz="2000" dirty="0"/>
              <a:t>As with many things,</a:t>
            </a:r>
          </a:p>
          <a:p>
            <a:r>
              <a:rPr lang="en-US" sz="2000" dirty="0"/>
              <a:t>Do not try to remember the formal rules</a:t>
            </a:r>
          </a:p>
          <a:p>
            <a:r>
              <a:rPr lang="en-US" sz="2000" dirty="0"/>
              <a:t>There are too many of them!!</a:t>
            </a:r>
          </a:p>
          <a:p>
            <a:r>
              <a:rPr lang="en-US" sz="2000" dirty="0"/>
              <a:t>You have more important things to do</a:t>
            </a:r>
          </a:p>
          <a:p>
            <a:r>
              <a:rPr lang="en-US" sz="2000" dirty="0"/>
              <a:t>However</a:t>
            </a:r>
          </a:p>
          <a:p>
            <a:r>
              <a:rPr lang="en-US" sz="2000" dirty="0"/>
              <a:t>You can look them up to understand</a:t>
            </a:r>
          </a:p>
          <a:p>
            <a:pPr lvl="1"/>
            <a:r>
              <a:rPr lang="en-US" dirty="0"/>
              <a:t>Why the compiler rejects my code?</a:t>
            </a:r>
          </a:p>
          <a:p>
            <a:pPr lvl="1"/>
            <a:r>
              <a:rPr lang="en-US" dirty="0"/>
              <a:t>What is the correct syntax for ….. 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dirty="0"/>
              <a:t> a where clause)?</a:t>
            </a:r>
          </a:p>
          <a:p>
            <a:pPr lvl="2"/>
            <a:r>
              <a:rPr lang="en-US" dirty="0"/>
              <a:t>Not all web examples are clear or correct</a:t>
            </a:r>
          </a:p>
        </p:txBody>
      </p:sp>
    </p:spTree>
    <p:extLst>
      <p:ext uri="{BB962C8B-B14F-4D97-AF65-F5344CB8AC3E}">
        <p14:creationId xmlns:p14="http://schemas.microsoft.com/office/powerpoint/2010/main" val="4847026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102" y="107852"/>
            <a:ext cx="8217195" cy="944562"/>
          </a:xfrm>
        </p:spPr>
        <p:txBody>
          <a:bodyPr/>
          <a:lstStyle/>
          <a:p>
            <a:r>
              <a:rPr lang="en-US" dirty="0"/>
              <a:t>Modern compilers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A93DAAD-F7A7-FEFD-7C3A-8DCB1ECB5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983298"/>
            <a:ext cx="8458200" cy="5188902"/>
          </a:xfrm>
        </p:spPr>
        <p:txBody>
          <a:bodyPr/>
          <a:lstStyle/>
          <a:p>
            <a:r>
              <a:rPr lang="en-US" sz="2000" dirty="0"/>
              <a:t>If you have a set of formal syntax rules for your new language</a:t>
            </a:r>
          </a:p>
          <a:p>
            <a:r>
              <a:rPr lang="en-US" sz="2000" dirty="0">
                <a:solidFill>
                  <a:srgbClr val="FF0000"/>
                </a:solidFill>
              </a:rPr>
              <a:t>Compiler-compilers</a:t>
            </a:r>
          </a:p>
          <a:p>
            <a:pPr lvl="1"/>
            <a:r>
              <a:rPr lang="en-US" dirty="0"/>
              <a:t>Tools that will read your syntax rules</a:t>
            </a:r>
          </a:p>
          <a:p>
            <a:pPr lvl="1"/>
            <a:r>
              <a:rPr lang="en-US" dirty="0"/>
              <a:t>Automatically generate a </a:t>
            </a:r>
            <a:r>
              <a:rPr lang="en-US" dirty="0">
                <a:solidFill>
                  <a:srgbClr val="FF0000"/>
                </a:solidFill>
              </a:rPr>
              <a:t>parser</a:t>
            </a:r>
          </a:p>
          <a:p>
            <a:pPr lvl="2"/>
            <a:r>
              <a:rPr lang="en-US" dirty="0"/>
              <a:t>Precursor of any compiler, e.g. </a:t>
            </a:r>
            <a:r>
              <a:rPr lang="en-US" dirty="0" err="1"/>
              <a:t>rustc</a:t>
            </a:r>
            <a:r>
              <a:rPr lang="en-US" dirty="0"/>
              <a:t> or </a:t>
            </a:r>
            <a:r>
              <a:rPr lang="en-US" dirty="0" err="1"/>
              <a:t>gcc</a:t>
            </a:r>
            <a:r>
              <a:rPr lang="en-US" dirty="0"/>
              <a:t> or …</a:t>
            </a:r>
          </a:p>
          <a:p>
            <a:pPr lvl="2"/>
            <a:r>
              <a:rPr lang="en-US" dirty="0"/>
              <a:t>Checks the program is legal,</a:t>
            </a:r>
          </a:p>
          <a:p>
            <a:pPr lvl="2">
              <a:buFont typeface="Symbol" panose="05050102010706020507" pitchFamily="18" charset="2"/>
              <a:buChar char=" "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</a:t>
            </a:r>
            <a:r>
              <a:rPr lang="en-US" dirty="0"/>
              <a:t> correctly written, following the rules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You only have to add the </a:t>
            </a:r>
            <a:r>
              <a:rPr lang="en-US" dirty="0">
                <a:solidFill>
                  <a:srgbClr val="FF0000"/>
                </a:solidFill>
              </a:rPr>
              <a:t>semantic</a:t>
            </a:r>
            <a:r>
              <a:rPr lang="en-US" dirty="0"/>
              <a:t> rules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Generate the code for your computer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Expert can produce a working compiler for a simple language in a short time</a:t>
            </a:r>
          </a:p>
          <a:p>
            <a:pPr lvl="2">
              <a:buFont typeface="Symbol" panose="05050102010706020507" pitchFamily="18" charset="2"/>
              <a:buChar char="$"/>
            </a:pPr>
            <a:r>
              <a:rPr lang="en-US" dirty="0"/>
              <a:t>Claims of one-semester successes on the web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Enthusiasts should look up </a:t>
            </a:r>
            <a:r>
              <a:rPr lang="en-US" sz="2000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yacc</a:t>
            </a:r>
            <a:r>
              <a:rPr lang="en-US" sz="2000" dirty="0"/>
              <a:t> (yet another compiler-compiler)</a:t>
            </a:r>
          </a:p>
        </p:txBody>
      </p:sp>
    </p:spTree>
    <p:extLst>
      <p:ext uri="{BB962C8B-B14F-4D97-AF65-F5344CB8AC3E}">
        <p14:creationId xmlns:p14="http://schemas.microsoft.com/office/powerpoint/2010/main" val="3057796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102" y="107852"/>
            <a:ext cx="8217195" cy="944562"/>
          </a:xfrm>
        </p:spPr>
        <p:txBody>
          <a:bodyPr/>
          <a:lstStyle/>
          <a:p>
            <a:r>
              <a:rPr lang="en-US" dirty="0"/>
              <a:t>Modern compilers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A93DAAD-F7A7-FEFD-7C3A-8DCB1ECB5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983298"/>
            <a:ext cx="8458200" cy="5188902"/>
          </a:xfrm>
        </p:spPr>
        <p:txBody>
          <a:bodyPr/>
          <a:lstStyle/>
          <a:p>
            <a:r>
              <a:rPr lang="en-US" sz="2000" dirty="0"/>
              <a:t>Another common technique used to compile a new language</a:t>
            </a:r>
          </a:p>
          <a:p>
            <a:r>
              <a:rPr lang="en-US" sz="2000" dirty="0"/>
              <a:t>New language </a:t>
            </a:r>
            <a:r>
              <a:rPr lang="en-US" sz="2000" dirty="0">
                <a:sym typeface="Symbol" panose="05050102010706020507" pitchFamily="18" charset="2"/>
              </a:rPr>
              <a:t> </a:t>
            </a:r>
            <a:r>
              <a:rPr lang="en-US" sz="2000" dirty="0"/>
              <a:t> C (using </a:t>
            </a:r>
            <a:r>
              <a:rPr lang="en-US" sz="2000" dirty="0" err="1">
                <a:solidFill>
                  <a:srgbClr val="00B0F0"/>
                </a:solidFill>
              </a:rPr>
              <a:t>yacc</a:t>
            </a:r>
            <a:r>
              <a:rPr lang="en-US" sz="2000" dirty="0"/>
              <a:t> or similar)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One high language </a:t>
            </a:r>
            <a:r>
              <a:rPr lang="en-US" sz="2000" dirty="0">
                <a:sym typeface="Symbol" panose="05050102010706020507" pitchFamily="18" charset="2"/>
              </a:rPr>
              <a:t>  </a:t>
            </a:r>
            <a:r>
              <a:rPr lang="en-US" sz="2000" dirty="0"/>
              <a:t>another</a:t>
            </a:r>
          </a:p>
          <a:p>
            <a:pPr lvl="1">
              <a:buFont typeface="Wingdings" panose="05000000000000000000" pitchFamily="2" charset="2"/>
              <a:buChar char=""/>
            </a:pPr>
            <a:r>
              <a:rPr lang="en-US" dirty="0"/>
              <a:t>Relatively easy</a:t>
            </a:r>
          </a:p>
          <a:p>
            <a:pPr lvl="1">
              <a:buFont typeface="Wingdings" panose="05000000000000000000" pitchFamily="2" charset="2"/>
              <a:buChar char=""/>
            </a:pPr>
            <a:r>
              <a:rPr lang="en-US" dirty="0"/>
              <a:t>Many statements simply copied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C++ developed this way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Maybe Rust too?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C compilers have been available	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Free to universities (with Unix) since 1970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Now extensively optimized</a:t>
            </a:r>
          </a:p>
          <a:p>
            <a:pPr lvl="1">
              <a:buFont typeface="Wingdings" panose="05000000000000000000" pitchFamily="2" charset="2"/>
              <a:buChar char="J"/>
            </a:pPr>
            <a:r>
              <a:rPr lang="en-US" dirty="0"/>
              <a:t>No need to build your own optimizing compiler</a:t>
            </a:r>
          </a:p>
          <a:p>
            <a:pPr lvl="1">
              <a:buFont typeface="Wingdings" panose="05000000000000000000" pitchFamily="2" charset="2"/>
              <a:buChar char="J"/>
            </a:pPr>
            <a:r>
              <a:rPr lang="en-US" dirty="0"/>
              <a:t>Just use g++ on Linux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064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9" y="152400"/>
            <a:ext cx="8217195" cy="944562"/>
          </a:xfrm>
        </p:spPr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Important to raise the ‘level’ of your code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Make it more abstract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Use small functions to solve small parts of a larger problem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Build small functions into larger ones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Build the larger functions into larger ones again …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Increases ease of understanding of code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Either ‘</a:t>
            </a:r>
            <a:r>
              <a:rPr lang="en-US" dirty="0">
                <a:solidFill>
                  <a:srgbClr val="FF0000"/>
                </a:solidFill>
              </a:rPr>
              <a:t>Top Down</a:t>
            </a:r>
            <a:r>
              <a:rPr lang="en-US" dirty="0"/>
              <a:t>’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Start with the complex function</a:t>
            </a:r>
          </a:p>
          <a:p>
            <a:pPr lvl="3">
              <a:buClr>
                <a:srgbClr val="FF0000"/>
              </a:buClr>
            </a:pPr>
            <a:r>
              <a:rPr lang="en-US" dirty="0"/>
              <a:t>Build a car</a:t>
            </a:r>
          </a:p>
          <a:p>
            <a:pPr lvl="3">
              <a:buClr>
                <a:srgbClr val="FF0000"/>
              </a:buClr>
            </a:pPr>
            <a:r>
              <a:rPr lang="en-US" dirty="0"/>
              <a:t>Construct drawings for the car</a:t>
            </a:r>
          </a:p>
          <a:p>
            <a:pPr lvl="3">
              <a:buClr>
                <a:srgbClr val="FF0000"/>
              </a:buClr>
            </a:pPr>
            <a:r>
              <a:rPr lang="en-US" dirty="0"/>
              <a:t>Then major components </a:t>
            </a:r>
          </a:p>
          <a:p>
            <a:pPr lvl="3">
              <a:buClr>
                <a:srgbClr val="FF0000"/>
              </a:buClr>
            </a:pPr>
            <a:r>
              <a:rPr lang="en-US" dirty="0"/>
              <a:t>….</a:t>
            </a:r>
          </a:p>
          <a:p>
            <a:pPr lvl="3">
              <a:buClr>
                <a:srgbClr val="FF0000"/>
              </a:buClr>
            </a:pPr>
            <a:r>
              <a:rPr lang="en-US" dirty="0"/>
              <a:t>Finally nuts and bolts that hold parts together</a:t>
            </a:r>
          </a:p>
          <a:p>
            <a:pPr marL="514350" lvl="1" indent="0">
              <a:buClr>
                <a:srgbClr val="FF0000"/>
              </a:buClr>
              <a:buNone/>
            </a:pPr>
            <a:r>
              <a:rPr lang="en-US" dirty="0"/>
              <a:t>OR …</a:t>
            </a:r>
          </a:p>
          <a:p>
            <a:pPr lvl="2">
              <a:buClr>
                <a:srgbClr val="FF0000"/>
              </a:buClr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683531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102" y="107852"/>
            <a:ext cx="8217195" cy="944562"/>
          </a:xfrm>
        </p:spPr>
        <p:txBody>
          <a:bodyPr/>
          <a:lstStyle/>
          <a:p>
            <a:r>
              <a:rPr lang="en-US" dirty="0"/>
              <a:t>Modern compilers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A93DAAD-F7A7-FEFD-7C3A-8DCB1ECB5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983298"/>
            <a:ext cx="8458200" cy="5646102"/>
          </a:xfrm>
        </p:spPr>
        <p:txBody>
          <a:bodyPr/>
          <a:lstStyle/>
          <a:p>
            <a:r>
              <a:rPr lang="en-US" sz="2000" dirty="0"/>
              <a:t>Optimizing capabilities</a:t>
            </a:r>
          </a:p>
          <a:p>
            <a:r>
              <a:rPr lang="en-US" sz="2000" dirty="0"/>
              <a:t>Your code has a loop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May return some trivially short </a:t>
            </a:r>
            <a:r>
              <a:rPr lang="en-US" sz="2000" dirty="0" err="1"/>
              <a:t>ti</a:t>
            </a:r>
            <a:endParaRPr lang="en-US" sz="1200" dirty="0"/>
          </a:p>
          <a:p>
            <a:r>
              <a:rPr lang="en-US" sz="2000" dirty="0"/>
              <a:t>Calculated </a:t>
            </a:r>
            <a:r>
              <a:rPr lang="en-US" sz="20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000" dirty="0"/>
              <a:t> is not used</a:t>
            </a:r>
          </a:p>
          <a:p>
            <a:pPr>
              <a:buFont typeface="Symbol" panose="05050102010706020507" pitchFamily="18" charset="2"/>
              <a:buChar char="\"/>
            </a:pPr>
            <a:r>
              <a:rPr lang="en-US" sz="2000" dirty="0"/>
              <a:t>Compiler will simply delete the whole loop!!</a:t>
            </a:r>
          </a:p>
          <a:p>
            <a:pPr>
              <a:buFont typeface="Webdings" panose="05030102010509060703" pitchFamily="18" charset="2"/>
              <a:buChar char=""/>
            </a:pPr>
            <a:r>
              <a:rPr lang="en-US" sz="2000" dirty="0"/>
              <a:t>Trap for timing loops</a:t>
            </a:r>
          </a:p>
          <a:p>
            <a:r>
              <a:rPr lang="en-US" sz="2000" dirty="0"/>
              <a:t>Make sure that your test code uses the result</a:t>
            </a:r>
          </a:p>
          <a:p>
            <a:pPr lvl="1"/>
            <a:r>
              <a:rPr lang="en-US" dirty="0"/>
              <a:t>Printing </a:t>
            </a:r>
            <a:r>
              <a:rPr lang="en-US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dirty="0"/>
              <a:t> will suffice</a:t>
            </a:r>
          </a:p>
          <a:p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DA3515-7166-4028-FB99-5B182F34001C}"/>
              </a:ext>
            </a:extLst>
          </p:cNvPr>
          <p:cNvSpPr txBox="1"/>
          <p:nvPr/>
        </p:nvSpPr>
        <p:spPr>
          <a:xfrm>
            <a:off x="371622" y="1752600"/>
            <a:ext cx="7393745" cy="2554545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f(x:[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i64;N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 -&gt;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b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let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sum:i64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let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t0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Instant::now();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xj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 x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sum +=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xj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time_diff_ns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t0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415375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102" y="107852"/>
            <a:ext cx="8217195" cy="944562"/>
          </a:xfrm>
        </p:spPr>
        <p:txBody>
          <a:bodyPr/>
          <a:lstStyle/>
          <a:p>
            <a:r>
              <a:rPr lang="en-US" dirty="0"/>
              <a:t>Modern compilers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A93DAAD-F7A7-FEFD-7C3A-8DCB1ECB5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983298"/>
            <a:ext cx="8458200" cy="5646102"/>
          </a:xfrm>
        </p:spPr>
        <p:txBody>
          <a:bodyPr/>
          <a:lstStyle/>
          <a:p>
            <a:r>
              <a:rPr lang="en-US" sz="2000" dirty="0"/>
              <a:t>Optimizing capabilities</a:t>
            </a:r>
          </a:p>
          <a:p>
            <a:r>
              <a:rPr lang="en-US" sz="2000" dirty="0"/>
              <a:t>Your code has a loop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>
              <a:buFont typeface="Wingdings" panose="05000000000000000000" pitchFamily="2" charset="2"/>
              <a:buChar char="J"/>
            </a:pPr>
            <a:r>
              <a:rPr lang="en-US" sz="2000" dirty="0"/>
              <a:t>Now </a:t>
            </a:r>
            <a:r>
              <a:rPr lang="en-US" sz="20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000" dirty="0"/>
              <a:t> is used, so compiler will calculate it</a:t>
            </a:r>
            <a:endParaRPr lang="en-US" sz="1200" dirty="0"/>
          </a:p>
          <a:p>
            <a:pPr marL="457200" lvl="1" indent="0">
              <a:buNone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DA3515-7166-4028-FB99-5B182F34001C}"/>
              </a:ext>
            </a:extLst>
          </p:cNvPr>
          <p:cNvSpPr txBox="1"/>
          <p:nvPr/>
        </p:nvSpPr>
        <p:spPr>
          <a:xfrm>
            <a:off x="558018" y="1843950"/>
            <a:ext cx="6324600" cy="3170099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f(x:[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i64;N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 -&gt;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b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let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sum:i64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let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t0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Instant::now();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xj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 x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sum +=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xj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let dt =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time_diff_ns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t0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eprintln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!(“Sum = {}”, sum 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dt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24687552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102" y="107852"/>
            <a:ext cx="8217195" cy="944562"/>
          </a:xfrm>
        </p:spPr>
        <p:txBody>
          <a:bodyPr/>
          <a:lstStyle/>
          <a:p>
            <a:r>
              <a:rPr lang="en-US" dirty="0"/>
              <a:t>Modern compilers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A93DAAD-F7A7-FEFD-7C3A-8DCB1ECB5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983298"/>
            <a:ext cx="8458200" cy="5646102"/>
          </a:xfrm>
        </p:spPr>
        <p:txBody>
          <a:bodyPr/>
          <a:lstStyle/>
          <a:p>
            <a:r>
              <a:rPr lang="en-US" sz="2000" dirty="0"/>
              <a:t>Optimizing capabilities</a:t>
            </a:r>
          </a:p>
          <a:p>
            <a:r>
              <a:rPr lang="en-US" sz="2000" dirty="0"/>
              <a:t>Your code has a loop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>
              <a:buFont typeface="Wingdings" panose="05000000000000000000" pitchFamily="2" charset="2"/>
              <a:buChar char="J"/>
            </a:pPr>
            <a:r>
              <a:rPr lang="en-US" sz="2000" dirty="0"/>
              <a:t>Now </a:t>
            </a:r>
            <a:r>
              <a:rPr lang="en-US" sz="20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000" dirty="0"/>
              <a:t> is used, so compiler will calculate it</a:t>
            </a:r>
            <a:endParaRPr lang="en-US" sz="1200" dirty="0"/>
          </a:p>
          <a:p>
            <a:pPr marL="457200" lvl="1" indent="0">
              <a:buNone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DA3515-7166-4028-FB99-5B182F34001C}"/>
              </a:ext>
            </a:extLst>
          </p:cNvPr>
          <p:cNvSpPr txBox="1"/>
          <p:nvPr/>
        </p:nvSpPr>
        <p:spPr>
          <a:xfrm>
            <a:off x="558018" y="1843950"/>
            <a:ext cx="6324600" cy="3170099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f(x:[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i64;N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 -&gt;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b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let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sum:i64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let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t0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Instant::now();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xj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 x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sum +=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xj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let dt =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time_diff_ns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t0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eprintln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!(“Sum = {}”, sum 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dt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ECC0FC-325E-4529-A8A6-6B4363113B32}"/>
              </a:ext>
            </a:extLst>
          </p:cNvPr>
          <p:cNvSpPr txBox="1"/>
          <p:nvPr/>
        </p:nvSpPr>
        <p:spPr>
          <a:xfrm>
            <a:off x="5428076" y="3505200"/>
            <a:ext cx="3393539" cy="830997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Webdings" panose="05030102010509060703" pitchFamily="18" charset="2"/>
              <a:buChar char="U"/>
            </a:pPr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Note the extra variable </a:t>
            </a:r>
            <a:r>
              <a:rPr lang="en-US" sz="2400" b="1" dirty="0">
                <a:solidFill>
                  <a:srgbClr val="00B0F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dt</a:t>
            </a:r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F57844-709E-B02B-2AF7-B832BBACDB2D}"/>
              </a:ext>
            </a:extLst>
          </p:cNvPr>
          <p:cNvSpPr txBox="1"/>
          <p:nvPr/>
        </p:nvSpPr>
        <p:spPr>
          <a:xfrm>
            <a:off x="5428076" y="5643869"/>
            <a:ext cx="3191221" cy="461665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?"/>
            </a:pPr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Why did I add it?</a:t>
            </a:r>
          </a:p>
        </p:txBody>
      </p:sp>
    </p:spTree>
    <p:extLst>
      <p:ext uri="{BB962C8B-B14F-4D97-AF65-F5344CB8AC3E}">
        <p14:creationId xmlns:p14="http://schemas.microsoft.com/office/powerpoint/2010/main" val="314436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8D4AE-81E5-6009-B12E-1C074C07F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Fast running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27DD9-7188-7D3B-0A47-815CAF0BB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8902"/>
          </a:xfrm>
        </p:spPr>
        <p:txBody>
          <a:bodyPr/>
          <a:lstStyle/>
          <a:p>
            <a:pPr>
              <a:buFont typeface="Symbol" panose="05050102010706020507" pitchFamily="18" charset="2"/>
              <a:buChar char="$"/>
            </a:pPr>
            <a:r>
              <a:rPr lang="en-US" dirty="0"/>
              <a:t>Belief that invoking functions will slow down your code </a:t>
            </a:r>
            <a:r>
              <a:rPr lang="en-US" dirty="0">
                <a:sym typeface="Wingdings" panose="05000000000000000000" pitchFamily="2" charset="2"/>
              </a:rPr>
              <a:t></a:t>
            </a:r>
          </a:p>
          <a:p>
            <a:pPr lvl="1">
              <a:buFont typeface="Wingdings" panose="05000000000000000000" pitchFamily="2" charset="2"/>
              <a:buChar char="û"/>
            </a:pPr>
            <a:r>
              <a:rPr lang="en-US" dirty="0">
                <a:sym typeface="Wingdings" panose="05000000000000000000" pitchFamily="2" charset="2"/>
              </a:rPr>
              <a:t>True – compiler will generate some extra instructions to invoke a function</a:t>
            </a:r>
          </a:p>
          <a:p>
            <a:pPr marL="457200" lvl="1" indent="0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but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ym typeface="Wingdings" panose="05000000000000000000" pitchFamily="2" charset="2"/>
              </a:rPr>
              <a:t>Modern optimizing compilers can often remove the overhead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ym typeface="Wingdings" panose="05000000000000000000" pitchFamily="2" charset="2"/>
              </a:rPr>
              <a:t>Your </a:t>
            </a:r>
            <a:r>
              <a:rPr lang="en-US" dirty="0" err="1">
                <a:sym typeface="Wingdings" panose="05000000000000000000" pitchFamily="2" charset="2"/>
              </a:rPr>
              <a:t>3Ghz</a:t>
            </a:r>
            <a:r>
              <a:rPr lang="en-US" dirty="0">
                <a:sym typeface="Wingdings" panose="05000000000000000000" pitchFamily="2" charset="2"/>
              </a:rPr>
              <a:t> CPU will add only a few ns to call a function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ym typeface="Wingdings" panose="05000000000000000000" pitchFamily="2" charset="2"/>
              </a:rPr>
              <a:t>Better engineered 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i.e.</a:t>
            </a:r>
            <a:r>
              <a:rPr lang="en-US" dirty="0">
                <a:sym typeface="Wingdings" panose="05000000000000000000" pitchFamily="2" charset="2"/>
              </a:rPr>
              <a:t> high level) code is much cheaper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ym typeface="Wingdings" panose="05000000000000000000" pitchFamily="2" charset="2"/>
              </a:rPr>
              <a:t>Real cost of a large system is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NOT</a:t>
            </a:r>
            <a:r>
              <a:rPr lang="en-US" dirty="0">
                <a:sym typeface="Wingdings" panose="05000000000000000000" pitchFamily="2" charset="2"/>
              </a:rPr>
              <a:t> in initial cost to write it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BUT </a:t>
            </a:r>
            <a:r>
              <a:rPr lang="en-US" dirty="0">
                <a:sym typeface="Wingdings" panose="05000000000000000000" pitchFamily="2" charset="2"/>
              </a:rPr>
              <a:t>in cost to maintain it!</a:t>
            </a:r>
          </a:p>
          <a:p>
            <a:pPr marL="914400" lvl="2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lvl="1">
              <a:buFont typeface="Symbol" panose="05050102010706020507" pitchFamily="18" charset="2"/>
              <a:buChar char="$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3980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7588F-B74C-C589-36E6-FCDF3CCD3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F279A-4BD1-D94F-94A9-DCC5A9EB4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401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7588F-B74C-C589-36E6-FCDF3CCD3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F279A-4BD1-D94F-94A9-DCC5A9EB4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92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49" y="152400"/>
            <a:ext cx="8217195" cy="944562"/>
          </a:xfrm>
        </p:spPr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Important to raise the ‘level’ of your code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Make it more abstract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Use small functions to solve small parts of a larger problem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Build small functions into larger ones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Build the larger functions into larger ones again …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Increases ease of understanding of code</a:t>
            </a:r>
          </a:p>
          <a:p>
            <a:pPr marL="514350" lvl="1" indent="0">
              <a:buClr>
                <a:srgbClr val="FF0000"/>
              </a:buClr>
              <a:buNone/>
            </a:pPr>
            <a:r>
              <a:rPr lang="en-US" dirty="0"/>
              <a:t>Either </a:t>
            </a:r>
          </a:p>
          <a:p>
            <a:pPr marL="514350" lvl="1" indent="0">
              <a:buClr>
                <a:srgbClr val="FF0000"/>
              </a:buClr>
              <a:buNone/>
            </a:pPr>
            <a:r>
              <a:rPr lang="en-US" dirty="0"/>
              <a:t>‘Top Down’</a:t>
            </a:r>
          </a:p>
          <a:p>
            <a:pPr marL="514350" lvl="1" indent="0">
              <a:buClr>
                <a:srgbClr val="FF0000"/>
              </a:buClr>
              <a:buNone/>
            </a:pPr>
            <a:r>
              <a:rPr lang="en-US" dirty="0">
                <a:solidFill>
                  <a:srgbClr val="FF0000"/>
                </a:solidFill>
              </a:rPr>
              <a:t>OR </a:t>
            </a:r>
          </a:p>
          <a:p>
            <a:pPr marL="514350" lvl="1" indent="0">
              <a:buClr>
                <a:srgbClr val="FF0000"/>
              </a:buClr>
              <a:buNone/>
            </a:pPr>
            <a:r>
              <a:rPr lang="en-US" dirty="0"/>
              <a:t>‘Bottom Up’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Start with the nuts and bolts and 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build components from them and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build systems from the components</a:t>
            </a:r>
          </a:p>
          <a:p>
            <a:pPr lvl="2">
              <a:buClr>
                <a:srgbClr val="FF0000"/>
              </a:buClr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92482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715962"/>
          </a:xfrm>
        </p:spPr>
        <p:txBody>
          <a:bodyPr/>
          <a:lstStyle/>
          <a:p>
            <a:r>
              <a:rPr lang="en-US" dirty="0"/>
              <a:t>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906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Functions can be either ‘high level’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Build car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Top Level Design </a:t>
            </a:r>
          </a:p>
          <a:p>
            <a:pPr lvl="3">
              <a:buClr>
                <a:srgbClr val="FF0000"/>
              </a:buClr>
            </a:pPr>
            <a:r>
              <a:rPr lang="en-US" dirty="0"/>
              <a:t>Chassis</a:t>
            </a:r>
          </a:p>
          <a:p>
            <a:pPr lvl="3">
              <a:buClr>
                <a:srgbClr val="FF0000"/>
              </a:buClr>
            </a:pPr>
            <a:r>
              <a:rPr lang="en-US" dirty="0"/>
              <a:t>Wheels</a:t>
            </a:r>
          </a:p>
          <a:p>
            <a:pPr lvl="3">
              <a:buClr>
                <a:srgbClr val="FF0000"/>
              </a:buClr>
            </a:pPr>
            <a:r>
              <a:rPr lang="en-US" dirty="0"/>
              <a:t>Engine +++ 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So make functions to create each component</a:t>
            </a:r>
          </a:p>
          <a:p>
            <a:pPr lvl="3">
              <a:buClr>
                <a:srgbClr val="FF0000"/>
              </a:buClr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Chassis,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Wheel,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Engine, ….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Car is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/>
              <a:t> with components for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chassis, wheel, engine</a:t>
            </a:r>
            <a:r>
              <a:rPr lang="en-US" dirty="0"/>
              <a:t>, </a:t>
            </a:r>
            <a:r>
              <a:rPr lang="en-US" dirty="0" err="1"/>
              <a:t>etc</a:t>
            </a:r>
            <a:endParaRPr lang="en-US" dirty="0"/>
          </a:p>
          <a:p>
            <a:pPr lvl="2">
              <a:buClr>
                <a:srgbClr val="FF0000"/>
              </a:buClr>
            </a:pPr>
            <a:r>
              <a:rPr lang="en-US" dirty="0"/>
              <a:t>Second level design</a:t>
            </a:r>
          </a:p>
          <a:p>
            <a:pPr lvl="3">
              <a:buClr>
                <a:srgbClr val="FF0000"/>
              </a:buClr>
            </a:pPr>
            <a:r>
              <a:rPr lang="en-US" dirty="0"/>
              <a:t>Chassis – built from many panels</a:t>
            </a:r>
          </a:p>
          <a:p>
            <a:pPr lvl="4">
              <a:buClr>
                <a:srgbClr val="FF0000"/>
              </a:buClr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panel_a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panel_b,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lvl="3">
              <a:buClr>
                <a:srgbClr val="FF0000"/>
              </a:buClr>
            </a:pPr>
            <a:r>
              <a:rPr lang="en-US" dirty="0"/>
              <a:t>Wheel – Rim, </a:t>
            </a:r>
            <a:r>
              <a:rPr lang="en-US" dirty="0" err="1"/>
              <a:t>Tyre</a:t>
            </a:r>
            <a:r>
              <a:rPr lang="en-US" dirty="0"/>
              <a:t>, …</a:t>
            </a:r>
          </a:p>
          <a:p>
            <a:pPr lvl="4">
              <a:buClr>
                <a:srgbClr val="FF0000"/>
              </a:buClr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rim,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tyre</a:t>
            </a:r>
            <a:r>
              <a:rPr lang="en-US" dirty="0"/>
              <a:t>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Clr>
                <a:srgbClr val="FF0000"/>
              </a:buClr>
            </a:pPr>
            <a:endParaRPr lang="en-US" dirty="0"/>
          </a:p>
          <a:p>
            <a:pPr lvl="2">
              <a:buClr>
                <a:srgbClr val="FF0000"/>
              </a:buClr>
            </a:pPr>
            <a:endParaRPr lang="en-US" dirty="0"/>
          </a:p>
          <a:p>
            <a:pPr lvl="2">
              <a:buClr>
                <a:srgbClr val="FF0000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003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Hierarchy of functions and structures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Top Down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Car </a:t>
            </a:r>
            <a:r>
              <a:rPr lang="en-US" dirty="0">
                <a:sym typeface="Symbol" panose="05050102010706020507" pitchFamily="18" charset="2"/>
              </a:rPr>
              <a:t> Chassis + Wheel + …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Chassis </a:t>
            </a:r>
            <a:r>
              <a:rPr lang="en-US" dirty="0">
                <a:sym typeface="Symbol" panose="05050102010706020507" pitchFamily="18" charset="2"/>
              </a:rPr>
              <a:t></a:t>
            </a:r>
            <a:r>
              <a:rPr lang="en-US" dirty="0"/>
              <a:t> Panels </a:t>
            </a:r>
            <a:r>
              <a:rPr lang="en-US" dirty="0">
                <a:sym typeface="Symbol" panose="05050102010706020507" pitchFamily="18" charset="2"/>
              </a:rPr>
              <a:t></a:t>
            </a:r>
          </a:p>
          <a:p>
            <a:pPr lvl="2">
              <a:buClr>
                <a:srgbClr val="FF0000"/>
              </a:buClr>
            </a:pPr>
            <a:r>
              <a:rPr lang="en-US" dirty="0">
                <a:sym typeface="Symbol" panose="05050102010706020507" pitchFamily="18" charset="2"/>
              </a:rPr>
              <a:t>Wheel  </a:t>
            </a:r>
            <a:r>
              <a:rPr lang="en-US" dirty="0"/>
              <a:t>Rim + </a:t>
            </a:r>
            <a:r>
              <a:rPr lang="en-US" dirty="0" err="1"/>
              <a:t>Tyre</a:t>
            </a:r>
            <a:endParaRPr lang="en-US" dirty="0"/>
          </a:p>
          <a:p>
            <a:pPr lvl="1">
              <a:buClr>
                <a:srgbClr val="FF0000"/>
              </a:buClr>
            </a:pPr>
            <a:r>
              <a:rPr lang="en-US" dirty="0">
                <a:sym typeface="Symbol" panose="05050102010706020507" pitchFamily="18" charset="2"/>
              </a:rPr>
              <a:t>Bottom Up</a:t>
            </a:r>
          </a:p>
          <a:p>
            <a:pPr lvl="2">
              <a:buClr>
                <a:srgbClr val="FF0000"/>
              </a:buClr>
            </a:pPr>
            <a:r>
              <a:rPr lang="en-US" dirty="0">
                <a:sym typeface="Symbol" panose="05050102010706020507" pitchFamily="18" charset="2"/>
              </a:rPr>
              <a:t>Same steps in reverse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Top down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en-US" sz="2400" dirty="0"/>
              <a:t> Bottom up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Topic for your system design courses</a:t>
            </a:r>
          </a:p>
          <a:p>
            <a:pPr>
              <a:buClr>
                <a:srgbClr val="FF0000"/>
              </a:buClr>
            </a:pPr>
            <a:r>
              <a:rPr lang="en-US" dirty="0"/>
              <a:t>Here we can make </a:t>
            </a:r>
            <a:r>
              <a:rPr lang="en-US" dirty="0">
                <a:solidFill>
                  <a:srgbClr val="FF0000"/>
                </a:solidFill>
              </a:rPr>
              <a:t>function</a:t>
            </a:r>
            <a:r>
              <a:rPr lang="en-US" dirty="0"/>
              <a:t>s for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simple tasks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Make some bolts                       </a:t>
            </a:r>
          </a:p>
          <a:p>
            <a:pPr marL="514350" lvl="1" indent="0">
              <a:buClr>
                <a:srgbClr val="FF0000"/>
              </a:buClr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dirty="0"/>
              <a:t> complex ones                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Make a full car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53C29F-E8A0-4765-8F29-B4A6283D4EF1}"/>
              </a:ext>
            </a:extLst>
          </p:cNvPr>
          <p:cNvSpPr txBox="1"/>
          <p:nvPr/>
        </p:nvSpPr>
        <p:spPr>
          <a:xfrm>
            <a:off x="5181600" y="5179367"/>
            <a:ext cx="1973617" cy="1200329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>
              <a:buClr>
                <a:srgbClr val="FF0000"/>
              </a:buClr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simple functions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combined</a:t>
            </a:r>
          </a:p>
          <a:p>
            <a:pPr algn="ctr">
              <a:buClr>
                <a:srgbClr val="FF0000"/>
              </a:buClr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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Clr>
                <a:srgbClr val="FF0000"/>
              </a:buClr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complex functions</a:t>
            </a:r>
          </a:p>
        </p:txBody>
      </p:sp>
    </p:spTree>
    <p:extLst>
      <p:ext uri="{BB962C8B-B14F-4D97-AF65-F5344CB8AC3E}">
        <p14:creationId xmlns:p14="http://schemas.microsoft.com/office/powerpoint/2010/main" val="179489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Simple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Easy to</a:t>
            </a:r>
          </a:p>
          <a:p>
            <a:pPr lvl="1">
              <a:buClr>
                <a:srgbClr val="FF0000"/>
              </a:buClr>
            </a:pPr>
            <a:r>
              <a:rPr lang="en-US" sz="2400" dirty="0"/>
              <a:t>Write</a:t>
            </a:r>
          </a:p>
          <a:p>
            <a:pPr lvl="1">
              <a:buClr>
                <a:srgbClr val="FF0000"/>
              </a:buClr>
            </a:pPr>
            <a:r>
              <a:rPr lang="en-US" sz="2400" dirty="0"/>
              <a:t>Test</a:t>
            </a:r>
          </a:p>
          <a:p>
            <a:pPr lvl="1">
              <a:buClr>
                <a:srgbClr val="FF0000"/>
              </a:buClr>
            </a:pPr>
            <a:r>
              <a:rPr lang="en-US" sz="2400" dirty="0"/>
              <a:t>Understand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Divide the complex task (building a car)</a:t>
            </a:r>
            <a:br>
              <a:rPr lang="en-US" sz="2400" dirty="0"/>
            </a:br>
            <a:r>
              <a:rPr lang="en-US" sz="2400" dirty="0"/>
              <a:t>into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Simple ones (fabricate some bolts)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‘Divide and Conquer’ Approach</a:t>
            </a:r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r>
              <a:rPr lang="en-US" sz="2400" dirty="0"/>
              <a:t>Generally, do not worry if your code appears trivial</a:t>
            </a:r>
          </a:p>
          <a:p>
            <a:pPr lvl="1">
              <a:buClr>
                <a:srgbClr val="FF0000"/>
              </a:buClr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 </a:t>
            </a:r>
            <a:r>
              <a:rPr lang="en-US" dirty="0"/>
              <a:t>only one line of code </a:t>
            </a:r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53C29F-E8A0-4765-8F29-B4A6283D4EF1}"/>
              </a:ext>
            </a:extLst>
          </p:cNvPr>
          <p:cNvSpPr txBox="1"/>
          <p:nvPr/>
        </p:nvSpPr>
        <p:spPr>
          <a:xfrm>
            <a:off x="6096000" y="3657600"/>
            <a:ext cx="1973617" cy="1200329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>
              <a:buClr>
                <a:srgbClr val="FF0000"/>
              </a:buClr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simple functions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combined</a:t>
            </a:r>
          </a:p>
          <a:p>
            <a:pPr algn="ctr">
              <a:buClr>
                <a:srgbClr val="FF0000"/>
              </a:buClr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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Clr>
                <a:srgbClr val="FF0000"/>
              </a:buClr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complex functions</a:t>
            </a:r>
          </a:p>
        </p:txBody>
      </p:sp>
    </p:spTree>
    <p:extLst>
      <p:ext uri="{BB962C8B-B14F-4D97-AF65-F5344CB8AC3E}">
        <p14:creationId xmlns:p14="http://schemas.microsoft.com/office/powerpoint/2010/main" val="4034881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Simple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86800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Generally, </a:t>
            </a:r>
            <a:r>
              <a:rPr lang="en-US" sz="2400" dirty="0">
                <a:solidFill>
                  <a:srgbClr val="FF0000"/>
                </a:solidFill>
              </a:rPr>
              <a:t>do not worry</a:t>
            </a:r>
            <a:r>
              <a:rPr lang="en-US" sz="2400" dirty="0"/>
              <a:t> if your code appears trivial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 </a:t>
            </a:r>
            <a:r>
              <a:rPr lang="en-US" dirty="0"/>
              <a:t>only one line of code 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Some functions may encode simple things like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Conversions from one type or unit to another</a:t>
            </a:r>
          </a:p>
          <a:p>
            <a:pPr marL="914400" lvl="2" indent="0">
              <a:buClr>
                <a:srgbClr val="FF0000"/>
              </a:buClr>
              <a:buNone/>
            </a:pP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dirty="0"/>
              <a:t> Rust time of day functions return a time</a:t>
            </a:r>
            <a:br>
              <a:rPr lang="en-US" dirty="0"/>
            </a:br>
            <a:r>
              <a:rPr lang="en-US" dirty="0"/>
              <a:t>     in an integral number of nanoseconds</a:t>
            </a:r>
          </a:p>
          <a:p>
            <a:pPr lvl="3">
              <a:buClr>
                <a:srgbClr val="FF0000"/>
              </a:buClr>
            </a:pPr>
            <a:r>
              <a:rPr lang="en-US" dirty="0"/>
              <a:t>This is not much use in the code </a:t>
            </a:r>
            <a:br>
              <a:rPr lang="en-US" dirty="0"/>
            </a:br>
            <a:r>
              <a:rPr lang="en-US" dirty="0"/>
              <a:t>that’s guiding your moon rocket</a:t>
            </a:r>
          </a:p>
          <a:p>
            <a:pPr lvl="3">
              <a:buClr>
                <a:srgbClr val="FF0000"/>
              </a:buClr>
            </a:pPr>
            <a:r>
              <a:rPr lang="en-US" dirty="0"/>
              <a:t>all your calculations consistently use seconds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So function that converts it to </a:t>
            </a:r>
            <a:r>
              <a:rPr lang="en-US" dirty="0">
                <a:solidFill>
                  <a:srgbClr val="FF0000"/>
                </a:solidFill>
              </a:rPr>
              <a:t>seconds</a:t>
            </a:r>
            <a:r>
              <a:rPr lang="en-US" dirty="0"/>
              <a:t> as a float (</a:t>
            </a:r>
            <a:r>
              <a:rPr lang="en-US" dirty="0" err="1">
                <a:solidFill>
                  <a:srgbClr val="FF0000"/>
                </a:solidFill>
              </a:rPr>
              <a:t>f64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is useful and</a:t>
            </a:r>
          </a:p>
          <a:p>
            <a:pPr marL="914400" lvl="2" indent="0">
              <a:buClr>
                <a:srgbClr val="FF0000"/>
              </a:buClr>
              <a:buNone/>
            </a:pPr>
            <a:r>
              <a:rPr lang="en-US" dirty="0"/>
              <a:t>Stops your code being cluttered by trivia</a:t>
            </a:r>
            <a:br>
              <a:rPr lang="en-US" dirty="0"/>
            </a:b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dirty="0"/>
              <a:t>Forcing you to remember and repeat the conversion       many times!</a:t>
            </a:r>
          </a:p>
          <a:p>
            <a:pPr marL="914400" lvl="2" indent="0">
              <a:buClr>
                <a:srgbClr val="FF0000"/>
              </a:buClr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dirty="0"/>
              <a:t>Forgetting that the rest of your calculation consistently use seconds</a:t>
            </a:r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031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Simple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86800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Generally, </a:t>
            </a:r>
            <a:r>
              <a:rPr lang="en-US" sz="2400" dirty="0">
                <a:solidFill>
                  <a:srgbClr val="FF0000"/>
                </a:solidFill>
              </a:rPr>
              <a:t>do not worry</a:t>
            </a:r>
            <a:r>
              <a:rPr lang="en-US" sz="2400" dirty="0"/>
              <a:t> if your code appears trivial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Conversions from one type or unit to another</a:t>
            </a:r>
          </a:p>
          <a:p>
            <a:pPr marL="914400" lvl="2" indent="0">
              <a:buClr>
                <a:srgbClr val="FF0000"/>
              </a:buClr>
              <a:buNone/>
            </a:pPr>
            <a:r>
              <a:rPr lang="en-US" dirty="0"/>
              <a:t>Stops your code being cluttered by trivia</a:t>
            </a:r>
            <a:br>
              <a:rPr lang="en-US" dirty="0"/>
            </a:br>
            <a:r>
              <a:rPr lang="en-US" dirty="0"/>
              <a:t>So this function, with only 3 lines is useful</a:t>
            </a:r>
          </a:p>
          <a:p>
            <a:pPr marL="914400" lvl="2" indent="0">
              <a:buClr>
                <a:srgbClr val="FF0000"/>
              </a:buClr>
              <a:buNone/>
            </a:pPr>
            <a:endParaRPr lang="en-US" dirty="0"/>
          </a:p>
          <a:p>
            <a:pPr marL="914400" lvl="2" indent="0">
              <a:buClr>
                <a:srgbClr val="FF0000"/>
              </a:buClr>
              <a:buNone/>
            </a:pPr>
            <a:endParaRPr lang="en-US" dirty="0"/>
          </a:p>
          <a:p>
            <a:pPr marL="914400" lvl="2" indent="0">
              <a:buClr>
                <a:srgbClr val="FF0000"/>
              </a:buClr>
              <a:buNone/>
            </a:pPr>
            <a:endParaRPr lang="en-US" dirty="0"/>
          </a:p>
          <a:p>
            <a:pPr marL="914400" lvl="2" indent="0">
              <a:buClr>
                <a:srgbClr val="FF0000"/>
              </a:buClr>
              <a:buNone/>
            </a:pPr>
            <a:endParaRPr lang="en-US" dirty="0"/>
          </a:p>
          <a:p>
            <a:pPr marL="914400" lvl="2" indent="0">
              <a:buClr>
                <a:srgbClr val="FF0000"/>
              </a:buClr>
              <a:buNone/>
            </a:pPr>
            <a:endParaRPr lang="en-US" dirty="0"/>
          </a:p>
          <a:p>
            <a:pPr lvl="1">
              <a:buClr>
                <a:srgbClr val="FF0000"/>
              </a:buClr>
            </a:pPr>
            <a:r>
              <a:rPr lang="en-US" dirty="0"/>
              <a:t>Of course, seasoned Rust programmers reduce this  even more</a:t>
            </a:r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A8B981-3F98-B179-1D87-CAE872EB46BE}"/>
              </a:ext>
            </a:extLst>
          </p:cNvPr>
          <p:cNvSpPr txBox="1"/>
          <p:nvPr/>
        </p:nvSpPr>
        <p:spPr>
          <a:xfrm>
            <a:off x="381000" y="2743200"/>
            <a:ext cx="8044085" cy="163121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time_diff_nsecs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t0:Instant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) -&gt;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duration =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t0.elapsed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d_nsecs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duration.as_nanos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d_nsecs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as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1B6FC1-4DB0-4A97-C684-5EA7FB85537F}"/>
              </a:ext>
            </a:extLst>
          </p:cNvPr>
          <p:cNvSpPr txBox="1"/>
          <p:nvPr/>
        </p:nvSpPr>
        <p:spPr>
          <a:xfrm>
            <a:off x="380999" y="5007114"/>
            <a:ext cx="8044085" cy="70788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time_diff_ns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t0:Instant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) -&gt;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	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t0.elapsed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as_nanos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as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20821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16287</TotalTime>
  <Words>2747</Words>
  <Application>Microsoft Office PowerPoint</Application>
  <PresentationFormat>On-screen Show (4:3)</PresentationFormat>
  <Paragraphs>431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Arial Unicode MS</vt:lpstr>
      <vt:lpstr>Arial</vt:lpstr>
      <vt:lpstr>Calibri</vt:lpstr>
      <vt:lpstr>Courier New</vt:lpstr>
      <vt:lpstr>Symbol</vt:lpstr>
      <vt:lpstr>Times New Roman</vt:lpstr>
      <vt:lpstr>Webdings</vt:lpstr>
      <vt:lpstr>Wingdings</vt:lpstr>
      <vt:lpstr>Office Theme</vt:lpstr>
      <vt:lpstr>RUST Functions</vt:lpstr>
      <vt:lpstr>FuNCTIONS</vt:lpstr>
      <vt:lpstr>Functions</vt:lpstr>
      <vt:lpstr>Functions</vt:lpstr>
      <vt:lpstr>Design</vt:lpstr>
      <vt:lpstr>Design</vt:lpstr>
      <vt:lpstr>Simple functions</vt:lpstr>
      <vt:lpstr>Simple functions</vt:lpstr>
      <vt:lpstr>Simple functions</vt:lpstr>
      <vt:lpstr>Simple functions</vt:lpstr>
      <vt:lpstr>Simple functions</vt:lpstr>
      <vt:lpstr>Simple functions</vt:lpstr>
      <vt:lpstr>Simple functions</vt:lpstr>
      <vt:lpstr>Syntax</vt:lpstr>
      <vt:lpstr>Definition of a computer language</vt:lpstr>
      <vt:lpstr>Formal syntax of a function</vt:lpstr>
      <vt:lpstr>Syntax of a function</vt:lpstr>
      <vt:lpstr>Syntax of a function</vt:lpstr>
      <vt:lpstr>Syntax of a function</vt:lpstr>
      <vt:lpstr>Syntax of a function</vt:lpstr>
      <vt:lpstr>Syntax of a function</vt:lpstr>
      <vt:lpstr>Syntax of a function</vt:lpstr>
      <vt:lpstr>Syntax of a function</vt:lpstr>
      <vt:lpstr>Syntax of a function</vt:lpstr>
      <vt:lpstr>Syntax of a function</vt:lpstr>
      <vt:lpstr>Syntax of a function</vt:lpstr>
      <vt:lpstr>Formal syntax</vt:lpstr>
      <vt:lpstr>Modern compilers</vt:lpstr>
      <vt:lpstr>Modern compilers</vt:lpstr>
      <vt:lpstr>Modern compilers</vt:lpstr>
      <vt:lpstr>Modern compilers</vt:lpstr>
      <vt:lpstr>Modern compilers</vt:lpstr>
      <vt:lpstr>Fast running code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English: Fewer is better!</dc:title>
  <dc:creator>Windows User</dc:creator>
  <cp:lastModifiedBy>John Morris</cp:lastModifiedBy>
  <cp:revision>206</cp:revision>
  <cp:lastPrinted>2019-04-26T14:10:42Z</cp:lastPrinted>
  <dcterms:created xsi:type="dcterms:W3CDTF">2010-05-26T12:32:20Z</dcterms:created>
  <dcterms:modified xsi:type="dcterms:W3CDTF">2022-09-15T01:58:43Z</dcterms:modified>
</cp:coreProperties>
</file>