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256" r:id="rId2"/>
    <p:sldId id="325" r:id="rId3"/>
    <p:sldId id="334" r:id="rId4"/>
    <p:sldId id="365" r:id="rId5"/>
    <p:sldId id="366" r:id="rId6"/>
    <p:sldId id="388" r:id="rId7"/>
    <p:sldId id="390" r:id="rId8"/>
    <p:sldId id="389" r:id="rId9"/>
    <p:sldId id="391" r:id="rId10"/>
    <p:sldId id="392" r:id="rId11"/>
    <p:sldId id="393" r:id="rId12"/>
    <p:sldId id="368" r:id="rId13"/>
    <p:sldId id="367" r:id="rId14"/>
    <p:sldId id="385" r:id="rId15"/>
    <p:sldId id="369" r:id="rId16"/>
    <p:sldId id="370" r:id="rId17"/>
    <p:sldId id="371" r:id="rId18"/>
    <p:sldId id="411" r:id="rId19"/>
    <p:sldId id="372" r:id="rId20"/>
    <p:sldId id="373" r:id="rId21"/>
    <p:sldId id="413" r:id="rId22"/>
    <p:sldId id="374" r:id="rId23"/>
    <p:sldId id="386" r:id="rId24"/>
    <p:sldId id="375" r:id="rId25"/>
    <p:sldId id="387" r:id="rId26"/>
    <p:sldId id="376" r:id="rId27"/>
    <p:sldId id="377" r:id="rId28"/>
    <p:sldId id="379" r:id="rId29"/>
    <p:sldId id="380" r:id="rId30"/>
    <p:sldId id="381" r:id="rId31"/>
    <p:sldId id="382" r:id="rId32"/>
    <p:sldId id="383" r:id="rId33"/>
    <p:sldId id="384" r:id="rId34"/>
    <p:sldId id="395" r:id="rId35"/>
    <p:sldId id="394" r:id="rId36"/>
    <p:sldId id="396" r:id="rId37"/>
    <p:sldId id="397" r:id="rId38"/>
    <p:sldId id="398" r:id="rId39"/>
    <p:sldId id="400" r:id="rId40"/>
    <p:sldId id="405" r:id="rId41"/>
    <p:sldId id="406" r:id="rId42"/>
    <p:sldId id="407" r:id="rId43"/>
    <p:sldId id="402" r:id="rId44"/>
    <p:sldId id="408" r:id="rId45"/>
    <p:sldId id="409" r:id="rId46"/>
    <p:sldId id="410" r:id="rId47"/>
    <p:sldId id="403" r:id="rId48"/>
    <p:sldId id="404" r:id="rId49"/>
    <p:sldId id="412" r:id="rId50"/>
    <p:sldId id="414" r:id="rId51"/>
    <p:sldId id="415" r:id="rId52"/>
    <p:sldId id="416" r:id="rId53"/>
    <p:sldId id="399" r:id="rId54"/>
  </p:sldIdLst>
  <p:sldSz cx="9144000" cy="6858000" type="screen4x3"/>
  <p:notesSz cx="10021888" cy="68881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37E1"/>
    <a:srgbClr val="3FC161"/>
    <a:srgbClr val="0FDB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59" autoAdjust="0"/>
    <p:restoredTop sz="94629" autoAdjust="0"/>
  </p:normalViewPr>
  <p:slideViewPr>
    <p:cSldViewPr>
      <p:cViewPr varScale="1">
        <p:scale>
          <a:sx n="72" d="100"/>
          <a:sy n="72" d="100"/>
        </p:scale>
        <p:origin x="87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18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3514"/>
    </p:cViewPr>
  </p:sorterViewPr>
  <p:notesViewPr>
    <p:cSldViewPr>
      <p:cViewPr varScale="1">
        <p:scale>
          <a:sx n="85" d="100"/>
          <a:sy n="85" d="100"/>
        </p:scale>
        <p:origin x="134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3DE75F5-E422-46AF-AF6B-961C9C6AE33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D3654D-6D72-4B64-96A5-77E1E6490FB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76751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32E07596-B026-4A3B-918A-B954111AFDE5}" type="datetimeFigureOut">
              <a:rPr lang="en-US" smtClean="0"/>
              <a:t>07-Aug-22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25AE4F-1266-44DF-8F57-E731507C79C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DF0A72-74B2-447A-87C3-A5A0ED17EB9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76751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ECB3E3D3-B86C-4028-A4F5-7331FC507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347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76751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674C5FA9-CA25-4187-A6DE-EBA02029F1EC}" type="datetimeFigureOut">
              <a:rPr lang="en-US" smtClean="0"/>
              <a:t>07-Aug-22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60750" y="860425"/>
            <a:ext cx="3100388" cy="2325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2189" y="3314928"/>
            <a:ext cx="8017510" cy="2712215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76751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4BA97ADC-78D5-4456-9350-9B0129E5A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976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207A6-744D-401C-B253-C4CD6095C65C}" type="datetimeFigureOut">
              <a:rPr lang="en-US"/>
              <a:pPr>
                <a:defRPr/>
              </a:pPr>
              <a:t>07-Aug-22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9FE72-565D-40AE-B1BC-8EFD1982CE4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7CABF-8A97-4F70-AD85-AFD2D9089468}" type="datetimeFigureOut">
              <a:rPr lang="en-US"/>
              <a:pPr>
                <a:defRPr/>
              </a:pPr>
              <a:t>07-Aug-22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2FC37-C6E8-4F82-934D-8FF3C0D93DB2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FDEE3-C95B-4979-BFAF-3D9D9220D0D5}" type="datetimeFigureOut">
              <a:rPr lang="en-US"/>
              <a:pPr>
                <a:defRPr/>
              </a:pPr>
              <a:t>07-Aug-22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C0A03-0646-4A3D-AD9A-F357CD0D820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="1">
                <a:latin typeface="Arial" pitchFamily="34" charset="0"/>
                <a:cs typeface="Arial" pitchFamily="34" charset="0"/>
              </a:defRPr>
            </a:lvl1pPr>
            <a:lvl2pPr>
              <a:defRPr sz="2400" b="1">
                <a:latin typeface="Arial" pitchFamily="34" charset="0"/>
                <a:cs typeface="Arial" pitchFamily="34" charset="0"/>
              </a:defRPr>
            </a:lvl2pPr>
            <a:lvl3pPr>
              <a:defRPr b="1">
                <a:latin typeface="Arial" pitchFamily="34" charset="0"/>
                <a:cs typeface="Arial" pitchFamily="34" charset="0"/>
              </a:defRPr>
            </a:lvl3pPr>
            <a:lvl4pPr>
              <a:defRPr b="1">
                <a:latin typeface="Arial" pitchFamily="34" charset="0"/>
                <a:cs typeface="Arial" pitchFamily="34" charset="0"/>
              </a:defRPr>
            </a:lvl4pPr>
            <a:lvl5pPr>
              <a:defRPr b="1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FB730-D0A6-472E-8823-D42D72000B19}" type="datetimeFigureOut">
              <a:rPr lang="en-US"/>
              <a:pPr>
                <a:defRPr/>
              </a:pPr>
              <a:t>07-Aug-22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3FF8D-FC60-45EA-8A14-38D6AE2D866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D7480-94ED-4A1D-AFC5-71A8CE201735}" type="datetimeFigureOut">
              <a:rPr lang="en-US"/>
              <a:pPr>
                <a:defRPr/>
              </a:pPr>
              <a:t>07-Aug-22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DFA3F-6A58-40D9-94FB-E0A791E9BE21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33038-128A-43A5-99F8-C22FA0537EF2}" type="datetimeFigureOut">
              <a:rPr lang="en-US"/>
              <a:pPr>
                <a:defRPr/>
              </a:pPr>
              <a:t>07-Aug-22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B59D5-607B-4444-A894-5AAE2FD79D7B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8EEAE-E8C0-4674-9341-CE769679FCA8}" type="datetimeFigureOut">
              <a:rPr lang="en-US"/>
              <a:pPr>
                <a:defRPr/>
              </a:pPr>
              <a:t>07-Aug-22</a:t>
            </a:fld>
            <a:endParaRPr lang="en-N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AD953-AFC7-437E-B809-B4AC074356F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9D1C1-11AE-4208-8229-11CBBF035F7D}" type="datetimeFigureOut">
              <a:rPr lang="en-US"/>
              <a:pPr>
                <a:defRPr/>
              </a:pPr>
              <a:t>07-Aug-22</a:t>
            </a:fld>
            <a:endParaRPr lang="en-N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33C65-CABE-4104-9EBD-B084A11B132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66E91-6045-41B3-9498-04BBF61CDC51}" type="datetimeFigureOut">
              <a:rPr lang="en-US"/>
              <a:pPr>
                <a:defRPr/>
              </a:pPr>
              <a:t>07-Aug-22</a:t>
            </a:fld>
            <a:endParaRPr lang="en-N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376F5-1D8A-4723-9C57-9A240F7125BE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926E8-93BC-418C-B17A-5DEE94FFF3DD}" type="datetimeFigureOut">
              <a:rPr lang="en-US"/>
              <a:pPr>
                <a:defRPr/>
              </a:pPr>
              <a:t>07-Aug-22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6C3ED-A6D2-428B-8ECC-77A97BAB1DA5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4E9D7-2207-4CFE-B044-A70EDDFAC0BA}" type="datetimeFigureOut">
              <a:rPr lang="en-US"/>
              <a:pPr>
                <a:defRPr/>
              </a:pPr>
              <a:t>07-Aug-22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DC7A7-136E-4AD3-ACE8-B3821726E168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A105C0-4489-47E9-B676-573DD349EF6C}" type="datetimeFigureOut">
              <a:rPr lang="en-US"/>
              <a:pPr>
                <a:defRPr/>
              </a:pPr>
              <a:t>07-Aug-22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E62E79-ADC9-4D2E-8811-C7491DEF4CDC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oc.rust-lang.org/std/index.html" TargetMode="External"/><Relationship Id="rId2" Type="http://schemas.openxmlformats.org/officeDocument/2006/relationships/hyperlink" Target="https://doc.rust-lang.org/reference/index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icode.org/reports/tr31/tr31-33.html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icode.org/reports/tr31/tr31-33.html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doc.rust-lang.org/std/primitive.u32.html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doc.rust-lang.org/std/primitive.u32.html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icode.org/glossary/#unicode_scalar_value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.rust-lang.org/nightly/std/primitive.f64.html" TargetMode="External"/><Relationship Id="rId2" Type="http://schemas.openxmlformats.org/officeDocument/2006/relationships/hyperlink" Target="https://doc.rust-lang.org/nightly/std/primitive.f64.html#method.powf" TargetMode="Externa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 descr="Sunset_ChannelIsland640x48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637" y="0"/>
            <a:ext cx="91233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itle 1"/>
          <p:cNvSpPr>
            <a:spLocks noGrp="1"/>
          </p:cNvSpPr>
          <p:nvPr>
            <p:ph type="ctrTitle"/>
          </p:nvPr>
        </p:nvSpPr>
        <p:spPr>
          <a:xfrm>
            <a:off x="533400" y="304800"/>
            <a:ext cx="7772400" cy="1470025"/>
          </a:xfrm>
          <a:ln>
            <a:solidFill>
              <a:schemeClr val="accent1"/>
            </a:solidFill>
          </a:ln>
        </p:spPr>
        <p:txBody>
          <a:bodyPr/>
          <a:lstStyle/>
          <a:p>
            <a:pPr algn="l" eaLnBrk="1" hangingPunct="1"/>
            <a:r>
              <a:rPr lang="en-US" dirty="0">
                <a:solidFill>
                  <a:schemeClr val="bg1"/>
                </a:solidFill>
              </a:rPr>
              <a:t>RUST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Introduction</a:t>
            </a:r>
            <a:endParaRPr lang="en-NZ" sz="3200" i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57600"/>
            <a:ext cx="8077200" cy="233762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>
                <a:solidFill>
                  <a:schemeClr val="bg1"/>
                </a:solidFill>
              </a:rPr>
              <a:t>John Morris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>
                <a:solidFill>
                  <a:schemeClr val="bg1"/>
                </a:solidFill>
              </a:rPr>
              <a:t>School of Industrial Education and Technology, KMITL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i="1" dirty="0">
                <a:solidFill>
                  <a:schemeClr val="bg1"/>
                </a:solidFill>
              </a:rPr>
              <a:t>previously</a:t>
            </a:r>
          </a:p>
          <a:p>
            <a:pPr algn="l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Engineering, </a:t>
            </a:r>
            <a:r>
              <a:rPr lang="en-U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Mahasarakham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University</a:t>
            </a:r>
          </a:p>
          <a:p>
            <a:pPr algn="l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Electrical and Computer Engineering, The University of Auckland</a:t>
            </a:r>
            <a:endParaRPr lang="en-NZ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3" name="Subtitle 2"/>
          <p:cNvSpPr txBox="1">
            <a:spLocks/>
          </p:cNvSpPr>
          <p:nvPr/>
        </p:nvSpPr>
        <p:spPr bwMode="auto">
          <a:xfrm>
            <a:off x="3162557" y="6007510"/>
            <a:ext cx="594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0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Iolanthe II  </a:t>
            </a: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leaves the Hauraki Gulf under full sail –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Auckland-Tauranga Race, 2007</a:t>
            </a:r>
            <a:endParaRPr lang="en-NZ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2388" lvl="1" indent="-52388" algn="l">
              <a:buClr>
                <a:srgbClr val="FF0000"/>
              </a:buClr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Internals of a synchronous computer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948" y="1278835"/>
            <a:ext cx="8229600" cy="5287962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>
                <a:solidFill>
                  <a:srgbClr val="FF0000"/>
                </a:solidFill>
              </a:rPr>
              <a:t>Reduced Instruction Set Computers </a:t>
            </a:r>
            <a:r>
              <a:rPr lang="en-US" sz="2400" dirty="0"/>
              <a:t>(RISC)</a:t>
            </a:r>
            <a:br>
              <a:rPr lang="en-US" sz="2400" dirty="0"/>
            </a:br>
            <a:r>
              <a:rPr lang="en-US" sz="2400" dirty="0"/>
              <a:t>generally have simple internal structure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Diagram of an ARM processors</a:t>
            </a:r>
            <a:br>
              <a:rPr lang="en-US" sz="2000" dirty="0"/>
            </a:br>
            <a:endParaRPr lang="en-US" sz="2000" dirty="0">
              <a:solidFill>
                <a:srgbClr val="00B050"/>
              </a:solidFill>
            </a:endParaRPr>
          </a:p>
        </p:txBody>
      </p: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155BEE60-CBA7-FD56-F3FF-EDBEAB775A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99" y="2514600"/>
            <a:ext cx="6828541" cy="4343400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DC45E5A-FBCF-FDD7-836D-F3C4F7C3A4D9}"/>
              </a:ext>
            </a:extLst>
          </p:cNvPr>
          <p:cNvSpPr/>
          <p:nvPr/>
        </p:nvSpPr>
        <p:spPr>
          <a:xfrm>
            <a:off x="4190999" y="4953000"/>
            <a:ext cx="1524001" cy="91440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EE1E333-294B-9418-E8F2-C65F9F3EED43}"/>
              </a:ext>
            </a:extLst>
          </p:cNvPr>
          <p:cNvSpPr txBox="1"/>
          <p:nvPr/>
        </p:nvSpPr>
        <p:spPr>
          <a:xfrm>
            <a:off x="1720147" y="5513457"/>
            <a:ext cx="2440092" cy="1015663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/>
              <a:t>Main memory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SRAM or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DRAM (</a:t>
            </a:r>
            <a:r>
              <a:rPr lang="en-US" sz="2000" b="1" dirty="0" err="1"/>
              <a:t>Gbytes</a:t>
            </a:r>
            <a:r>
              <a:rPr lang="en-US" sz="2000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47535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2388" lvl="1" indent="-52388" algn="l">
              <a:buClr>
                <a:srgbClr val="FF0000"/>
              </a:buClr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Internals of a synchronous computer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948" y="1278835"/>
            <a:ext cx="8229600" cy="5287962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>
                <a:solidFill>
                  <a:srgbClr val="FF0000"/>
                </a:solidFill>
              </a:rPr>
              <a:t>Reduced Instruction Set Computers </a:t>
            </a:r>
            <a:r>
              <a:rPr lang="en-US" sz="2400" dirty="0"/>
              <a:t>(RISC)</a:t>
            </a:r>
            <a:br>
              <a:rPr lang="en-US" sz="2400" dirty="0"/>
            </a:br>
            <a:r>
              <a:rPr lang="en-US" sz="2400" dirty="0"/>
              <a:t>generally have simple internal structure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Diagram of an ARM processors</a:t>
            </a:r>
            <a:br>
              <a:rPr lang="en-US" sz="2000" dirty="0"/>
            </a:br>
            <a:endParaRPr lang="en-US" sz="2000" dirty="0">
              <a:solidFill>
                <a:srgbClr val="00B050"/>
              </a:solidFill>
            </a:endParaRPr>
          </a:p>
        </p:txBody>
      </p: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155BEE60-CBA7-FD56-F3FF-EDBEAB775A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421835"/>
            <a:ext cx="6828541" cy="43434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EE1E333-294B-9418-E8F2-C65F9F3EED43}"/>
              </a:ext>
            </a:extLst>
          </p:cNvPr>
          <p:cNvSpPr txBox="1"/>
          <p:nvPr/>
        </p:nvSpPr>
        <p:spPr>
          <a:xfrm>
            <a:off x="408688" y="4683855"/>
            <a:ext cx="2318453" cy="1015663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All controlled by a </a:t>
            </a:r>
            <a:r>
              <a:rPr lang="en-US" sz="2000" b="1" dirty="0">
                <a:solidFill>
                  <a:srgbClr val="FF0000"/>
                </a:solidFill>
              </a:rPr>
              <a:t>master clock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Quartz crystal</a:t>
            </a:r>
          </a:p>
        </p:txBody>
      </p:sp>
      <p:pic>
        <p:nvPicPr>
          <p:cNvPr id="7" name="Picture 6" descr="A close-up of a circuit board&#10;&#10;Description automatically generated with medium confidence">
            <a:extLst>
              <a:ext uri="{FF2B5EF4-FFF2-40B4-BE49-F238E27FC236}">
                <a16:creationId xmlns:a16="http://schemas.microsoft.com/office/drawing/2014/main" id="{43036607-840C-E9C1-8E26-5095AE6C1F4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460" y="2887001"/>
            <a:ext cx="2438400" cy="1615440"/>
          </a:xfrm>
          <a:prstGeom prst="rect">
            <a:avLst/>
          </a:prstGeom>
        </p:spPr>
      </p:pic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CBBB25FD-E39B-0834-6149-9F0B2633CA71}"/>
              </a:ext>
            </a:extLst>
          </p:cNvPr>
          <p:cNvCxnSpPr>
            <a:cxnSpLocks/>
          </p:cNvCxnSpPr>
          <p:nvPr/>
        </p:nvCxnSpPr>
        <p:spPr>
          <a:xfrm rot="16200000" flipH="1">
            <a:off x="3158772" y="4215611"/>
            <a:ext cx="1537597" cy="937255"/>
          </a:xfrm>
          <a:prstGeom prst="bentConnector3">
            <a:avLst>
              <a:gd name="adj1" fmla="val 97714"/>
            </a:avLst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6F1E3C9E-6D6E-7E81-8106-F84A7375D294}"/>
              </a:ext>
            </a:extLst>
          </p:cNvPr>
          <p:cNvCxnSpPr>
            <a:cxnSpLocks/>
          </p:cNvCxnSpPr>
          <p:nvPr/>
        </p:nvCxnSpPr>
        <p:spPr>
          <a:xfrm>
            <a:off x="3458943" y="3852310"/>
            <a:ext cx="1063103" cy="84862"/>
          </a:xfrm>
          <a:prstGeom prst="bentConnector3">
            <a:avLst>
              <a:gd name="adj1" fmla="val 50000"/>
            </a:avLst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1B99CEDC-0980-4768-6EC3-7F1A0EAEFA34}"/>
              </a:ext>
            </a:extLst>
          </p:cNvPr>
          <p:cNvCxnSpPr/>
          <p:nvPr/>
        </p:nvCxnSpPr>
        <p:spPr>
          <a:xfrm>
            <a:off x="2834683" y="3839173"/>
            <a:ext cx="1690687" cy="533400"/>
          </a:xfrm>
          <a:prstGeom prst="bentConnector3">
            <a:avLst>
              <a:gd name="adj1" fmla="val 35535"/>
            </a:avLst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4F518F37-9E92-76CA-9614-E01F27CA23BF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2982361" y="3299281"/>
            <a:ext cx="647398" cy="378969"/>
          </a:xfrm>
          <a:prstGeom prst="bentConnector3">
            <a:avLst>
              <a:gd name="adj1" fmla="val 50000"/>
            </a:avLst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E8A73816-485B-4581-B4D0-D4258524DC69}"/>
              </a:ext>
            </a:extLst>
          </p:cNvPr>
          <p:cNvCxnSpPr>
            <a:cxnSpLocks/>
          </p:cNvCxnSpPr>
          <p:nvPr/>
        </p:nvCxnSpPr>
        <p:spPr>
          <a:xfrm flipV="1">
            <a:off x="3680026" y="3066968"/>
            <a:ext cx="907317" cy="781362"/>
          </a:xfrm>
          <a:prstGeom prst="bentConnector3">
            <a:avLst>
              <a:gd name="adj1" fmla="val 50000"/>
            </a:avLst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14111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57200" lvl="1" algn="l">
              <a:buClr>
                <a:srgbClr val="FF0000"/>
              </a:buClr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Assembly languages or Assemblers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948" y="1278835"/>
            <a:ext cx="8229600" cy="5287962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>
                <a:solidFill>
                  <a:srgbClr val="FF0000"/>
                </a:solidFill>
              </a:rPr>
              <a:t>Complex Instruction Set Computers </a:t>
            </a:r>
            <a:r>
              <a:rPr lang="en-US" sz="2400" dirty="0"/>
              <a:t>(CISC)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CPU runs an internal program (microcode)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Which may take several clock cycles for one CPU operation</a:t>
            </a:r>
          </a:p>
          <a:p>
            <a:pPr marL="0" lvl="1" indent="0" algn="ctr">
              <a:buClr>
                <a:srgbClr val="FF0000"/>
              </a:buClr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add R1, R2, EAX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Add value in register R1 to value in register R2 and </a:t>
            </a:r>
            <a:br>
              <a:rPr lang="en-US" sz="2000" dirty="0"/>
            </a:br>
            <a:r>
              <a:rPr lang="en-US" sz="2000" dirty="0">
                <a:solidFill>
                  <a:srgbClr val="FF0000"/>
                </a:solidFill>
              </a:rPr>
              <a:t>store sum in address in EAX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This takes several basic cycle of master clock </a:t>
            </a:r>
          </a:p>
          <a:p>
            <a:pPr lvl="1">
              <a:buClr>
                <a:srgbClr val="FF0000"/>
              </a:buClr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</a:t>
            </a:r>
            <a:r>
              <a:rPr lang="en-US" sz="2000" dirty="0"/>
              <a:t> clock frequency,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3.4 GHz</a:t>
            </a:r>
            <a:r>
              <a:rPr lang="en-US" sz="2000" dirty="0"/>
              <a:t>, one cycle =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1/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0.29 ns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This may take 3+ cycles, for the fastest memory (cache)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So one ‘instruction’ takes </a:t>
            </a:r>
            <a:r>
              <a:rPr lang="en-US" sz="2000" dirty="0">
                <a:sym typeface="Symbol" panose="05050102010706020507" pitchFamily="18" charset="2"/>
              </a:rPr>
              <a:t>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0.90 ns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CISC computer instructions are more complex but take several basic cycles to execute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US" sz="2000" dirty="0"/>
              <a:t>Again, anything useful requires many basic instructions!</a:t>
            </a:r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0909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>
              <a:buClr>
                <a:srgbClr val="FF0000"/>
              </a:buClr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RISC 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CISC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948" y="1278835"/>
            <a:ext cx="8229600" cy="5287962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Which is best?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Subject of a major debate ~20 years ago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Many </a:t>
            </a:r>
            <a:r>
              <a:rPr lang="en-US" sz="2400" dirty="0">
                <a:solidFill>
                  <a:srgbClr val="FF0000"/>
                </a:solidFill>
              </a:rPr>
              <a:t>RISC</a:t>
            </a:r>
            <a:r>
              <a:rPr lang="en-US" sz="2400" dirty="0"/>
              <a:t> machines were built and marketed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MIPS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SPARC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Motorola 68000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IBM PowerPC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ARM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Apparently only ARM survived </a:t>
            </a:r>
            <a:br>
              <a:rPr lang="en-US" sz="2400" dirty="0"/>
            </a:br>
            <a:r>
              <a:rPr lang="en-US" sz="2400" dirty="0"/>
              <a:t>and is found in modern machines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US" sz="2400" dirty="0">
                <a:sym typeface="Symbol" panose="05050102010706020507" pitchFamily="18" charset="2"/>
              </a:rPr>
              <a:t></a:t>
            </a:r>
            <a:r>
              <a:rPr lang="en-US" sz="2400" dirty="0"/>
              <a:t>For probably purely commercial reasons, 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Only Intel </a:t>
            </a:r>
            <a:r>
              <a:rPr lang="en-US" sz="2400" dirty="0">
                <a:solidFill>
                  <a:srgbClr val="FF0000"/>
                </a:solidFill>
              </a:rPr>
              <a:t>CISC</a:t>
            </a:r>
            <a:r>
              <a:rPr lang="en-US" sz="2400" dirty="0"/>
              <a:t> machines (x86, Pentium, </a:t>
            </a:r>
            <a:r>
              <a:rPr lang="en-US" sz="2400" dirty="0" err="1"/>
              <a:t>etc</a:t>
            </a:r>
            <a:r>
              <a:rPr lang="en-US" sz="2400" dirty="0"/>
              <a:t>) have survived in high end computers</a:t>
            </a:r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1109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>
              <a:buClr>
                <a:srgbClr val="FF0000"/>
              </a:buClr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Arduino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870" y="1219200"/>
            <a:ext cx="8229600" cy="5287962"/>
          </a:xfrm>
        </p:spPr>
        <p:txBody>
          <a:bodyPr/>
          <a:lstStyle/>
          <a:p>
            <a:pPr>
              <a:buClr>
                <a:schemeClr val="tx1"/>
              </a:buClr>
            </a:pPr>
            <a:r>
              <a:rPr lang="en-US" sz="2400" dirty="0"/>
              <a:t>However, </a:t>
            </a:r>
            <a:r>
              <a:rPr lang="en-US" sz="2400" dirty="0">
                <a:solidFill>
                  <a:srgbClr val="FF0000"/>
                </a:solidFill>
              </a:rPr>
              <a:t>Arduino</a:t>
            </a:r>
            <a:r>
              <a:rPr lang="en-US" sz="2400" dirty="0"/>
              <a:t> is readily available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</a:p>
          <a:p>
            <a:pPr>
              <a:buClr>
                <a:schemeClr val="tx1"/>
              </a:buClr>
            </a:pPr>
            <a:r>
              <a:rPr lang="en-US" sz="2000" dirty="0"/>
              <a:t>Although more powerful than many early processors,</a:t>
            </a:r>
          </a:p>
          <a:p>
            <a:pPr>
              <a:buClr>
                <a:schemeClr val="tx1"/>
              </a:buClr>
            </a:pPr>
            <a:r>
              <a:rPr lang="en-US" sz="2000" dirty="0"/>
              <a:t>Probably now referred to as a </a:t>
            </a:r>
            <a:r>
              <a:rPr lang="en-US" sz="2000" dirty="0">
                <a:solidFill>
                  <a:srgbClr val="FF0000"/>
                </a:solidFill>
              </a:rPr>
              <a:t>microcontroller 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8C37E9A3-8C0F-791B-C2B3-D7779A6724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910699"/>
            <a:ext cx="5810250" cy="369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6901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7483E456-F438-6433-4F5F-0DABFAE420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5583" y="381000"/>
            <a:ext cx="3757139" cy="555614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>
              <a:buClr>
                <a:srgbClr val="FF0000"/>
              </a:buClr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High Level Languages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948" y="1278835"/>
            <a:ext cx="4356652" cy="5287962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Clearly programming at assembly level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Using basic machine instructions</a:t>
            </a: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US" sz="2400" dirty="0"/>
              <a:t>Was inefficient and </a:t>
            </a:r>
            <a:br>
              <a:rPr lang="en-US" sz="2400" dirty="0"/>
            </a:br>
            <a:r>
              <a:rPr lang="en-US" sz="2400" dirty="0">
                <a:solidFill>
                  <a:srgbClr val="FF0000"/>
                </a:solidFill>
              </a:rPr>
              <a:t>error prone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r>
              <a:rPr lang="en-US" sz="2400" dirty="0"/>
              <a:t>So, from ~1968 on, many high level languages (HLLs) were developed</a:t>
            </a:r>
          </a:p>
          <a:p>
            <a:pPr>
              <a:buClr>
                <a:srgbClr val="FF0000"/>
              </a:buClr>
            </a:pPr>
            <a:r>
              <a:rPr lang="en-US" sz="2400" dirty="0">
                <a:solidFill>
                  <a:srgbClr val="FF0000"/>
                </a:solidFill>
              </a:rPr>
              <a:t>Rust</a:t>
            </a:r>
            <a:r>
              <a:rPr lang="en-US" sz="2400" dirty="0"/>
              <a:t> joined the family ~2012 when a stable version became readily available</a:t>
            </a:r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674AF93-3A17-A67A-60A7-5DF5950047CE}"/>
              </a:ext>
            </a:extLst>
          </p:cNvPr>
          <p:cNvSpPr/>
          <p:nvPr/>
        </p:nvSpPr>
        <p:spPr>
          <a:xfrm>
            <a:off x="7315200" y="6238979"/>
            <a:ext cx="637106" cy="344383"/>
          </a:xfrm>
          <a:prstGeom prst="roundRect">
            <a:avLst>
              <a:gd name="adj" fmla="val 3411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Rust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E25CF0F-1674-3E57-14D1-B1A97EEA147D}"/>
              </a:ext>
            </a:extLst>
          </p:cNvPr>
          <p:cNvCxnSpPr>
            <a:endCxn id="6" idx="0"/>
          </p:cNvCxnSpPr>
          <p:nvPr/>
        </p:nvCxnSpPr>
        <p:spPr>
          <a:xfrm flipH="1">
            <a:off x="7633753" y="5257800"/>
            <a:ext cx="62447" cy="981179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DBE1018-5F5F-240B-D46E-268FA35A2B8D}"/>
              </a:ext>
            </a:extLst>
          </p:cNvPr>
          <p:cNvCxnSpPr>
            <a:cxnSpLocks/>
          </p:cNvCxnSpPr>
          <p:nvPr/>
        </p:nvCxnSpPr>
        <p:spPr>
          <a:xfrm flipH="1">
            <a:off x="7696200" y="4191000"/>
            <a:ext cx="914400" cy="2047979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25622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17475" lvl="1" algn="l">
              <a:buClr>
                <a:srgbClr val="FF0000"/>
              </a:buClr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Disclaimer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948" y="1278835"/>
            <a:ext cx="4356652" cy="5287962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Rust is new to all of us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Tutors are trying to learn faster than you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They have experience with several HLLs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From which Rust has derived many features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Your class leader claims familiarity with the HLLs marked in red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US" sz="2400" dirty="0"/>
              <a:t>But will occasionally be caught ‘off guard’ by ‘new’ features in Rust</a:t>
            </a:r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7483E456-F438-6433-4F5F-0DABFAE420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6409" y="1027217"/>
            <a:ext cx="3757139" cy="5556145"/>
          </a:xfrm>
          <a:prstGeom prst="rect">
            <a:avLst/>
          </a:prstGeom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270798C-37AC-472A-C202-978B35447E35}"/>
              </a:ext>
            </a:extLst>
          </p:cNvPr>
          <p:cNvSpPr/>
          <p:nvPr/>
        </p:nvSpPr>
        <p:spPr>
          <a:xfrm>
            <a:off x="7162800" y="1027217"/>
            <a:ext cx="748748" cy="40105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4E6E745-FCAD-7CBE-DE91-E138AF1EFBC0}"/>
              </a:ext>
            </a:extLst>
          </p:cNvPr>
          <p:cNvSpPr/>
          <p:nvPr/>
        </p:nvSpPr>
        <p:spPr>
          <a:xfrm>
            <a:off x="7162800" y="1428270"/>
            <a:ext cx="748748" cy="344383"/>
          </a:xfrm>
          <a:prstGeom prst="roundRect">
            <a:avLst>
              <a:gd name="adj" fmla="val 3411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5F2303B-66CC-4197-7732-B8EEDB0EEB05}"/>
              </a:ext>
            </a:extLst>
          </p:cNvPr>
          <p:cNvSpPr/>
          <p:nvPr/>
        </p:nvSpPr>
        <p:spPr>
          <a:xfrm>
            <a:off x="8090452" y="1577760"/>
            <a:ext cx="762000" cy="401054"/>
          </a:xfrm>
          <a:prstGeom prst="roundRect">
            <a:avLst>
              <a:gd name="adj" fmla="val 29923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5F1B8C7-2C7C-C2FA-5AFF-BEA2A8591F38}"/>
              </a:ext>
            </a:extLst>
          </p:cNvPr>
          <p:cNvSpPr/>
          <p:nvPr/>
        </p:nvSpPr>
        <p:spPr>
          <a:xfrm>
            <a:off x="6449494" y="3084617"/>
            <a:ext cx="637106" cy="344383"/>
          </a:xfrm>
          <a:prstGeom prst="roundRect">
            <a:avLst>
              <a:gd name="adj" fmla="val 3411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C7D00D9-774E-82B1-3F54-B3048B0E8F73}"/>
              </a:ext>
            </a:extLst>
          </p:cNvPr>
          <p:cNvSpPr/>
          <p:nvPr/>
        </p:nvSpPr>
        <p:spPr>
          <a:xfrm>
            <a:off x="6130941" y="4343400"/>
            <a:ext cx="637106" cy="344383"/>
          </a:xfrm>
          <a:prstGeom prst="roundRect">
            <a:avLst>
              <a:gd name="adj" fmla="val 3411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CE3A0D7A-35AC-831B-6158-A3563B063E07}"/>
              </a:ext>
            </a:extLst>
          </p:cNvPr>
          <p:cNvSpPr/>
          <p:nvPr/>
        </p:nvSpPr>
        <p:spPr>
          <a:xfrm>
            <a:off x="8077200" y="3313217"/>
            <a:ext cx="637106" cy="344383"/>
          </a:xfrm>
          <a:prstGeom prst="roundRect">
            <a:avLst>
              <a:gd name="adj" fmla="val 3411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43239552-A448-E217-41CB-B6139480CADB}"/>
              </a:ext>
            </a:extLst>
          </p:cNvPr>
          <p:cNvSpPr/>
          <p:nvPr/>
        </p:nvSpPr>
        <p:spPr>
          <a:xfrm>
            <a:off x="8152251" y="4565535"/>
            <a:ext cx="637106" cy="344383"/>
          </a:xfrm>
          <a:prstGeom prst="roundRect">
            <a:avLst>
              <a:gd name="adj" fmla="val 3411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A455254C-CB8E-37C8-BBFB-88E434707907}"/>
              </a:ext>
            </a:extLst>
          </p:cNvPr>
          <p:cNvSpPr/>
          <p:nvPr/>
        </p:nvSpPr>
        <p:spPr>
          <a:xfrm>
            <a:off x="7218621" y="5658591"/>
            <a:ext cx="637106" cy="344383"/>
          </a:xfrm>
          <a:prstGeom prst="roundRect">
            <a:avLst>
              <a:gd name="adj" fmla="val 3411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A85DEC6D-E80F-306B-569C-DD3885440909}"/>
              </a:ext>
            </a:extLst>
          </p:cNvPr>
          <p:cNvSpPr/>
          <p:nvPr/>
        </p:nvSpPr>
        <p:spPr>
          <a:xfrm>
            <a:off x="6248400" y="2193236"/>
            <a:ext cx="637106" cy="344383"/>
          </a:xfrm>
          <a:prstGeom prst="roundRect">
            <a:avLst>
              <a:gd name="adj" fmla="val 3411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4945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17475" lvl="1" algn="l">
              <a:buClr>
                <a:srgbClr val="FF0000"/>
              </a:buClr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Rust 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948" y="1278835"/>
            <a:ext cx="8547652" cy="5287962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Formal definition of Rust may be found here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Includes formal definitions of syntax and semantics</a:t>
            </a:r>
            <a:endParaRPr lang="en-US" sz="2000" dirty="0">
              <a:hlinkClick r:id="rId2"/>
            </a:endParaRPr>
          </a:p>
          <a:p>
            <a:pPr marL="0" indent="0" algn="ctr">
              <a:buClr>
                <a:srgbClr val="FF0000"/>
              </a:buClr>
              <a:buNone/>
            </a:pPr>
            <a:r>
              <a:rPr lang="en-US" sz="2000" dirty="0">
                <a:hlinkClick r:id="rId2"/>
              </a:rPr>
              <a:t>https://doc.rust-lang.org/reference/index.html</a:t>
            </a:r>
            <a:endParaRPr lang="en-US" sz="2000" dirty="0"/>
          </a:p>
          <a:p>
            <a:pPr>
              <a:buClr>
                <a:srgbClr val="FF0000"/>
              </a:buClr>
            </a:pPr>
            <a:r>
              <a:rPr lang="en-US" sz="2400" dirty="0"/>
              <a:t>Standard library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All the functions that are available to support the language</a:t>
            </a:r>
          </a:p>
          <a:p>
            <a:pPr marL="457200" lvl="1" indent="0" algn="ctr">
              <a:buClr>
                <a:srgbClr val="FF0000"/>
              </a:buClr>
              <a:buNone/>
            </a:pPr>
            <a:r>
              <a:rPr lang="en-US" sz="2000" dirty="0"/>
              <a:t>https://doc.rust-lang.org/std/index.html</a:t>
            </a:r>
          </a:p>
          <a:p>
            <a:pPr>
              <a:buClr>
                <a:schemeClr val="tx1"/>
              </a:buClr>
            </a:pPr>
            <a:endParaRPr lang="en-US" sz="2400" dirty="0">
              <a:solidFill>
                <a:srgbClr val="00B050"/>
              </a:solidFill>
            </a:endParaRPr>
          </a:p>
          <a:p>
            <a:pPr>
              <a:buClr>
                <a:schemeClr val="tx1"/>
              </a:buClr>
            </a:pPr>
            <a:r>
              <a:rPr lang="en-US" sz="2400" dirty="0">
                <a:solidFill>
                  <a:srgbClr val="00B050"/>
                </a:solidFill>
              </a:rPr>
              <a:t>Disconcerting feature</a:t>
            </a:r>
          </a:p>
          <a:p>
            <a:pPr>
              <a:buClr>
                <a:schemeClr val="tx1"/>
              </a:buClr>
            </a:pPr>
            <a:endParaRPr lang="en-US" sz="24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8D1502C-A30D-0CB1-C3D7-BD3656D20D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017" y="4495800"/>
            <a:ext cx="6901248" cy="193899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Rust has a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new language release every six weeks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first stable release of the language was Rust 1.0.0, </a:t>
            </a:r>
            <a:b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followed by Rust 1.1.0 and so on.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Tools (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rustc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cargo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etc.) and documentation </a:t>
            </a:r>
            <a:b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(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/>
              </a:rPr>
              <a:t>Standard library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this book, etc.) are released </a:t>
            </a:r>
            <a:b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with the language release. </a:t>
            </a:r>
          </a:p>
        </p:txBody>
      </p:sp>
    </p:spTree>
    <p:extLst>
      <p:ext uri="{BB962C8B-B14F-4D97-AF65-F5344CB8AC3E}">
        <p14:creationId xmlns:p14="http://schemas.microsoft.com/office/powerpoint/2010/main" val="19806840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17475" lvl="1" algn="l">
              <a:buClr>
                <a:srgbClr val="FF0000"/>
              </a:buClr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Use of Rust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948" y="1278835"/>
            <a:ext cx="8547652" cy="5287962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C and C++ have many well-known problems and traps for the unwary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But C is still used after 50 years!</a:t>
            </a:r>
          </a:p>
          <a:p>
            <a:pPr>
              <a:buClr>
                <a:srgbClr val="FF0000"/>
              </a:buClr>
              <a:buFont typeface="Symbol" panose="05050102010706020507" pitchFamily="18" charset="2"/>
              <a:buChar char=""/>
            </a:pPr>
            <a:r>
              <a:rPr lang="en-US" sz="2400" dirty="0"/>
              <a:t>One aim of this course</a:t>
            </a:r>
          </a:p>
          <a:p>
            <a:pPr lvl="1">
              <a:buClr>
                <a:srgbClr val="FF0000"/>
              </a:buClr>
            </a:pPr>
            <a:r>
              <a:rPr lang="en-US" dirty="0">
                <a:solidFill>
                  <a:srgbClr val="FF0000"/>
                </a:solidFill>
              </a:rPr>
              <a:t>You will be able to rapidly adapt to a new HLL</a:t>
            </a:r>
          </a:p>
          <a:p>
            <a:pPr lvl="1">
              <a:buClr>
                <a:srgbClr val="FF0000"/>
              </a:buClr>
              <a:buFont typeface="Symbol" panose="05050102010706020507" pitchFamily="18" charset="2"/>
              <a:buChar char="\"/>
            </a:pPr>
            <a:r>
              <a:rPr lang="en-US" sz="2000" dirty="0"/>
              <a:t>Notes will highlight differences from other HLLs </a:t>
            </a:r>
            <a:br>
              <a:rPr lang="en-US" sz="2000" dirty="0"/>
            </a:br>
            <a:r>
              <a:rPr lang="en-US" sz="2000" dirty="0"/>
              <a:t>that should allow you to rapidly switch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C, C++ and Java are not expected to die soon</a:t>
            </a:r>
          </a:p>
          <a:p>
            <a:pPr lvl="1">
              <a:buClr>
                <a:srgbClr val="FF0000"/>
              </a:buClr>
              <a:buFont typeface="Symbol" panose="05050102010706020507" pitchFamily="18" charset="2"/>
              <a:buChar char="\"/>
            </a:pPr>
            <a:r>
              <a:rPr lang="en-US" sz="2000" dirty="0"/>
              <a:t>Many references to differences to them will be seen as we go</a:t>
            </a:r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8539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73EFE-4D76-B4AB-D28B-45630BBC8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RUST </a:t>
            </a:r>
            <a:r>
              <a:rPr lang="en-US" dirty="0" err="1"/>
              <a:t>BaSICS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75F02A-8F7B-26F4-5743-B805DE0D863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Low level details</a:t>
            </a:r>
          </a:p>
        </p:txBody>
      </p:sp>
    </p:spTree>
    <p:extLst>
      <p:ext uri="{BB962C8B-B14F-4D97-AF65-F5344CB8AC3E}">
        <p14:creationId xmlns:p14="http://schemas.microsoft.com/office/powerpoint/2010/main" val="1184949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89306-4BA3-44B6-9E39-A9C8B2FCD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</a:t>
            </a:r>
            <a:r>
              <a:rPr lang="en-US" b="0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br>
              <a:rPr lang="en-US" dirty="0"/>
            </a:br>
            <a:r>
              <a:rPr lang="en-US" dirty="0"/>
              <a:t>Taxonomy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E2BCD0-6422-4012-9542-FECBFF415F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Programming Languages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7932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452" y="146850"/>
            <a:ext cx="8229600" cy="1143000"/>
          </a:xfrm>
        </p:spPr>
        <p:txBody>
          <a:bodyPr>
            <a:normAutofit/>
          </a:bodyPr>
          <a:lstStyle/>
          <a:p>
            <a:pPr marL="117475" lvl="1" algn="l">
              <a:buClr>
                <a:srgbClr val="FF0000"/>
              </a:buClr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Definition of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948" y="1278834"/>
            <a:ext cx="8547652" cy="5426765"/>
          </a:xfrm>
        </p:spPr>
        <p:txBody>
          <a:bodyPr/>
          <a:lstStyle/>
          <a:p>
            <a:pPr lvl="1">
              <a:buClr>
                <a:srgbClr val="FF0000"/>
              </a:buClr>
            </a:pPr>
            <a:endParaRPr lang="en-US" sz="20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B32B861-FD9D-F5DA-63FC-84F5A156427E}"/>
              </a:ext>
            </a:extLst>
          </p:cNvPr>
          <p:cNvSpPr/>
          <p:nvPr/>
        </p:nvSpPr>
        <p:spPr>
          <a:xfrm>
            <a:off x="2209800" y="2895600"/>
            <a:ext cx="1524000" cy="45720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280C944-8532-93ED-FAD8-7DF5B85523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339938"/>
              </p:ext>
            </p:extLst>
          </p:nvPr>
        </p:nvGraphicFramePr>
        <p:xfrm>
          <a:off x="196624" y="991593"/>
          <a:ext cx="8794969" cy="2979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4482">
                  <a:extLst>
                    <a:ext uri="{9D8B030D-6E8A-4147-A177-3AD203B41FA5}">
                      <a16:colId xmlns:a16="http://schemas.microsoft.com/office/drawing/2014/main" val="2863351990"/>
                    </a:ext>
                  </a:extLst>
                </a:gridCol>
                <a:gridCol w="2536694">
                  <a:extLst>
                    <a:ext uri="{9D8B030D-6E8A-4147-A177-3AD203B41FA5}">
                      <a16:colId xmlns:a16="http://schemas.microsoft.com/office/drawing/2014/main" val="710254020"/>
                    </a:ext>
                  </a:extLst>
                </a:gridCol>
                <a:gridCol w="3733793">
                  <a:extLst>
                    <a:ext uri="{9D8B030D-6E8A-4147-A177-3AD203B41FA5}">
                      <a16:colId xmlns:a16="http://schemas.microsoft.com/office/drawing/2014/main" val="119348453"/>
                    </a:ext>
                  </a:extLst>
                </a:gridCol>
              </a:tblGrid>
              <a:tr h="399828">
                <a:tc>
                  <a:txBody>
                    <a:bodyPr/>
                    <a:lstStyle/>
                    <a:p>
                      <a:r>
                        <a:rPr lang="en-US" sz="2000" dirty="0"/>
                        <a:t>Rust term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Definition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Comment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8730774"/>
                  </a:ext>
                </a:extLst>
              </a:tr>
              <a:tr h="437379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Library of modules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std is the Rust standard library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4336280"/>
                  </a:ext>
                </a:extLst>
              </a:tr>
              <a:tr h="707388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Module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Collection of related items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8056089"/>
                  </a:ext>
                </a:extLst>
              </a:tr>
              <a:tr h="707388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Path separator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Used to separate parts of a full 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831045"/>
                  </a:ext>
                </a:extLst>
              </a:tr>
              <a:tr h="707388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Capabilities that a type provides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‘somewhat’ similar to the methods of a C++ class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068987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0666B2D-F38E-0780-758D-267F314079E6}"/>
              </a:ext>
            </a:extLst>
          </p:cNvPr>
          <p:cNvSpPr txBox="1"/>
          <p:nvPr/>
        </p:nvSpPr>
        <p:spPr>
          <a:xfrm>
            <a:off x="2806823" y="4196684"/>
            <a:ext cx="2742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none" strike="noStrike" baseline="0" dirty="0">
                <a:latin typeface="LiberationSerif-Italic"/>
              </a:rPr>
              <a:t>Example</a:t>
            </a:r>
          </a:p>
          <a:p>
            <a:endParaRPr lang="en-US" sz="2400" b="1" u="none" strike="noStrike" baseline="0" dirty="0">
              <a:latin typeface="LiberationSerif-Italic"/>
            </a:endParaRPr>
          </a:p>
          <a:p>
            <a:r>
              <a:rPr lang="en-US" sz="3200" b="1" u="none" strike="noStrike" baseline="0" dirty="0">
                <a:latin typeface="LiberationSerif-Italic"/>
              </a:rPr>
              <a:t>std::</a:t>
            </a:r>
            <a:r>
              <a:rPr lang="en-US" sz="3200" b="1" u="none" strike="noStrike" baseline="0" dirty="0" err="1">
                <a:latin typeface="LiberationSerif-Italic"/>
              </a:rPr>
              <a:t>Vec</a:t>
            </a:r>
            <a:r>
              <a:rPr lang="en-US" sz="3200" b="1" u="none" strike="noStrike" baseline="0" dirty="0">
                <a:latin typeface="LiberationSerif-Italic"/>
              </a:rPr>
              <a:t>::new()</a:t>
            </a:r>
            <a:endParaRPr lang="en-US" sz="3200" b="1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8F30360-F5B4-1F68-C3DA-A895D4ED2111}"/>
              </a:ext>
            </a:extLst>
          </p:cNvPr>
          <p:cNvSpPr/>
          <p:nvPr/>
        </p:nvSpPr>
        <p:spPr>
          <a:xfrm>
            <a:off x="2815879" y="5028326"/>
            <a:ext cx="609600" cy="415499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4C56F80-1283-4365-C9C1-D29F10D66CFB}"/>
              </a:ext>
            </a:extLst>
          </p:cNvPr>
          <p:cNvGrpSpPr/>
          <p:nvPr/>
        </p:nvGrpSpPr>
        <p:grpSpPr>
          <a:xfrm>
            <a:off x="337160" y="5443825"/>
            <a:ext cx="2783519" cy="1309366"/>
            <a:chOff x="462516" y="5425564"/>
            <a:chExt cx="2783519" cy="1309366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1A3BAFC-C551-3B83-4ED9-0A3C2A123698}"/>
                </a:ext>
              </a:extLst>
            </p:cNvPr>
            <p:cNvSpPr txBox="1"/>
            <p:nvPr/>
          </p:nvSpPr>
          <p:spPr>
            <a:xfrm>
              <a:off x="462516" y="5719267"/>
              <a:ext cx="2280684" cy="1015663"/>
            </a:xfrm>
            <a:prstGeom prst="rect">
              <a:avLst/>
            </a:prstGeom>
            <a:solidFill>
              <a:srgbClr val="FFFF00"/>
            </a:solidFill>
            <a:ln w="5715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Crate</a:t>
              </a:r>
            </a:p>
            <a:p>
              <a:r>
                <a:rPr lang="en-US" sz="2000" b="1" dirty="0"/>
                <a:t>(Rust standard library here)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14E6CDDC-EC4D-F018-6F4A-2F2157699C05}"/>
                </a:ext>
              </a:extLst>
            </p:cNvPr>
            <p:cNvCxnSpPr>
              <a:cxnSpLocks/>
              <a:stCxn id="8" idx="0"/>
              <a:endCxn id="9" idx="2"/>
            </p:cNvCxnSpPr>
            <p:nvPr/>
          </p:nvCxnSpPr>
          <p:spPr>
            <a:xfrm flipV="1">
              <a:off x="1602858" y="5425564"/>
              <a:ext cx="1643177" cy="293703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065B839-356C-F97B-CC05-F00679B87660}"/>
              </a:ext>
            </a:extLst>
          </p:cNvPr>
          <p:cNvGrpSpPr/>
          <p:nvPr/>
        </p:nvGrpSpPr>
        <p:grpSpPr>
          <a:xfrm>
            <a:off x="3141765" y="5431172"/>
            <a:ext cx="2039835" cy="1373305"/>
            <a:chOff x="3141765" y="5431172"/>
            <a:chExt cx="2039835" cy="1373305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2613E45-0060-4D51-9708-196091E7CA0F}"/>
                </a:ext>
              </a:extLst>
            </p:cNvPr>
            <p:cNvSpPr txBox="1"/>
            <p:nvPr/>
          </p:nvSpPr>
          <p:spPr>
            <a:xfrm>
              <a:off x="3141765" y="5788814"/>
              <a:ext cx="2039835" cy="1015663"/>
            </a:xfrm>
            <a:prstGeom prst="rect">
              <a:avLst/>
            </a:prstGeom>
            <a:solidFill>
              <a:srgbClr val="FFFF00"/>
            </a:solidFill>
            <a:ln w="5715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Module</a:t>
              </a:r>
            </a:p>
            <a:p>
              <a:r>
                <a:rPr lang="en-US" sz="2000" b="1" dirty="0"/>
                <a:t>(Functions for vectors)</a:t>
              </a: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5E5E056A-E679-0C54-7688-71CE7A438316}"/>
                </a:ext>
              </a:extLst>
            </p:cNvPr>
            <p:cNvCxnSpPr>
              <a:cxnSpLocks/>
              <a:endCxn id="26" idx="2"/>
            </p:cNvCxnSpPr>
            <p:nvPr/>
          </p:nvCxnSpPr>
          <p:spPr>
            <a:xfrm flipH="1" flipV="1">
              <a:off x="3940988" y="5431172"/>
              <a:ext cx="27864" cy="357642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8140E45-C146-76F3-CF52-C429CEDDE2ED}"/>
              </a:ext>
            </a:extLst>
          </p:cNvPr>
          <p:cNvGrpSpPr/>
          <p:nvPr/>
        </p:nvGrpSpPr>
        <p:grpSpPr>
          <a:xfrm>
            <a:off x="4834215" y="5403334"/>
            <a:ext cx="3359426" cy="1422125"/>
            <a:chOff x="2218579" y="5331066"/>
            <a:chExt cx="3359426" cy="1422125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A6A1A16-A9FF-46C0-D1EF-E6648D1D4AC4}"/>
                </a:ext>
              </a:extLst>
            </p:cNvPr>
            <p:cNvSpPr txBox="1"/>
            <p:nvPr/>
          </p:nvSpPr>
          <p:spPr>
            <a:xfrm>
              <a:off x="3141765" y="5737528"/>
              <a:ext cx="2436240" cy="1015663"/>
            </a:xfrm>
            <a:prstGeom prst="rect">
              <a:avLst/>
            </a:prstGeom>
            <a:solidFill>
              <a:srgbClr val="FFFF00"/>
            </a:solidFill>
            <a:ln w="5715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Function in </a:t>
              </a:r>
              <a:r>
                <a:rPr lang="en-US" sz="2000" b="1" dirty="0" err="1"/>
                <a:t>Vec</a:t>
              </a:r>
              <a:endParaRPr lang="en-US" sz="2000" b="1" dirty="0"/>
            </a:p>
            <a:p>
              <a:r>
                <a:rPr lang="en-US" sz="2000" b="1" dirty="0"/>
                <a:t>(Construct new vector)</a:t>
              </a: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E0489060-1136-A543-C8E0-F87566AA2CD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218579" y="5331066"/>
              <a:ext cx="1774630" cy="398906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CC5B3C4B-850F-9744-B362-E3D8A07CDC46}"/>
              </a:ext>
            </a:extLst>
          </p:cNvPr>
          <p:cNvSpPr/>
          <p:nvPr/>
        </p:nvSpPr>
        <p:spPr>
          <a:xfrm>
            <a:off x="3636188" y="5015673"/>
            <a:ext cx="609600" cy="415499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2EDAE011-F3BE-8540-FB49-4F4BB50938E8}"/>
              </a:ext>
            </a:extLst>
          </p:cNvPr>
          <p:cNvSpPr/>
          <p:nvPr/>
        </p:nvSpPr>
        <p:spPr>
          <a:xfrm>
            <a:off x="4477910" y="5000235"/>
            <a:ext cx="958238" cy="398907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0B14F9B-082B-178F-1D8F-26C8E15CC9B4}"/>
              </a:ext>
            </a:extLst>
          </p:cNvPr>
          <p:cNvSpPr txBox="1"/>
          <p:nvPr/>
        </p:nvSpPr>
        <p:spPr>
          <a:xfrm>
            <a:off x="5029200" y="4185447"/>
            <a:ext cx="2209798" cy="400110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Path separators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5A868BA-709C-95D4-54DC-886A1DD227F3}"/>
              </a:ext>
            </a:extLst>
          </p:cNvPr>
          <p:cNvCxnSpPr>
            <a:cxnSpLocks/>
          </p:cNvCxnSpPr>
          <p:nvPr/>
        </p:nvCxnSpPr>
        <p:spPr>
          <a:xfrm>
            <a:off x="3472919" y="4716573"/>
            <a:ext cx="0" cy="28366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6F85F8D-F217-D2CB-2505-C43D2CA41DEC}"/>
              </a:ext>
            </a:extLst>
          </p:cNvPr>
          <p:cNvCxnSpPr>
            <a:cxnSpLocks/>
          </p:cNvCxnSpPr>
          <p:nvPr/>
        </p:nvCxnSpPr>
        <p:spPr>
          <a:xfrm>
            <a:off x="4267200" y="4724400"/>
            <a:ext cx="0" cy="28366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D55635B4-C062-4277-8226-F34839FB36E8}"/>
              </a:ext>
            </a:extLst>
          </p:cNvPr>
          <p:cNvCxnSpPr/>
          <p:nvPr/>
        </p:nvCxnSpPr>
        <p:spPr>
          <a:xfrm>
            <a:off x="3446565" y="4716573"/>
            <a:ext cx="264943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E7AC1465-9EC8-A411-BA42-3502DE977A00}"/>
              </a:ext>
            </a:extLst>
          </p:cNvPr>
          <p:cNvCxnSpPr>
            <a:cxnSpLocks/>
          </p:cNvCxnSpPr>
          <p:nvPr/>
        </p:nvCxnSpPr>
        <p:spPr>
          <a:xfrm flipV="1">
            <a:off x="6096000" y="4585557"/>
            <a:ext cx="0" cy="13101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05477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17475" lvl="1" algn="l">
              <a:buClr>
                <a:srgbClr val="FF0000"/>
              </a:buClr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948" y="1278834"/>
            <a:ext cx="8547652" cy="5426765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Like most HLLs, </a:t>
            </a:r>
            <a:br>
              <a:rPr lang="en-US" sz="2400" dirty="0"/>
            </a:br>
            <a:r>
              <a:rPr lang="en-US" sz="2400" dirty="0"/>
              <a:t>basic program elements are named </a:t>
            </a:r>
            <a:r>
              <a:rPr lang="en-US" sz="2400" dirty="0">
                <a:solidFill>
                  <a:srgbClr val="FF0000"/>
                </a:solidFill>
              </a:rPr>
              <a:t>variables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Enabling you to write high level instructions, </a:t>
            </a:r>
            <a:r>
              <a:rPr lang="en-US" sz="2400" i="1" dirty="0"/>
              <a:t>e.g.</a:t>
            </a:r>
          </a:p>
          <a:p>
            <a:pPr marL="690563" indent="0">
              <a:buClr>
                <a:srgbClr val="FF0000"/>
              </a:buClr>
              <a:buNone/>
            </a:pPr>
            <a:r>
              <a:rPr kumimoji="0" lang="en-US" altLang="en-US" sz="2400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main() { </a:t>
            </a:r>
            <a:b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let num:i32 = 5; </a:t>
            </a:r>
            <a:b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if num &gt; 0 { </a:t>
            </a:r>
            <a:b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400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!("number is positive") ; </a:t>
            </a:r>
            <a:b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} </a:t>
            </a:r>
            <a:b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n-US" altLang="en-US" sz="800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0" lang="en-US" altLang="en-US" sz="4800" i="0" u="none" strike="noStrike" cap="none" normalizeH="0" baseline="0" dirty="0">
              <a:ln>
                <a:noFill/>
              </a:ln>
              <a:solidFill>
                <a:srgbClr val="0F37E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400" dirty="0"/>
              <a:t> is a </a:t>
            </a:r>
            <a:r>
              <a:rPr lang="en-US" sz="2400" dirty="0">
                <a:solidFill>
                  <a:srgbClr val="FF0000"/>
                </a:solidFill>
              </a:rPr>
              <a:t>variable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Occupying 32 bits of the computer memory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Representing an integer 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In the range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-2</a:t>
            </a: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.. 2</a:t>
            </a: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 }</a:t>
            </a:r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B32B861-FD9D-F5DA-63FC-84F5A156427E}"/>
              </a:ext>
            </a:extLst>
          </p:cNvPr>
          <p:cNvSpPr/>
          <p:nvPr/>
        </p:nvSpPr>
        <p:spPr>
          <a:xfrm>
            <a:off x="2209800" y="2895600"/>
            <a:ext cx="1524000" cy="45720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3281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17475" lvl="1" algn="l">
              <a:buClr>
                <a:srgbClr val="FF0000"/>
              </a:buClr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948" y="1278834"/>
            <a:ext cx="8547652" cy="5426765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When you declare a variable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With the ‘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sz="2000" dirty="0"/>
              <a:t>’ </a:t>
            </a:r>
            <a:r>
              <a:rPr lang="en-US" sz="2000" dirty="0">
                <a:solidFill>
                  <a:srgbClr val="FF0000"/>
                </a:solidFill>
              </a:rPr>
              <a:t>reserved word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Code created by the Rust compiler,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rustc</a:t>
            </a:r>
            <a:r>
              <a:rPr lang="en-US" sz="2000" dirty="0"/>
              <a:t>, </a:t>
            </a:r>
            <a:br>
              <a:rPr lang="en-US" sz="2000" dirty="0"/>
            </a:br>
            <a:r>
              <a:rPr lang="en-US" sz="2000" dirty="0"/>
              <a:t>will allocate a memory location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Occupying (</a:t>
            </a:r>
            <a:r>
              <a:rPr lang="en-US" sz="2000" i="1" dirty="0"/>
              <a:t>in this case</a:t>
            </a:r>
            <a:r>
              <a:rPr lang="en-US" sz="2000" dirty="0"/>
              <a:t>) 32 bits (4 bytes) to store an integer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When describing a programming language, </a:t>
            </a:r>
            <a:br>
              <a:rPr lang="en-US" sz="2400" dirty="0"/>
            </a:br>
            <a:r>
              <a:rPr lang="en-US" sz="2400" dirty="0"/>
              <a:t>we distinguish between</a:t>
            </a:r>
          </a:p>
          <a:p>
            <a:pPr>
              <a:buClr>
                <a:srgbClr val="FF0000"/>
              </a:buClr>
            </a:pPr>
            <a:r>
              <a:rPr lang="en-US" sz="2400" dirty="0">
                <a:solidFill>
                  <a:srgbClr val="FF0000"/>
                </a:solidFill>
              </a:rPr>
              <a:t>Syntax</a:t>
            </a:r>
            <a:r>
              <a:rPr lang="en-US" sz="2400" dirty="0"/>
              <a:t> 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Language rules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Equivalent to the spelling and grammar rules for a </a:t>
            </a:r>
            <a:br>
              <a:rPr lang="en-US" sz="2000" dirty="0"/>
            </a:br>
            <a:r>
              <a:rPr lang="en-US" sz="2000" dirty="0">
                <a:solidFill>
                  <a:srgbClr val="FF0000"/>
                </a:solidFill>
              </a:rPr>
              <a:t>natural language,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</a:t>
            </a:r>
            <a:r>
              <a:rPr lang="en-US" sz="2000" dirty="0"/>
              <a:t> English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</a:p>
          <a:p>
            <a:pPr>
              <a:buClr>
                <a:srgbClr val="FF0000"/>
              </a:buClr>
            </a:pPr>
            <a:r>
              <a:rPr lang="en-US" sz="2400" dirty="0">
                <a:solidFill>
                  <a:srgbClr val="FF0000"/>
                </a:solidFill>
              </a:rPr>
              <a:t>Semantics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00B050"/>
                </a:solidFill>
              </a:rPr>
              <a:t>…..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B32B861-FD9D-F5DA-63FC-84F5A156427E}"/>
              </a:ext>
            </a:extLst>
          </p:cNvPr>
          <p:cNvSpPr/>
          <p:nvPr/>
        </p:nvSpPr>
        <p:spPr>
          <a:xfrm>
            <a:off x="10058400" y="3549193"/>
            <a:ext cx="1524000" cy="45720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0270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17475" lvl="1" algn="l">
              <a:buClr>
                <a:srgbClr val="FF0000"/>
              </a:buClr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948" y="1278834"/>
            <a:ext cx="8547652" cy="5426765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When you declare a variable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With the ‘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sz="2000" dirty="0"/>
              <a:t>’ </a:t>
            </a:r>
            <a:r>
              <a:rPr lang="en-US" sz="2000" dirty="0">
                <a:solidFill>
                  <a:srgbClr val="FF0000"/>
                </a:solidFill>
              </a:rPr>
              <a:t>reserved word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Code created by the Rust compiler,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rustc</a:t>
            </a:r>
            <a:r>
              <a:rPr lang="en-US" sz="2000" dirty="0"/>
              <a:t>, </a:t>
            </a:r>
            <a:br>
              <a:rPr lang="en-US" sz="2000" dirty="0"/>
            </a:br>
            <a:r>
              <a:rPr lang="en-US" sz="2000" dirty="0"/>
              <a:t>will allocate a memory location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Occupying (</a:t>
            </a:r>
            <a:r>
              <a:rPr lang="en-US" sz="2000" i="1" dirty="0"/>
              <a:t>in this case</a:t>
            </a:r>
            <a:r>
              <a:rPr lang="en-US" sz="2000" dirty="0"/>
              <a:t>) 32 bits (4 bytes) to store an integer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When describing a programming language, </a:t>
            </a:r>
            <a:br>
              <a:rPr lang="en-US" sz="2400" dirty="0"/>
            </a:br>
            <a:r>
              <a:rPr lang="en-US" sz="2400" dirty="0"/>
              <a:t>we distinguish between</a:t>
            </a:r>
          </a:p>
          <a:p>
            <a:pPr>
              <a:buClr>
                <a:srgbClr val="FF0000"/>
              </a:buClr>
            </a:pPr>
            <a:r>
              <a:rPr lang="en-US" sz="2400" dirty="0">
                <a:solidFill>
                  <a:srgbClr val="FF0000"/>
                </a:solidFill>
              </a:rPr>
              <a:t>Syntax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</a:p>
          <a:p>
            <a:pPr>
              <a:buClr>
                <a:srgbClr val="FF0000"/>
              </a:buClr>
            </a:pPr>
            <a:r>
              <a:rPr lang="en-US" sz="2400" dirty="0">
                <a:solidFill>
                  <a:srgbClr val="FF0000"/>
                </a:solidFill>
              </a:rPr>
              <a:t>Semantics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Meaning of any statement 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What the instructions generated by computer </a:t>
            </a:r>
            <a:br>
              <a:rPr lang="en-US" sz="2000" dirty="0"/>
            </a:br>
            <a:r>
              <a:rPr lang="en-US" sz="2000" dirty="0"/>
              <a:t>will do in response to this statement</a:t>
            </a:r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B32B861-FD9D-F5DA-63FC-84F5A156427E}"/>
              </a:ext>
            </a:extLst>
          </p:cNvPr>
          <p:cNvSpPr/>
          <p:nvPr/>
        </p:nvSpPr>
        <p:spPr>
          <a:xfrm>
            <a:off x="10058400" y="3549193"/>
            <a:ext cx="1524000" cy="45720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9421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17475" lvl="1" algn="l">
              <a:buClr>
                <a:srgbClr val="FF0000"/>
              </a:buClr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Syntax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948" y="1278834"/>
            <a:ext cx="8547652" cy="5426765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Programming languages have (by necessity) have very strict syntax rules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This distinguishes them from natural languages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Examples</a:t>
            </a:r>
          </a:p>
          <a:p>
            <a:pPr>
              <a:buClr>
                <a:srgbClr val="FF0000"/>
              </a:buClr>
            </a:pPr>
            <a:r>
              <a:rPr lang="en-US" sz="2400" dirty="0">
                <a:solidFill>
                  <a:srgbClr val="FF0000"/>
                </a:solidFill>
              </a:rPr>
              <a:t>Reserved words </a:t>
            </a:r>
            <a:r>
              <a:rPr lang="en-US" sz="2400" dirty="0"/>
              <a:t>are defined and may NOT be used for variable names</a:t>
            </a:r>
          </a:p>
          <a:p>
            <a:pPr marL="0" indent="0">
              <a:buClr>
                <a:srgbClr val="FF0000"/>
              </a:buClr>
              <a:buNone/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as</a:t>
            </a:r>
            <a:r>
              <a:rPr lang="en-US" alt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alt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alt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r>
              <a:rPr lang="en-US" alt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crate</a:t>
            </a:r>
            <a:r>
              <a:rPr lang="en-US" alt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alt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alt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extern</a:t>
            </a:r>
            <a:r>
              <a:rPr lang="en-US" alt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alt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alt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alt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alt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impl</a:t>
            </a:r>
            <a:r>
              <a:rPr lang="en-US" alt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alt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let, … </a:t>
            </a:r>
          </a:p>
          <a:p>
            <a:pPr>
              <a:buClr>
                <a:srgbClr val="FF0000"/>
              </a:buClr>
            </a:pPr>
            <a:r>
              <a:rPr lang="en-US" altLang="en-US" sz="2000" dirty="0"/>
              <a:t>Full list here: 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https://doc.rust-lang.org/reference/keywords.html</a:t>
            </a:r>
          </a:p>
          <a:p>
            <a:pPr>
              <a:buClr>
                <a:srgbClr val="FF0000"/>
              </a:buClr>
            </a:pPr>
            <a:r>
              <a:rPr lang="en-US" sz="2400" dirty="0">
                <a:solidFill>
                  <a:srgbClr val="FF0000"/>
                </a:solidFill>
              </a:rPr>
              <a:t>Identifier (Variable) </a:t>
            </a:r>
            <a:r>
              <a:rPr lang="en-US" sz="2400" dirty="0"/>
              <a:t>names 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Names characters </a:t>
            </a:r>
            <a:r>
              <a:rPr lang="en-US" sz="2000" dirty="0">
                <a:sym typeface="Symbol" panose="05050102010706020507" pitchFamily="18" charset="2"/>
              </a:rPr>
              <a:t> </a:t>
            </a:r>
            <a:r>
              <a:rPr lang="en-US" sz="2000" dirty="0"/>
              <a:t>{‘A’,..,’Z’, ’a’,…,’z’, ‘0’, … ‘9’, ‘_’}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Initial character of a name </a:t>
            </a:r>
            <a:r>
              <a:rPr lang="en-US" sz="2000" dirty="0">
                <a:sym typeface="Symbol" panose="05050102010706020507" pitchFamily="18" charset="2"/>
              </a:rPr>
              <a:t> </a:t>
            </a:r>
            <a:r>
              <a:rPr lang="en-US" sz="2000" dirty="0"/>
              <a:t>{‘0’, … ‘9’}</a:t>
            </a:r>
          </a:p>
          <a:p>
            <a:pPr lvl="1">
              <a:buClr>
                <a:srgbClr val="FF0000"/>
              </a:buClr>
            </a:pPr>
            <a:r>
              <a:rPr lang="en-US" sz="2000" dirty="0">
                <a:hlinkClick r:id="rId2"/>
              </a:rPr>
              <a:t>Actually characters from Unicode Standard Annex #31</a:t>
            </a:r>
            <a:endParaRPr lang="en-US" sz="2000" dirty="0">
              <a:solidFill>
                <a:srgbClr val="00B050"/>
              </a:solidFill>
            </a:endParaRPr>
          </a:p>
          <a:p>
            <a:pPr lvl="2">
              <a:buClr>
                <a:schemeClr val="tx1"/>
              </a:buClr>
              <a:buFont typeface="Arial" panose="020B0604020202020204" pitchFamily="34" charset="0"/>
              <a:buChar char="?"/>
            </a:pPr>
            <a:r>
              <a:rPr lang="en-US" sz="2000" dirty="0">
                <a:solidFill>
                  <a:srgbClr val="00B050"/>
                </a:solidFill>
              </a:rPr>
              <a:t>Implies that </a:t>
            </a:r>
            <a:r>
              <a:rPr lang="th-TH" sz="2000" dirty="0">
                <a:solidFill>
                  <a:srgbClr val="00B050"/>
                </a:solidFill>
              </a:rPr>
              <a:t>ภาษาไทย </a:t>
            </a:r>
            <a:r>
              <a:rPr lang="en-US" sz="2000" dirty="0">
                <a:solidFill>
                  <a:srgbClr val="00B050"/>
                </a:solidFill>
              </a:rPr>
              <a:t>characters are permitted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B32B861-FD9D-F5DA-63FC-84F5A156427E}"/>
              </a:ext>
            </a:extLst>
          </p:cNvPr>
          <p:cNvSpPr/>
          <p:nvPr/>
        </p:nvSpPr>
        <p:spPr>
          <a:xfrm>
            <a:off x="10058400" y="3549193"/>
            <a:ext cx="1524000" cy="45720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2393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17475" lvl="1" algn="l">
              <a:buClr>
                <a:srgbClr val="FF0000"/>
              </a:buClr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Syntax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948" y="1278834"/>
            <a:ext cx="8547652" cy="5426765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Programming languages have (by necessity) have very strict syntax rules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This distinguishes them from natural languages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Examples</a:t>
            </a:r>
          </a:p>
          <a:p>
            <a:pPr>
              <a:buClr>
                <a:srgbClr val="FF0000"/>
              </a:buClr>
            </a:pPr>
            <a:r>
              <a:rPr lang="en-US" sz="2400" dirty="0">
                <a:solidFill>
                  <a:srgbClr val="FF0000"/>
                </a:solidFill>
              </a:rPr>
              <a:t>Reserved words </a:t>
            </a:r>
            <a:r>
              <a:rPr lang="en-US" sz="2400" dirty="0"/>
              <a:t>are defined and may NOT be used for variable names</a:t>
            </a:r>
          </a:p>
          <a:p>
            <a:pPr marL="0" indent="0">
              <a:buClr>
                <a:srgbClr val="FF0000"/>
              </a:buClr>
              <a:buNone/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as</a:t>
            </a:r>
            <a:r>
              <a:rPr lang="en-US" alt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alt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alt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r>
              <a:rPr lang="en-US" alt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crate</a:t>
            </a:r>
            <a:r>
              <a:rPr lang="en-US" alt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alt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alt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extern</a:t>
            </a:r>
            <a:r>
              <a:rPr lang="en-US" alt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alt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alt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alt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alt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impl</a:t>
            </a:r>
            <a:r>
              <a:rPr lang="en-US" alt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alt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let, … </a:t>
            </a:r>
          </a:p>
          <a:p>
            <a:pPr>
              <a:buClr>
                <a:srgbClr val="FF0000"/>
              </a:buClr>
            </a:pPr>
            <a:r>
              <a:rPr lang="en-US" altLang="en-US" sz="2000" dirty="0"/>
              <a:t>Full list here: 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https://doc.rust-lang.org/reference/keywords.html</a:t>
            </a:r>
          </a:p>
          <a:p>
            <a:pPr>
              <a:buClr>
                <a:srgbClr val="FF0000"/>
              </a:buClr>
            </a:pPr>
            <a:r>
              <a:rPr lang="en-US" sz="2400" dirty="0">
                <a:solidFill>
                  <a:srgbClr val="FF0000"/>
                </a:solidFill>
              </a:rPr>
              <a:t>Identifier (Variable) </a:t>
            </a:r>
            <a:r>
              <a:rPr lang="en-US" sz="2400" dirty="0"/>
              <a:t>names 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Names characters </a:t>
            </a:r>
            <a:r>
              <a:rPr lang="en-US" sz="2000" dirty="0">
                <a:sym typeface="Symbol" panose="05050102010706020507" pitchFamily="18" charset="2"/>
              </a:rPr>
              <a:t> </a:t>
            </a:r>
            <a:r>
              <a:rPr lang="en-US" sz="2000" dirty="0"/>
              <a:t>{‘A’,..,’Z’, ’a’,…,’z’, ‘0’, … ‘9’, ‘_’}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Initial character of a name </a:t>
            </a:r>
            <a:r>
              <a:rPr lang="en-US" sz="2000" dirty="0">
                <a:sym typeface="Symbol" panose="05050102010706020507" pitchFamily="18" charset="2"/>
              </a:rPr>
              <a:t> </a:t>
            </a:r>
            <a:r>
              <a:rPr lang="en-US" sz="2000" dirty="0"/>
              <a:t>{‘0’, … ‘9’}</a:t>
            </a:r>
          </a:p>
          <a:p>
            <a:pPr lvl="1">
              <a:buClr>
                <a:srgbClr val="FF0000"/>
              </a:buClr>
            </a:pPr>
            <a:r>
              <a:rPr lang="en-US" sz="2000" dirty="0">
                <a:hlinkClick r:id="rId2"/>
              </a:rPr>
              <a:t>Actually characters from Unicode Standard Annex #31</a:t>
            </a:r>
            <a:endParaRPr lang="en-US" sz="2000" dirty="0">
              <a:solidFill>
                <a:srgbClr val="00B050"/>
              </a:solidFill>
            </a:endParaRPr>
          </a:p>
          <a:p>
            <a:pPr lvl="2">
              <a:buClr>
                <a:schemeClr val="tx1"/>
              </a:buClr>
              <a:buFont typeface="Arial" panose="020B0604020202020204" pitchFamily="34" charset="0"/>
              <a:buChar char="?"/>
            </a:pPr>
            <a:r>
              <a:rPr lang="en-US" sz="2000" dirty="0">
                <a:solidFill>
                  <a:srgbClr val="00B050"/>
                </a:solidFill>
              </a:rPr>
              <a:t>Implies that </a:t>
            </a:r>
            <a:r>
              <a:rPr lang="th-TH" sz="2000" dirty="0">
                <a:solidFill>
                  <a:srgbClr val="00B050"/>
                </a:solidFill>
              </a:rPr>
              <a:t>ภาษาไทย </a:t>
            </a:r>
            <a:r>
              <a:rPr lang="en-US" sz="2000" dirty="0">
                <a:solidFill>
                  <a:srgbClr val="00B050"/>
                </a:solidFill>
              </a:rPr>
              <a:t>characters are permitted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A601A3C-22F8-5B6F-C81A-576BB1FA402B}"/>
              </a:ext>
            </a:extLst>
          </p:cNvPr>
          <p:cNvSpPr/>
          <p:nvPr/>
        </p:nvSpPr>
        <p:spPr>
          <a:xfrm>
            <a:off x="3962400" y="3429001"/>
            <a:ext cx="4280452" cy="838200"/>
          </a:xfrm>
          <a:prstGeom prst="roundRect">
            <a:avLst>
              <a:gd name="adj" fmla="val 3411"/>
            </a:avLst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Thus names are </a:t>
            </a:r>
            <a:r>
              <a:rPr lang="en-US" sz="2000" b="1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case 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sensitive</a:t>
            </a:r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..</a:t>
            </a:r>
          </a:p>
          <a:p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and a differ </a:t>
            </a:r>
          </a:p>
        </p:txBody>
      </p:sp>
    </p:spTree>
    <p:extLst>
      <p:ext uri="{BB962C8B-B14F-4D97-AF65-F5344CB8AC3E}">
        <p14:creationId xmlns:p14="http://schemas.microsoft.com/office/powerpoint/2010/main" val="29219036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17475" lvl="1" algn="l">
              <a:buClr>
                <a:srgbClr val="FF0000"/>
              </a:buClr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Syntax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948" y="1278834"/>
            <a:ext cx="8547652" cy="5426765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Syntax rules (many) will be introduced as needed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Compilers are very strict about these rules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Particularly punctuation marks  </a:t>
            </a:r>
          </a:p>
          <a:p>
            <a:pPr marL="457200" lvl="1" indent="0" algn="ctr">
              <a:buClr>
                <a:srgbClr val="FF0000"/>
              </a:buClr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 : . , { } ( ) [ ] …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However, they will report when rules are violated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Reports are sometimes (often) cryptic </a:t>
            </a:r>
            <a:r>
              <a:rPr lang="en-US" sz="2000" dirty="0">
                <a:sym typeface="Wingdings" panose="05000000000000000000" pitchFamily="2" charset="2"/>
              </a:rPr>
              <a:t></a:t>
            </a:r>
          </a:p>
          <a:p>
            <a:pPr lvl="1">
              <a:buClr>
                <a:srgbClr val="FF0000"/>
              </a:buClr>
            </a:pPr>
            <a:r>
              <a:rPr lang="en-US" sz="2000" dirty="0">
                <a:sym typeface="Wingdings" panose="05000000000000000000" pitchFamily="2" charset="2"/>
              </a:rPr>
              <a:t>Recommended practice:</a:t>
            </a:r>
          </a:p>
          <a:p>
            <a:pPr lvl="2">
              <a:buClr>
                <a:srgbClr val="FF0000"/>
              </a:buClr>
            </a:pPr>
            <a:r>
              <a:rPr lang="en-US" sz="2000" dirty="0">
                <a:sym typeface="Wingdings" panose="05000000000000000000" pitchFamily="2" charset="2"/>
              </a:rPr>
              <a:t>When the compiler reports more than one syntax error</a:t>
            </a:r>
          </a:p>
          <a:p>
            <a:pPr lvl="2">
              <a:buClr>
                <a:srgbClr val="FF0000"/>
              </a:buClr>
            </a:pPr>
            <a:r>
              <a:rPr lang="en-US" sz="2000" dirty="0">
                <a:sym typeface="Wingdings" panose="05000000000000000000" pitchFamily="2" charset="2"/>
              </a:rPr>
              <a:t>Fix the </a:t>
            </a:r>
            <a:r>
              <a:rPr lang="en-US" sz="2000" dirty="0">
                <a:solidFill>
                  <a:srgbClr val="FF0000"/>
                </a:solidFill>
                <a:sym typeface="Wingdings" panose="05000000000000000000" pitchFamily="2" charset="2"/>
              </a:rPr>
              <a:t>first one </a:t>
            </a:r>
            <a:r>
              <a:rPr lang="en-US" sz="2000" dirty="0">
                <a:sym typeface="Wingdings" panose="05000000000000000000" pitchFamily="2" charset="2"/>
              </a:rPr>
              <a:t>and </a:t>
            </a:r>
          </a:p>
          <a:p>
            <a:pPr lvl="2">
              <a:buClr>
                <a:srgbClr val="FF0000"/>
              </a:buClr>
            </a:pPr>
            <a:r>
              <a:rPr lang="en-US" sz="2000" dirty="0">
                <a:sym typeface="Wingdings" panose="05000000000000000000" pitchFamily="2" charset="2"/>
              </a:rPr>
              <a:t>Try again</a:t>
            </a:r>
          </a:p>
          <a:p>
            <a:pPr lvl="2">
              <a:buClr>
                <a:srgbClr val="FF0000"/>
              </a:buClr>
            </a:pPr>
            <a:r>
              <a:rPr lang="en-US" sz="2000" dirty="0">
                <a:sym typeface="Wingdings" panose="05000000000000000000" pitchFamily="2" charset="2"/>
              </a:rPr>
              <a:t>Many errors, especially { } ( ), cause more ‘flow on’ errors</a:t>
            </a:r>
          </a:p>
          <a:p>
            <a:pPr lvl="3">
              <a:buClr>
                <a:srgbClr val="FF0000"/>
              </a:buClr>
            </a:pPr>
            <a:r>
              <a:rPr lang="en-US" dirty="0">
                <a:sym typeface="Wingdings" panose="05000000000000000000" pitchFamily="2" charset="2"/>
              </a:rPr>
              <a:t>Fixing the first one may remove the following ones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2782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17475" lvl="1" algn="l">
              <a:buClr>
                <a:srgbClr val="FF0000"/>
              </a:buClr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Semantic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948" y="1278834"/>
            <a:ext cx="8547652" cy="5426765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Occur when you have not understood the statement in your program correctly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Program compiles but runs incorrectly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Classic semantics problem 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Incorrect use of pointers in C and C++</a:t>
            </a:r>
          </a:p>
          <a:p>
            <a:pPr>
              <a:buClr>
                <a:srgbClr val="FF0000"/>
              </a:buClr>
            </a:pPr>
            <a:r>
              <a:rPr lang="en-US" dirty="0"/>
              <a:t>Rust </a:t>
            </a:r>
            <a:r>
              <a:rPr lang="en-US" i="1" dirty="0"/>
              <a:t>claims</a:t>
            </a:r>
            <a:r>
              <a:rPr lang="en-US" dirty="0"/>
              <a:t> to prevent some of these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r>
              <a:rPr lang="en-US" dirty="0"/>
              <a:t> 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Experience will show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1279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17475" lvl="1" algn="l">
              <a:buClr>
                <a:srgbClr val="FF0000"/>
              </a:buClr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Variables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948" y="1278834"/>
            <a:ext cx="8547652" cy="5426765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Several </a:t>
            </a:r>
            <a:r>
              <a:rPr lang="en-US" sz="2400" dirty="0">
                <a:solidFill>
                  <a:srgbClr val="FF0000"/>
                </a:solidFill>
              </a:rPr>
              <a:t>data types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Integers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Floating point values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Characters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Complex structures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Including strings and arrays</a:t>
            </a:r>
          </a:p>
        </p:txBody>
      </p:sp>
    </p:spTree>
    <p:extLst>
      <p:ext uri="{BB962C8B-B14F-4D97-AF65-F5344CB8AC3E}">
        <p14:creationId xmlns:p14="http://schemas.microsoft.com/office/powerpoint/2010/main" val="7006867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17475" lvl="1" algn="l">
              <a:buClr>
                <a:srgbClr val="FF0000"/>
              </a:buClr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Integers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948" y="1278834"/>
            <a:ext cx="8547652" cy="5426765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Integral values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Represented precisely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Limited only by number of available bits</a:t>
            </a:r>
          </a:p>
          <a:p>
            <a:pPr lvl="2">
              <a:buClr>
                <a:srgbClr val="FF0000"/>
              </a:buClr>
            </a:pP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/>
              <a:t>32-bit signed integers represent values </a:t>
            </a:r>
            <a:r>
              <a:rPr lang="en-US" sz="2000" dirty="0">
                <a:sym typeface="Symbol" panose="05050102010706020507" pitchFamily="18" charset="2"/>
              </a:rPr>
              <a:t>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{-2</a:t>
            </a: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2</a:t>
            </a: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-1}</a:t>
            </a:r>
          </a:p>
          <a:p>
            <a:pPr lvl="1">
              <a:buClr>
                <a:srgbClr val="FF0000"/>
              </a:buClr>
            </a:pPr>
            <a:r>
              <a:rPr lang="en-US" sz="2000" dirty="0">
                <a:sym typeface="Symbol" panose="05050102010706020507" pitchFamily="18" charset="2"/>
              </a:rPr>
              <a:t>Several integer types, signed or unsigned, with varying precision are supported</a:t>
            </a:r>
            <a:endParaRPr lang="en-US" sz="2000" dirty="0"/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6643DA1-95B8-696B-A244-5613C17E0B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4001475"/>
              </p:ext>
            </p:extLst>
          </p:nvPr>
        </p:nvGraphicFramePr>
        <p:xfrm>
          <a:off x="1524000" y="3581400"/>
          <a:ext cx="5181599" cy="2560320"/>
        </p:xfrm>
        <a:graphic>
          <a:graphicData uri="http://schemas.openxmlformats.org/drawingml/2006/table">
            <a:tbl>
              <a:tblPr/>
              <a:tblGrid>
                <a:gridCol w="893379">
                  <a:extLst>
                    <a:ext uri="{9D8B030D-6E8A-4147-A177-3AD203B41FA5}">
                      <a16:colId xmlns:a16="http://schemas.microsoft.com/office/drawing/2014/main" val="3045424496"/>
                    </a:ext>
                  </a:extLst>
                </a:gridCol>
                <a:gridCol w="2144110">
                  <a:extLst>
                    <a:ext uri="{9D8B030D-6E8A-4147-A177-3AD203B41FA5}">
                      <a16:colId xmlns:a16="http://schemas.microsoft.com/office/drawing/2014/main" val="553496602"/>
                    </a:ext>
                  </a:extLst>
                </a:gridCol>
                <a:gridCol w="2144110">
                  <a:extLst>
                    <a:ext uri="{9D8B030D-6E8A-4147-A177-3AD203B41FA5}">
                      <a16:colId xmlns:a16="http://schemas.microsoft.com/office/drawing/2014/main" val="378906624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/>
                        <a:t>Length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Signed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Unsigned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875048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8-bit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i8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u8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250674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16-bit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i16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u16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72687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32-bit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i32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u32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06986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64-bit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i64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u64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5492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128-bit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i128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u128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711956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arch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isize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usize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1840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2451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Languages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Programming Languages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Sets of instructions </a:t>
            </a:r>
            <a:br>
              <a:rPr lang="en-US" sz="2000" dirty="0"/>
            </a:br>
            <a:r>
              <a:rPr lang="en-US" sz="2000" dirty="0"/>
              <a:t>that your computer hardware interprets to do its work,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Calculations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Data transformations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Data storage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Communicating data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Controlling output</a:t>
            </a:r>
          </a:p>
          <a:p>
            <a:pPr lvl="3">
              <a:buClr>
                <a:srgbClr val="FF0000"/>
              </a:buClr>
            </a:pPr>
            <a:r>
              <a:rPr lang="en-US" dirty="0"/>
              <a:t>Images that appear on your screen</a:t>
            </a:r>
          </a:p>
          <a:p>
            <a:pPr lvl="3">
              <a:buClr>
                <a:srgbClr val="FF0000"/>
              </a:buClr>
            </a:pPr>
            <a:r>
              <a:rPr lang="en-US" dirty="0"/>
              <a:t>Text that is printed on your printer</a:t>
            </a:r>
          </a:p>
          <a:p>
            <a:pPr lvl="3">
              <a:buClr>
                <a:srgbClr val="FF0000"/>
              </a:buClr>
            </a:pPr>
            <a:r>
              <a:rPr lang="en-US" dirty="0"/>
              <a:t>Command to turn on devices, run motors, </a:t>
            </a:r>
            <a:r>
              <a:rPr lang="en-US" dirty="0" err="1"/>
              <a:t>etc</a:t>
            </a:r>
            <a:endParaRPr lang="en-US" dirty="0"/>
          </a:p>
          <a:p>
            <a:pPr lvl="2">
              <a:buClr>
                <a:srgbClr val="FF0000"/>
              </a:buClr>
            </a:pPr>
            <a:endParaRPr lang="en-US" sz="1600" dirty="0"/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3531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17475" lvl="1" algn="l">
              <a:buClr>
                <a:srgbClr val="FF0000"/>
              </a:buClr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Integers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948" y="1278834"/>
            <a:ext cx="8547652" cy="5426765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Integral value ranges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For signed values the range is  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n-1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For unsigned values, it is               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2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 "/>
            </a:pPr>
            <a:r>
              <a:rPr lang="en-US" sz="2000" dirty="0"/>
              <a:t>where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dirty="0"/>
              <a:t> is the number of bits -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8, 16, 32, 64 or 128</a:t>
            </a:r>
          </a:p>
          <a:p>
            <a:pPr>
              <a:buClr>
                <a:srgbClr val="FF0000"/>
              </a:buClr>
            </a:pPr>
            <a:r>
              <a:rPr lang="en-US" dirty="0"/>
              <a:t>Maxima and minima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Pre-defined maxima and </a:t>
            </a:r>
            <a:r>
              <a:rPr lang="en-US" dirty="0" err="1"/>
              <a:t>minina</a:t>
            </a:r>
            <a:r>
              <a:rPr lang="en-US" dirty="0"/>
              <a:t> are available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You can add</a:t>
            </a:r>
          </a:p>
          <a:p>
            <a:pPr marL="457200" lvl="1" indent="0" algn="ctr">
              <a:buClr>
                <a:srgbClr val="FF0000"/>
              </a:buClr>
              <a:buNone/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 MIN: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u32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u32::MIN; </a:t>
            </a:r>
          </a:p>
          <a:p>
            <a:pPr marL="457200" lvl="1" indent="0" algn="ctr">
              <a:buClr>
                <a:srgbClr val="FF0000"/>
              </a:buClr>
              <a:buNone/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 MAX: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u32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u32::MAX; 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+"/>
            </a:pPr>
            <a:r>
              <a:rPr lang="en-US" altLang="en-US" dirty="0"/>
              <a:t>Similar constants for </a:t>
            </a:r>
            <a:r>
              <a:rPr lang="en-US" altLang="en-US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i8, u8, i16, u16, …..</a:t>
            </a:r>
            <a:endParaRPr kumimoji="0" lang="en-US" altLang="en-US" i="0" u="none" strike="noStrike" cap="none" normalizeH="0" baseline="0" dirty="0">
              <a:ln>
                <a:noFill/>
              </a:ln>
              <a:solidFill>
                <a:srgbClr val="0F37E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Clr>
                <a:srgbClr val="FF0000"/>
              </a:buClr>
            </a:pPr>
            <a:r>
              <a:rPr lang="en-US" dirty="0"/>
              <a:t>Using them is strongly </a:t>
            </a:r>
            <a:r>
              <a:rPr lang="en-US" dirty="0" err="1"/>
              <a:t>recommened</a:t>
            </a:r>
            <a:r>
              <a:rPr lang="en-US" dirty="0"/>
              <a:t> 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Don’t risk setting a max with the wrong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0561CA0F-24A3-E71F-E5F4-F2C8D45AFB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const MIN: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  <a:hlinkClick r:id="rId2"/>
              </a:rPr>
              <a:t>u32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= u32::MIN;</a:t>
            </a:r>
            <a:r>
              <a:rPr kumimoji="0" lang="en-US" altLang="en-US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6244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17475" lvl="1" algn="l">
              <a:buClr>
                <a:srgbClr val="FF0000"/>
              </a:buClr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Integers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948" y="1278834"/>
            <a:ext cx="8547652" cy="5426765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Integral value ranges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For signed values the range is  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n-1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For unsigned values, it is               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2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 "/>
            </a:pPr>
            <a:r>
              <a:rPr lang="en-US" sz="2000" dirty="0"/>
              <a:t>where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dirty="0"/>
              <a:t> is the number of bits -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8, 16, 32, 64 or 128</a:t>
            </a:r>
          </a:p>
          <a:p>
            <a:pPr>
              <a:buClr>
                <a:srgbClr val="FF0000"/>
              </a:buClr>
            </a:pPr>
            <a:r>
              <a:rPr lang="en-US" dirty="0"/>
              <a:t>Maxima and minima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Pre-defined maxima and </a:t>
            </a:r>
            <a:r>
              <a:rPr lang="en-US" dirty="0" err="1"/>
              <a:t>minina</a:t>
            </a:r>
            <a:r>
              <a:rPr lang="en-US" dirty="0"/>
              <a:t> are available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You can add</a:t>
            </a:r>
          </a:p>
          <a:p>
            <a:pPr marL="457200" lvl="1" indent="0" algn="ctr">
              <a:buClr>
                <a:srgbClr val="FF0000"/>
              </a:buClr>
              <a:buNone/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 MIN: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u32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u32::MIN; </a:t>
            </a:r>
          </a:p>
          <a:p>
            <a:pPr marL="457200" lvl="1" indent="0" algn="ctr">
              <a:buClr>
                <a:srgbClr val="FF0000"/>
              </a:buClr>
              <a:buNone/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 MAX: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u32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u32::MAX; 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+"/>
            </a:pPr>
            <a:r>
              <a:rPr lang="en-US" altLang="en-US" dirty="0"/>
              <a:t>Similar constants for </a:t>
            </a:r>
            <a:r>
              <a:rPr lang="en-US" altLang="en-US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i8, u8, i16, u16, …..</a:t>
            </a:r>
            <a:endParaRPr kumimoji="0" lang="en-US" altLang="en-US" i="0" u="none" strike="noStrike" cap="none" normalizeH="0" baseline="0" dirty="0">
              <a:ln>
                <a:noFill/>
              </a:ln>
              <a:solidFill>
                <a:srgbClr val="0F37E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Clr>
                <a:srgbClr val="FF0000"/>
              </a:buClr>
            </a:pPr>
            <a:r>
              <a:rPr lang="en-US" dirty="0"/>
              <a:t>Using them is strongly </a:t>
            </a:r>
            <a:r>
              <a:rPr lang="en-US" dirty="0" err="1"/>
              <a:t>recommened</a:t>
            </a:r>
            <a:r>
              <a:rPr lang="en-US" dirty="0"/>
              <a:t> 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Don’t risk setting a max with the wrong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F6EB269-1E67-67CD-FF3C-ECD927DCF092}"/>
              </a:ext>
            </a:extLst>
          </p:cNvPr>
          <p:cNvSpPr/>
          <p:nvPr/>
        </p:nvSpPr>
        <p:spPr>
          <a:xfrm>
            <a:off x="914400" y="610745"/>
            <a:ext cx="6705600" cy="3622178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Software Engineering Practice Note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S/W engineers use the tools (compilers,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to avoid cluttering their brains with minor detail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Allowing them to focus on the REAL problem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 hackers (hopefully none of you!) boast that they can remember lots of trivia!!</a:t>
            </a:r>
          </a:p>
        </p:txBody>
      </p:sp>
    </p:spTree>
    <p:extLst>
      <p:ext uri="{BB962C8B-B14F-4D97-AF65-F5344CB8AC3E}">
        <p14:creationId xmlns:p14="http://schemas.microsoft.com/office/powerpoint/2010/main" val="25320630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17475" lvl="1" algn="l">
              <a:buClr>
                <a:srgbClr val="FF0000"/>
              </a:buClr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Integers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948" y="1278834"/>
            <a:ext cx="8547652" cy="5426765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Integral values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Represented precisely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Limited only by number of available bits</a:t>
            </a:r>
          </a:p>
          <a:p>
            <a:pPr lvl="2">
              <a:buClr>
                <a:srgbClr val="FF0000"/>
              </a:buClr>
            </a:pP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/>
              <a:t>32-bit signed integers represent values </a:t>
            </a:r>
            <a:r>
              <a:rPr lang="en-US" sz="2000" dirty="0">
                <a:sym typeface="Symbol" panose="05050102010706020507" pitchFamily="18" charset="2"/>
              </a:rPr>
              <a:t>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{-2</a:t>
            </a: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2</a:t>
            </a: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-1}</a:t>
            </a:r>
          </a:p>
          <a:p>
            <a:pPr lvl="1">
              <a:buClr>
                <a:srgbClr val="FF0000"/>
              </a:buClr>
            </a:pPr>
            <a:r>
              <a:rPr lang="en-US" sz="2000" dirty="0">
                <a:sym typeface="Symbol" panose="05050102010706020507" pitchFamily="18" charset="2"/>
              </a:rPr>
              <a:t>Several integer types, signed or unsigned, with varying precision are supported</a:t>
            </a:r>
            <a:endParaRPr lang="en-US" sz="2000" dirty="0"/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6643DA1-95B8-696B-A244-5613C17E0B06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3581400"/>
          <a:ext cx="5181599" cy="2560320"/>
        </p:xfrm>
        <a:graphic>
          <a:graphicData uri="http://schemas.openxmlformats.org/drawingml/2006/table">
            <a:tbl>
              <a:tblPr/>
              <a:tblGrid>
                <a:gridCol w="893379">
                  <a:extLst>
                    <a:ext uri="{9D8B030D-6E8A-4147-A177-3AD203B41FA5}">
                      <a16:colId xmlns:a16="http://schemas.microsoft.com/office/drawing/2014/main" val="3045424496"/>
                    </a:ext>
                  </a:extLst>
                </a:gridCol>
                <a:gridCol w="2144110">
                  <a:extLst>
                    <a:ext uri="{9D8B030D-6E8A-4147-A177-3AD203B41FA5}">
                      <a16:colId xmlns:a16="http://schemas.microsoft.com/office/drawing/2014/main" val="553496602"/>
                    </a:ext>
                  </a:extLst>
                </a:gridCol>
                <a:gridCol w="2144110">
                  <a:extLst>
                    <a:ext uri="{9D8B030D-6E8A-4147-A177-3AD203B41FA5}">
                      <a16:colId xmlns:a16="http://schemas.microsoft.com/office/drawing/2014/main" val="378906624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/>
                        <a:t>Length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Signed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Unsigned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875048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8-bit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i8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u8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250674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16-bit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i16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u16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72687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32-bit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i32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u32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06986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64-bit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i64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u64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5492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128-bit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i128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u128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711956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arch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isize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usize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1840642"/>
                  </a:ext>
                </a:extLst>
              </a:tr>
            </a:tbl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E8C4E13-12A8-29EB-153F-8227265CC5C7}"/>
              </a:ext>
            </a:extLst>
          </p:cNvPr>
          <p:cNvSpPr/>
          <p:nvPr/>
        </p:nvSpPr>
        <p:spPr>
          <a:xfrm>
            <a:off x="914400" y="610745"/>
            <a:ext cx="6705600" cy="3622178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the bottom of the list of integer data types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is a special type</a:t>
            </a:r>
          </a:p>
          <a:p>
            <a:pPr algn="ctr"/>
            <a:r>
              <a:rPr lang="en-US" sz="28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According to the documentation, your compiler should choose a primitive type for your architecture, usually 32 bits of 64 bits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415CB86-A716-2C49-4EFB-5BFDEEBEB18D}"/>
              </a:ext>
            </a:extLst>
          </p:cNvPr>
          <p:cNvSpPr/>
          <p:nvPr/>
        </p:nvSpPr>
        <p:spPr>
          <a:xfrm>
            <a:off x="1371600" y="5806197"/>
            <a:ext cx="4038600" cy="344383"/>
          </a:xfrm>
          <a:prstGeom prst="roundRect">
            <a:avLst>
              <a:gd name="adj" fmla="val 3411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C9BADCEA-2097-392A-9482-9B80AD3FB3EC}"/>
              </a:ext>
            </a:extLst>
          </p:cNvPr>
          <p:cNvSpPr/>
          <p:nvPr/>
        </p:nvSpPr>
        <p:spPr>
          <a:xfrm flipH="1">
            <a:off x="2971800" y="4232924"/>
            <a:ext cx="457200" cy="1564414"/>
          </a:xfrm>
          <a:prstGeom prst="downArrow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567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17475" lvl="1" algn="l">
              <a:buClr>
                <a:srgbClr val="FF0000"/>
              </a:buClr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Integers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948" y="1278834"/>
            <a:ext cx="8547652" cy="5426765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Integral values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Represented precisely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Limited only by number of available bits</a:t>
            </a:r>
          </a:p>
          <a:p>
            <a:pPr lvl="2">
              <a:buClr>
                <a:srgbClr val="FF0000"/>
              </a:buClr>
            </a:pP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/>
              <a:t>32-bit signed integers represent values </a:t>
            </a:r>
            <a:r>
              <a:rPr lang="en-US" sz="2000" dirty="0">
                <a:sym typeface="Symbol" panose="05050102010706020507" pitchFamily="18" charset="2"/>
              </a:rPr>
              <a:t>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{-2</a:t>
            </a: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2</a:t>
            </a: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-1}</a:t>
            </a:r>
          </a:p>
          <a:p>
            <a:pPr lvl="1">
              <a:buClr>
                <a:srgbClr val="FF0000"/>
              </a:buClr>
            </a:pPr>
            <a:r>
              <a:rPr lang="en-US" sz="2000" dirty="0">
                <a:sym typeface="Symbol" panose="05050102010706020507" pitchFamily="18" charset="2"/>
              </a:rPr>
              <a:t>Several integer types, signed or unsigned, with varying precision are supported</a:t>
            </a:r>
            <a:endParaRPr lang="en-US" sz="2000" dirty="0"/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6643DA1-95B8-696B-A244-5613C17E0B06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3581400"/>
          <a:ext cx="5181599" cy="2560320"/>
        </p:xfrm>
        <a:graphic>
          <a:graphicData uri="http://schemas.openxmlformats.org/drawingml/2006/table">
            <a:tbl>
              <a:tblPr/>
              <a:tblGrid>
                <a:gridCol w="893379">
                  <a:extLst>
                    <a:ext uri="{9D8B030D-6E8A-4147-A177-3AD203B41FA5}">
                      <a16:colId xmlns:a16="http://schemas.microsoft.com/office/drawing/2014/main" val="3045424496"/>
                    </a:ext>
                  </a:extLst>
                </a:gridCol>
                <a:gridCol w="2144110">
                  <a:extLst>
                    <a:ext uri="{9D8B030D-6E8A-4147-A177-3AD203B41FA5}">
                      <a16:colId xmlns:a16="http://schemas.microsoft.com/office/drawing/2014/main" val="553496602"/>
                    </a:ext>
                  </a:extLst>
                </a:gridCol>
                <a:gridCol w="2144110">
                  <a:extLst>
                    <a:ext uri="{9D8B030D-6E8A-4147-A177-3AD203B41FA5}">
                      <a16:colId xmlns:a16="http://schemas.microsoft.com/office/drawing/2014/main" val="378906624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/>
                        <a:t>Length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Signed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Unsigned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875048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8-bit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i8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u8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250674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16-bit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i16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u16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72687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32-bit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i32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u32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06986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64-bit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i64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u64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5492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128-bit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i128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u128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711956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arch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isize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usize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1840642"/>
                  </a:ext>
                </a:extLst>
              </a:tr>
            </a:tbl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E8C4E13-12A8-29EB-153F-8227265CC5C7}"/>
              </a:ext>
            </a:extLst>
          </p:cNvPr>
          <p:cNvSpPr/>
          <p:nvPr/>
        </p:nvSpPr>
        <p:spPr>
          <a:xfrm>
            <a:off x="685798" y="108565"/>
            <a:ext cx="8153402" cy="5151119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  <a:tabLst>
                <a:tab pos="233363" algn="l"/>
              </a:tabLst>
            </a:pP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Generally, you should design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portable 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programs, which</a:t>
            </a:r>
            <a:r>
              <a:rPr lang="en-US" sz="24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execute correctly on any architecture, x86, x64, arm, 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capability presumably allows you to extract maximum performance out of any machine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However modern CPUs are so fast that the extra programming effort (</a:t>
            </a:r>
            <a:r>
              <a:rPr lang="en-US" sz="24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your expensive time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rarely justifies the benefit!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THIS CAPABILITY WITH CARE!!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will require extra testing time to verify that</a:t>
            </a:r>
            <a:b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expected benefits were obtained AND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program does run correctly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415CB86-A716-2C49-4EFB-5BFDEEBEB18D}"/>
              </a:ext>
            </a:extLst>
          </p:cNvPr>
          <p:cNvSpPr/>
          <p:nvPr/>
        </p:nvSpPr>
        <p:spPr>
          <a:xfrm>
            <a:off x="1371600" y="5806197"/>
            <a:ext cx="4038600" cy="344383"/>
          </a:xfrm>
          <a:prstGeom prst="roundRect">
            <a:avLst>
              <a:gd name="adj" fmla="val 3411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C9BADCEA-2097-392A-9482-9B80AD3FB3EC}"/>
              </a:ext>
            </a:extLst>
          </p:cNvPr>
          <p:cNvSpPr/>
          <p:nvPr/>
        </p:nvSpPr>
        <p:spPr>
          <a:xfrm flipH="1">
            <a:off x="2971800" y="5251178"/>
            <a:ext cx="381000" cy="546159"/>
          </a:xfrm>
          <a:prstGeom prst="downArrow">
            <a:avLst>
              <a:gd name="adj1" fmla="val 50233"/>
              <a:gd name="adj2" fmla="val 50000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3821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17475" lvl="1" algn="l">
              <a:buClr>
                <a:srgbClr val="FF0000"/>
              </a:buClr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Floating Point 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948" y="1278834"/>
            <a:ext cx="8547652" cy="5426765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Inconveniently, not many problems can be solved (ideally) by integers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Most engineering problems rely on real numbers,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ie</a:t>
            </a:r>
            <a:r>
              <a:rPr lang="en-US" sz="2400" dirty="0"/>
              <a:t> points that appear at arbitrary points on a </a:t>
            </a:r>
            <a:r>
              <a:rPr lang="en-US" sz="2400" dirty="0">
                <a:solidFill>
                  <a:srgbClr val="FF0000"/>
                </a:solidFill>
              </a:rPr>
              <a:t>real line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  <a:p>
            <a:pPr>
              <a:buClr>
                <a:srgbClr val="FF0000"/>
              </a:buClr>
            </a:pPr>
            <a:r>
              <a:rPr lang="en-US" dirty="0"/>
              <a:t>Firstly, important to understand</a:t>
            </a:r>
          </a:p>
          <a:p>
            <a:pPr lvl="1">
              <a:buClr>
                <a:srgbClr val="FF0000"/>
              </a:buClr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lab exercise: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can explain the result from the ‘squares’ program?</a:t>
            </a:r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530B6E8-4895-5037-D079-8E90BC647796}"/>
              </a:ext>
            </a:extLst>
          </p:cNvPr>
          <p:cNvCxnSpPr/>
          <p:nvPr/>
        </p:nvCxnSpPr>
        <p:spPr>
          <a:xfrm>
            <a:off x="3429000" y="31242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D5586D0-9DB3-29E1-8A22-EBC29F47F87A}"/>
              </a:ext>
            </a:extLst>
          </p:cNvPr>
          <p:cNvCxnSpPr>
            <a:cxnSpLocks/>
          </p:cNvCxnSpPr>
          <p:nvPr/>
        </p:nvCxnSpPr>
        <p:spPr>
          <a:xfrm>
            <a:off x="5181600" y="3305145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C1AC8D1-6C4C-B8FA-DE64-BE74A38654A9}"/>
              </a:ext>
            </a:extLst>
          </p:cNvPr>
          <p:cNvCxnSpPr>
            <a:cxnSpLocks/>
          </p:cNvCxnSpPr>
          <p:nvPr/>
        </p:nvCxnSpPr>
        <p:spPr>
          <a:xfrm>
            <a:off x="4191000" y="3305145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C7FC200-8366-8B83-F568-CA0E0EEB8C66}"/>
              </a:ext>
            </a:extLst>
          </p:cNvPr>
          <p:cNvCxnSpPr>
            <a:cxnSpLocks/>
          </p:cNvCxnSpPr>
          <p:nvPr/>
        </p:nvCxnSpPr>
        <p:spPr>
          <a:xfrm>
            <a:off x="6172200" y="3305145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Box and whisker chart&#10;&#10;Description automatically generated">
            <a:extLst>
              <a:ext uri="{FF2B5EF4-FFF2-40B4-BE49-F238E27FC236}">
                <a16:creationId xmlns:a16="http://schemas.microsoft.com/office/drawing/2014/main" id="{752B14A4-DDDF-13AE-B8F3-9ED4A81022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954" y="2914779"/>
            <a:ext cx="6476997" cy="196914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2F05DECF-C523-3844-505B-EFBDC4CC010E}"/>
              </a:ext>
            </a:extLst>
          </p:cNvPr>
          <p:cNvSpPr txBox="1"/>
          <p:nvPr/>
        </p:nvSpPr>
        <p:spPr>
          <a:xfrm>
            <a:off x="4926677" y="3257490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Symbol" panose="05050102010706020507" pitchFamily="18" charset="2"/>
              </a:rPr>
              <a:t>p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628202F-FB55-B873-95C3-2426B88B5967}"/>
              </a:ext>
            </a:extLst>
          </p:cNvPr>
          <p:cNvSpPr txBox="1"/>
          <p:nvPr/>
        </p:nvSpPr>
        <p:spPr>
          <a:xfrm>
            <a:off x="4654441" y="3257490"/>
            <a:ext cx="2968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7915771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17475" lvl="1" algn="l">
              <a:buClr>
                <a:srgbClr val="FF0000"/>
              </a:buClr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Floating Point 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948" y="1278834"/>
            <a:ext cx="8547652" cy="5426765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Inconveniently, not many problems can be solved (ideally) by integers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Most engineering problems rely on real numbers,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ie</a:t>
            </a:r>
            <a:r>
              <a:rPr lang="en-US" sz="2400" dirty="0"/>
              <a:t> points that appear at arbitrary points on a </a:t>
            </a:r>
            <a:r>
              <a:rPr lang="en-US" sz="2400" dirty="0">
                <a:solidFill>
                  <a:srgbClr val="FF0000"/>
                </a:solidFill>
              </a:rPr>
              <a:t>real line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  <a:p>
            <a:pPr>
              <a:buClr>
                <a:srgbClr val="FF0000"/>
              </a:buClr>
            </a:pPr>
            <a:r>
              <a:rPr lang="en-US" dirty="0"/>
              <a:t>Firstly, important to understand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Binary representations (with string of binary bits) are not precise</a:t>
            </a:r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530B6E8-4895-5037-D079-8E90BC647796}"/>
              </a:ext>
            </a:extLst>
          </p:cNvPr>
          <p:cNvCxnSpPr/>
          <p:nvPr/>
        </p:nvCxnSpPr>
        <p:spPr>
          <a:xfrm>
            <a:off x="3429000" y="31242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D5586D0-9DB3-29E1-8A22-EBC29F47F87A}"/>
              </a:ext>
            </a:extLst>
          </p:cNvPr>
          <p:cNvCxnSpPr>
            <a:cxnSpLocks/>
          </p:cNvCxnSpPr>
          <p:nvPr/>
        </p:nvCxnSpPr>
        <p:spPr>
          <a:xfrm>
            <a:off x="5181600" y="3305145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C1AC8D1-6C4C-B8FA-DE64-BE74A38654A9}"/>
              </a:ext>
            </a:extLst>
          </p:cNvPr>
          <p:cNvCxnSpPr>
            <a:cxnSpLocks/>
          </p:cNvCxnSpPr>
          <p:nvPr/>
        </p:nvCxnSpPr>
        <p:spPr>
          <a:xfrm>
            <a:off x="4191000" y="3305145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C7FC200-8366-8B83-F568-CA0E0EEB8C66}"/>
              </a:ext>
            </a:extLst>
          </p:cNvPr>
          <p:cNvCxnSpPr>
            <a:cxnSpLocks/>
          </p:cNvCxnSpPr>
          <p:nvPr/>
        </p:nvCxnSpPr>
        <p:spPr>
          <a:xfrm>
            <a:off x="6172200" y="3305145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Box and whisker chart&#10;&#10;Description automatically generated">
            <a:extLst>
              <a:ext uri="{FF2B5EF4-FFF2-40B4-BE49-F238E27FC236}">
                <a16:creationId xmlns:a16="http://schemas.microsoft.com/office/drawing/2014/main" id="{752B14A4-DDDF-13AE-B8F3-9ED4A81022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954" y="2914779"/>
            <a:ext cx="6476997" cy="196914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2F05DECF-C523-3844-505B-EFBDC4CC010E}"/>
              </a:ext>
            </a:extLst>
          </p:cNvPr>
          <p:cNvSpPr txBox="1"/>
          <p:nvPr/>
        </p:nvSpPr>
        <p:spPr>
          <a:xfrm>
            <a:off x="4926677" y="3257490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Symbol" panose="05050102010706020507" pitchFamily="18" charset="2"/>
              </a:rPr>
              <a:t>p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628202F-FB55-B873-95C3-2426B88B5967}"/>
              </a:ext>
            </a:extLst>
          </p:cNvPr>
          <p:cNvSpPr txBox="1"/>
          <p:nvPr/>
        </p:nvSpPr>
        <p:spPr>
          <a:xfrm>
            <a:off x="4654441" y="3257490"/>
            <a:ext cx="2968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35957209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17475" lvl="1" algn="l">
              <a:buClr>
                <a:srgbClr val="FF0000"/>
              </a:buClr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Floating Point Representations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948" y="1278834"/>
            <a:ext cx="8547652" cy="5426765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IEEE standard 754 defines representations a real numbers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Single precision – 32 bits</a:t>
            </a:r>
          </a:p>
          <a:p>
            <a:pPr>
              <a:buClr>
                <a:srgbClr val="FF0000"/>
              </a:buClr>
            </a:pPr>
            <a:endParaRPr lang="en-US" sz="24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>
              <a:buClr>
                <a:srgbClr val="FF0000"/>
              </a:buClr>
            </a:pPr>
            <a:r>
              <a:rPr lang="en-US" sz="2400" dirty="0"/>
              <a:t>Double precision – 64 bits</a:t>
            </a:r>
          </a:p>
          <a:p>
            <a:pPr>
              <a:buClr>
                <a:srgbClr val="FF0000"/>
              </a:buClr>
            </a:pPr>
            <a:endParaRPr lang="en-US" sz="2400" dirty="0"/>
          </a:p>
          <a:p>
            <a:pPr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530B6E8-4895-5037-D079-8E90BC647796}"/>
              </a:ext>
            </a:extLst>
          </p:cNvPr>
          <p:cNvCxnSpPr/>
          <p:nvPr/>
        </p:nvCxnSpPr>
        <p:spPr>
          <a:xfrm>
            <a:off x="3429000" y="31242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D5586D0-9DB3-29E1-8A22-EBC29F47F87A}"/>
              </a:ext>
            </a:extLst>
          </p:cNvPr>
          <p:cNvCxnSpPr>
            <a:cxnSpLocks/>
          </p:cNvCxnSpPr>
          <p:nvPr/>
        </p:nvCxnSpPr>
        <p:spPr>
          <a:xfrm>
            <a:off x="5181600" y="3305145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C1AC8D1-6C4C-B8FA-DE64-BE74A38654A9}"/>
              </a:ext>
            </a:extLst>
          </p:cNvPr>
          <p:cNvCxnSpPr>
            <a:cxnSpLocks/>
          </p:cNvCxnSpPr>
          <p:nvPr/>
        </p:nvCxnSpPr>
        <p:spPr>
          <a:xfrm>
            <a:off x="4191000" y="3305145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C7FC200-8366-8B83-F568-CA0E0EEB8C66}"/>
              </a:ext>
            </a:extLst>
          </p:cNvPr>
          <p:cNvCxnSpPr>
            <a:cxnSpLocks/>
          </p:cNvCxnSpPr>
          <p:nvPr/>
        </p:nvCxnSpPr>
        <p:spPr>
          <a:xfrm>
            <a:off x="6172200" y="3305145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2F05DECF-C523-3844-505B-EFBDC4CC010E}"/>
              </a:ext>
            </a:extLst>
          </p:cNvPr>
          <p:cNvSpPr txBox="1"/>
          <p:nvPr/>
        </p:nvSpPr>
        <p:spPr>
          <a:xfrm>
            <a:off x="4926677" y="3257490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Symbol" panose="05050102010706020507" pitchFamily="18" charset="2"/>
              </a:rPr>
              <a:t>p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628202F-FB55-B873-95C3-2426B88B5967}"/>
              </a:ext>
            </a:extLst>
          </p:cNvPr>
          <p:cNvSpPr txBox="1"/>
          <p:nvPr/>
        </p:nvSpPr>
        <p:spPr>
          <a:xfrm>
            <a:off x="4654441" y="3257490"/>
            <a:ext cx="2968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2A553CE7-C975-8BA1-A862-01F05468BF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0725" y="2042664"/>
            <a:ext cx="4400549" cy="1783689"/>
          </a:xfrm>
          <a:prstGeom prst="rect">
            <a:avLst/>
          </a:prstGeom>
        </p:spPr>
      </p:pic>
      <p:pic>
        <p:nvPicPr>
          <p:cNvPr id="7" name="Picture 6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5080F05-1364-54FE-7F7B-91DA2C77E8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383" y="4328451"/>
            <a:ext cx="7930116" cy="2059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41529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17475" lvl="1" algn="l">
              <a:buClr>
                <a:srgbClr val="FF0000"/>
              </a:buClr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Floating Point Representations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948" y="1278834"/>
            <a:ext cx="8547652" cy="5426765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IEEE standard 754 defines representations a real numbers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Quadruple precision – 128 bits</a:t>
            </a:r>
          </a:p>
          <a:p>
            <a:pPr>
              <a:buClr>
                <a:srgbClr val="FF0000"/>
              </a:buClr>
            </a:pPr>
            <a:endParaRPr lang="en-US" sz="24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 marL="0" indent="0">
              <a:buClr>
                <a:srgbClr val="FF0000"/>
              </a:buClr>
              <a:buNone/>
            </a:pPr>
            <a:endParaRPr lang="en-US" sz="2400" dirty="0"/>
          </a:p>
          <a:p>
            <a:pPr>
              <a:buClr>
                <a:srgbClr val="FF0000"/>
              </a:buClr>
            </a:pPr>
            <a:r>
              <a:rPr lang="en-US" sz="2400" dirty="0"/>
              <a:t>When any arbitrary real number is converted to binary representation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Least significant bit (LSB) may round (up or down)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In following calculations, this error may accumulate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For example</a:t>
            </a:r>
          </a:p>
          <a:p>
            <a:pPr>
              <a:buClr>
                <a:srgbClr val="FF0000"/>
              </a:buClr>
            </a:pPr>
            <a:endParaRPr lang="en-US" sz="2400" dirty="0"/>
          </a:p>
          <a:p>
            <a:pPr>
              <a:buClr>
                <a:srgbClr val="FF0000"/>
              </a:buClr>
            </a:pPr>
            <a:r>
              <a:rPr lang="en-US" sz="2400" dirty="0"/>
              <a:t>For every term, an error of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/>
              <a:t> in the LSB may be added</a:t>
            </a:r>
          </a:p>
          <a:p>
            <a:pPr>
              <a:buClr>
                <a:srgbClr val="FF0000"/>
              </a:buClr>
            </a:pPr>
            <a:endParaRPr lang="en-US" sz="24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 lvl="1">
              <a:buClr>
                <a:srgbClr val="FF0000"/>
              </a:buClr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F1F8F40-EFBC-05BF-5DBA-477CF19ED3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286000"/>
            <a:ext cx="8853928" cy="93150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D3DCB3E-2E5F-6584-1A79-84F3FA3528CC}"/>
              </a:ext>
            </a:extLst>
          </p:cNvPr>
          <p:cNvSpPr txBox="1"/>
          <p:nvPr/>
        </p:nvSpPr>
        <p:spPr>
          <a:xfrm>
            <a:off x="8453630" y="1752600"/>
            <a:ext cx="699230" cy="400110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/>
              <a:t>LSB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D8EF21C-5B58-3418-DFF9-82D416968787}"/>
              </a:ext>
            </a:extLst>
          </p:cNvPr>
          <p:cNvCxnSpPr>
            <a:stCxn id="4" idx="2"/>
          </p:cNvCxnSpPr>
          <p:nvPr/>
        </p:nvCxnSpPr>
        <p:spPr>
          <a:xfrm>
            <a:off x="8803245" y="2152710"/>
            <a:ext cx="35955" cy="36189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A picture containing text, clock, watch, gauge&#10;&#10;Description automatically generated">
            <a:extLst>
              <a:ext uri="{FF2B5EF4-FFF2-40B4-BE49-F238E27FC236}">
                <a16:creationId xmlns:a16="http://schemas.microsoft.com/office/drawing/2014/main" id="{5B5AFC6B-E35D-070E-2270-CE0D82C4B2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5202928"/>
            <a:ext cx="4362450" cy="75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17690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>
              <a:buClr>
                <a:srgbClr val="FF0000"/>
              </a:buClr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Floating Point Representations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948" y="1278834"/>
            <a:ext cx="8547652" cy="5426765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Representation problem occurs in most number systems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In decimal representations</a:t>
            </a:r>
          </a:p>
          <a:p>
            <a:pPr marL="744538" indent="0">
              <a:buClr>
                <a:srgbClr val="FF0000"/>
              </a:buClr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1/3 = 0.333…33</a:t>
            </a:r>
          </a:p>
          <a:p>
            <a:pPr marL="744538" indent="0">
              <a:buClr>
                <a:srgbClr val="FF0000"/>
              </a:buClr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2/3 = 0.666…67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So</a:t>
            </a:r>
          </a:p>
          <a:p>
            <a:pPr marL="744538" indent="0">
              <a:buClr>
                <a:srgbClr val="FF0000"/>
              </a:buClr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× 1/3 = 0.666…66  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2/3</a:t>
            </a:r>
            <a:endParaRPr lang="en-US" sz="2400" dirty="0"/>
          </a:p>
          <a:p>
            <a:pPr>
              <a:buClr>
                <a:srgbClr val="FF0000"/>
              </a:buClr>
            </a:pPr>
            <a:r>
              <a:rPr lang="en-US" sz="2400" dirty="0"/>
              <a:t>Independent of the number of bits used, </a:t>
            </a:r>
            <a:br>
              <a:rPr lang="en-US" sz="2400" dirty="0"/>
            </a:br>
            <a:r>
              <a:rPr lang="en-US" sz="2400" dirty="0"/>
              <a:t>this problem </a:t>
            </a:r>
            <a:r>
              <a:rPr lang="en-US" sz="2400" i="1" dirty="0">
                <a:solidFill>
                  <a:srgbClr val="FF0000"/>
                </a:solidFill>
              </a:rPr>
              <a:t>may</a:t>
            </a:r>
            <a:r>
              <a:rPr lang="en-US" sz="2400" dirty="0"/>
              <a:t> still occur</a:t>
            </a:r>
          </a:p>
          <a:p>
            <a:pPr>
              <a:buClr>
                <a:srgbClr val="FF0000"/>
              </a:buClr>
            </a:pPr>
            <a:r>
              <a:rPr lang="en-US" sz="2000" dirty="0">
                <a:solidFill>
                  <a:srgbClr val="FF0000"/>
                </a:solidFill>
              </a:rPr>
              <a:t>Major trap</a:t>
            </a:r>
          </a:p>
          <a:p>
            <a:pPr marL="914400" indent="0">
              <a:buClr>
                <a:srgbClr val="FF0000"/>
              </a:buClr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let a:f64 = 0.3333;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let b:f64 = 0.6667;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if 2.0 * a = b { … // here? }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else { … // or here? }</a:t>
            </a:r>
          </a:p>
          <a:p>
            <a:pPr>
              <a:buClr>
                <a:srgbClr val="FF0000"/>
              </a:buClr>
            </a:pPr>
            <a:endParaRPr lang="en-US" sz="2400" dirty="0"/>
          </a:p>
          <a:p>
            <a:pPr lvl="1">
              <a:buClr>
                <a:srgbClr val="FF0000"/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72692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>
              <a:buClr>
                <a:srgbClr val="FF0000"/>
              </a:buClr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Floating Point Practicalities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948" y="1278834"/>
            <a:ext cx="8547652" cy="5426765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When building your program, </a:t>
            </a:r>
            <a:br>
              <a:rPr lang="en-US" sz="2000" dirty="0"/>
            </a:br>
            <a:r>
              <a:rPr lang="en-US" sz="2000" dirty="0"/>
              <a:t>to choose the appropriate data type,</a:t>
            </a:r>
            <a:br>
              <a:rPr lang="en-US" sz="2000" dirty="0"/>
            </a:br>
            <a:r>
              <a:rPr lang="en-US" sz="2000" dirty="0"/>
              <a:t>you need to know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Range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Maximum and minimum values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Signed or unsigned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Only for integer types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All floating point types are signed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Precision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Smallest change detected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Space (number of bytes used)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1, 2, 4, 8, 16</a:t>
            </a:r>
          </a:p>
          <a:p>
            <a:pPr>
              <a:buClr>
                <a:srgbClr val="FF0000"/>
              </a:buClr>
            </a:pPr>
            <a:endParaRPr lang="en-US" sz="2400" dirty="0"/>
          </a:p>
          <a:p>
            <a:pPr lvl="1">
              <a:buClr>
                <a:srgbClr val="FF0000"/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231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Languages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Programming Language Taxonomy</a:t>
            </a:r>
          </a:p>
          <a:p>
            <a:pPr marL="800100" lvl="1" indent="-342900">
              <a:buClr>
                <a:srgbClr val="FF0000"/>
              </a:buClr>
              <a:buFont typeface="+mj-lt"/>
              <a:buAutoNum type="arabicPeriod"/>
            </a:pPr>
            <a:r>
              <a:rPr lang="en-US" sz="2000" dirty="0"/>
              <a:t>Assembly languages or Assemblers</a:t>
            </a:r>
          </a:p>
          <a:p>
            <a:pPr marL="800100" lvl="1" indent="-342900">
              <a:buClr>
                <a:srgbClr val="FF0000"/>
              </a:buClr>
              <a:buFont typeface="+mj-lt"/>
              <a:buAutoNum type="arabicPeriod"/>
            </a:pPr>
            <a:endParaRPr lang="en-US" sz="2000" dirty="0"/>
          </a:p>
          <a:p>
            <a:pPr marL="800100" lvl="1" indent="-342900">
              <a:buClr>
                <a:srgbClr val="FF0000"/>
              </a:buClr>
              <a:buFont typeface="+mj-lt"/>
              <a:buAutoNum type="arabicPeriod"/>
            </a:pPr>
            <a:r>
              <a:rPr lang="en-US" sz="2000" dirty="0"/>
              <a:t>High level languages</a:t>
            </a:r>
          </a:p>
          <a:p>
            <a:pPr marL="1314450" lvl="2" indent="-457200">
              <a:buClr>
                <a:srgbClr val="FF0000"/>
              </a:buClr>
              <a:buFont typeface="+mj-lt"/>
              <a:buAutoNum type="alphaLcParenR"/>
            </a:pPr>
            <a:r>
              <a:rPr lang="en-US" sz="2000" dirty="0"/>
              <a:t>Procedural languages</a:t>
            </a:r>
            <a:br>
              <a:rPr lang="en-US" sz="2000" dirty="0"/>
            </a:br>
            <a:r>
              <a:rPr lang="en-US" sz="2000" dirty="0"/>
              <a:t>C, Algol, Ada, Java, …, Rust</a:t>
            </a:r>
          </a:p>
          <a:p>
            <a:pPr marL="1314450" lvl="2" indent="-457200">
              <a:buClr>
                <a:srgbClr val="FF0000"/>
              </a:buClr>
              <a:buFont typeface="+mj-lt"/>
              <a:buAutoNum type="alphaLcParenR"/>
            </a:pPr>
            <a:r>
              <a:rPr lang="en-US" sz="2000" dirty="0"/>
              <a:t>Functional languages</a:t>
            </a:r>
          </a:p>
          <a:p>
            <a:pPr marL="1314450" lvl="3" indent="0">
              <a:buClr>
                <a:srgbClr val="FF0000"/>
              </a:buClr>
              <a:buNone/>
            </a:pPr>
            <a:r>
              <a:rPr lang="en-US" dirty="0"/>
              <a:t>LISP, </a:t>
            </a:r>
            <a:r>
              <a:rPr lang="en-US" dirty="0" err="1"/>
              <a:t>Simula</a:t>
            </a:r>
            <a:endParaRPr lang="en-US" dirty="0"/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02733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>
              <a:buClr>
                <a:srgbClr val="FF0000"/>
              </a:buClr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Floating Point Practicalities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948" y="1278834"/>
            <a:ext cx="8547652" cy="5426765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When building your program, </a:t>
            </a:r>
            <a:br>
              <a:rPr lang="en-US" sz="2000" dirty="0"/>
            </a:br>
            <a:r>
              <a:rPr lang="en-US" sz="2000" dirty="0"/>
              <a:t>to choose the appropriate data type,</a:t>
            </a:r>
            <a:br>
              <a:rPr lang="en-US" sz="2000" dirty="0"/>
            </a:br>
            <a:r>
              <a:rPr lang="en-US" sz="2000" dirty="0"/>
              <a:t>you need to know</a:t>
            </a:r>
          </a:p>
          <a:p>
            <a:pPr lvl="1">
              <a:buClr>
                <a:srgbClr val="FF0000"/>
              </a:buClr>
            </a:pP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97A96B2-6EE2-A996-6FCF-7B44584DB6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595082"/>
              </p:ext>
            </p:extLst>
          </p:nvPr>
        </p:nvGraphicFramePr>
        <p:xfrm>
          <a:off x="762000" y="2421834"/>
          <a:ext cx="6477000" cy="42415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2350">
                  <a:extLst>
                    <a:ext uri="{9D8B030D-6E8A-4147-A177-3AD203B41FA5}">
                      <a16:colId xmlns:a16="http://schemas.microsoft.com/office/drawing/2014/main" val="4169595513"/>
                    </a:ext>
                  </a:extLst>
                </a:gridCol>
                <a:gridCol w="1513492">
                  <a:extLst>
                    <a:ext uri="{9D8B030D-6E8A-4147-A177-3AD203B41FA5}">
                      <a16:colId xmlns:a16="http://schemas.microsoft.com/office/drawing/2014/main" val="3740480604"/>
                    </a:ext>
                  </a:extLst>
                </a:gridCol>
                <a:gridCol w="1780579">
                  <a:extLst>
                    <a:ext uri="{9D8B030D-6E8A-4147-A177-3AD203B41FA5}">
                      <a16:colId xmlns:a16="http://schemas.microsoft.com/office/drawing/2014/main" val="1844772511"/>
                    </a:ext>
                  </a:extLst>
                </a:gridCol>
                <a:gridCol w="1780579">
                  <a:extLst>
                    <a:ext uri="{9D8B030D-6E8A-4147-A177-3AD203B41FA5}">
                      <a16:colId xmlns:a16="http://schemas.microsoft.com/office/drawing/2014/main" val="2812528707"/>
                    </a:ext>
                  </a:extLst>
                </a:gridCol>
              </a:tblGrid>
              <a:tr h="384416">
                <a:tc>
                  <a:txBody>
                    <a:bodyPr/>
                    <a:lstStyle/>
                    <a:p>
                      <a:r>
                        <a:rPr lang="en-US" sz="2000" dirty="0"/>
                        <a:t>Rust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f128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6117661"/>
                  </a:ext>
                </a:extLst>
              </a:tr>
              <a:tr h="384416">
                <a:tc>
                  <a:txBody>
                    <a:bodyPr/>
                    <a:lstStyle/>
                    <a:p>
                      <a:r>
                        <a:rPr lang="en-US" sz="2000" dirty="0"/>
                        <a:t>Bytes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049868"/>
                  </a:ext>
                </a:extLst>
              </a:tr>
              <a:tr h="384416">
                <a:tc>
                  <a:txBody>
                    <a:bodyPr/>
                    <a:lstStyle/>
                    <a:p>
                      <a:r>
                        <a:rPr lang="en-US" sz="2000" dirty="0"/>
                        <a:t>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071884"/>
                  </a:ext>
                </a:extLst>
              </a:tr>
              <a:tr h="446997">
                <a:tc>
                  <a:txBody>
                    <a:bodyPr/>
                    <a:lstStyle/>
                    <a:p>
                      <a:r>
                        <a:rPr lang="en-US" sz="2000" dirty="0"/>
                        <a:t>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±1.18×10</a:t>
                      </a:r>
                      <a:r>
                        <a:rPr lang="en-US" sz="2000" b="1" baseline="30000" dirty="0"/>
                        <a:t>−38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±2.23×10</a:t>
                      </a:r>
                      <a:r>
                        <a:rPr lang="en-US" sz="2000" baseline="30000" dirty="0"/>
                        <a:t>−308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±1.2 × 10</a:t>
                      </a:r>
                      <a:r>
                        <a:rPr lang="en-US" sz="2000" baseline="30000" dirty="0"/>
                        <a:t>-4932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546741"/>
                  </a:ext>
                </a:extLst>
              </a:tr>
              <a:tr h="449087">
                <a:tc>
                  <a:txBody>
                    <a:bodyPr/>
                    <a:lstStyle/>
                    <a:p>
                      <a:r>
                        <a:rPr lang="en-US" sz="2000" dirty="0"/>
                        <a:t>Max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±3.4×10</a:t>
                      </a:r>
                      <a:r>
                        <a:rPr lang="en-US" sz="2000" b="1" baseline="30000" dirty="0"/>
                        <a:t>38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±2.23×10</a:t>
                      </a:r>
                      <a:r>
                        <a:rPr lang="en-US" sz="2000" baseline="30000" dirty="0"/>
                        <a:t>−308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±1.2 × 10</a:t>
                      </a:r>
                      <a:r>
                        <a:rPr lang="en-US" sz="2000" baseline="30000" dirty="0"/>
                        <a:t>-4932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0459106"/>
                  </a:ext>
                </a:extLst>
              </a:tr>
              <a:tr h="384416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Rust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f32:min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f64:min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f128:min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6449773"/>
                  </a:ext>
                </a:extLst>
              </a:tr>
              <a:tr h="384416">
                <a:tc>
                  <a:txBody>
                    <a:bodyPr/>
                    <a:lstStyle/>
                    <a:p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f32:max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f64:max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f128:max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3995539"/>
                  </a:ext>
                </a:extLst>
              </a:tr>
              <a:tr h="680120">
                <a:tc>
                  <a:txBody>
                    <a:bodyPr/>
                    <a:lstStyle/>
                    <a:p>
                      <a:r>
                        <a:rPr lang="en-US" sz="2000" dirty="0"/>
                        <a:t>Precision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 in 2</a:t>
                      </a:r>
                      <a:r>
                        <a:rPr lang="en-US" sz="2000" baseline="30000" dirty="0"/>
                        <a:t>23</a:t>
                      </a:r>
                      <a:br>
                        <a:rPr lang="en-US" sz="2000" baseline="30000" dirty="0"/>
                      </a:br>
                      <a:r>
                        <a:rPr lang="en-US" sz="2000" b="1" baseline="0" dirty="0">
                          <a:solidFill>
                            <a:srgbClr val="FF0000"/>
                          </a:solidFill>
                        </a:rPr>
                        <a:t>1 in 8</a:t>
                      </a:r>
                      <a:r>
                        <a:rPr lang="en-US" sz="2000" b="1" baseline="0" dirty="0">
                          <a:solidFill>
                            <a:srgbClr val="FF0000"/>
                          </a:solidFill>
                          <a:sym typeface="Symbol" panose="05050102010706020507" pitchFamily="18" charset="2"/>
                        </a:rPr>
                        <a:t></a:t>
                      </a:r>
                      <a:r>
                        <a:rPr lang="en-US" sz="2000" b="1" baseline="0" dirty="0">
                          <a:solidFill>
                            <a:srgbClr val="FF0000"/>
                          </a:solidFill>
                        </a:rPr>
                        <a:t>10</a:t>
                      </a:r>
                      <a:r>
                        <a:rPr lang="en-US" sz="2000" b="1" baseline="30000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 in 2</a:t>
                      </a:r>
                      <a:r>
                        <a:rPr lang="en-US" sz="2000" baseline="30000" dirty="0"/>
                        <a:t>52</a:t>
                      </a:r>
                    </a:p>
                    <a:p>
                      <a:pPr algn="ctr"/>
                      <a:r>
                        <a:rPr lang="en-US" sz="2000" b="1" baseline="0" dirty="0">
                          <a:solidFill>
                            <a:srgbClr val="FF0000"/>
                          </a:solidFill>
                        </a:rPr>
                        <a:t>1 in 4</a:t>
                      </a:r>
                      <a:r>
                        <a:rPr lang="en-US" sz="2000" b="1" baseline="0" dirty="0">
                          <a:solidFill>
                            <a:srgbClr val="FF0000"/>
                          </a:solidFill>
                          <a:sym typeface="Symbol" panose="05050102010706020507" pitchFamily="18" charset="2"/>
                        </a:rPr>
                        <a:t></a:t>
                      </a:r>
                      <a:r>
                        <a:rPr lang="en-US" sz="2000" b="1" baseline="0" dirty="0">
                          <a:solidFill>
                            <a:srgbClr val="FF0000"/>
                          </a:solidFill>
                        </a:rPr>
                        <a:t>10</a:t>
                      </a:r>
                      <a:r>
                        <a:rPr lang="en-US" sz="2000" b="1" baseline="30000" dirty="0">
                          <a:solidFill>
                            <a:srgbClr val="FF0000"/>
                          </a:solidFill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1 in 2</a:t>
                      </a:r>
                      <a:r>
                        <a:rPr lang="en-US" sz="2000" baseline="30000" dirty="0"/>
                        <a:t>112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baseline="0" dirty="0">
                          <a:solidFill>
                            <a:srgbClr val="FF0000"/>
                          </a:solidFill>
                        </a:rPr>
                        <a:t>1 in 5</a:t>
                      </a:r>
                      <a:r>
                        <a:rPr lang="en-US" sz="2000" b="1" baseline="0" dirty="0">
                          <a:solidFill>
                            <a:srgbClr val="FF0000"/>
                          </a:solidFill>
                          <a:sym typeface="Symbol" panose="05050102010706020507" pitchFamily="18" charset="2"/>
                        </a:rPr>
                        <a:t></a:t>
                      </a:r>
                      <a:r>
                        <a:rPr lang="en-US" sz="2000" b="1" baseline="0" dirty="0">
                          <a:solidFill>
                            <a:srgbClr val="FF0000"/>
                          </a:solidFill>
                        </a:rPr>
                        <a:t>10</a:t>
                      </a:r>
                      <a:r>
                        <a:rPr lang="en-US" sz="2000" b="1" baseline="30000" dirty="0">
                          <a:solidFill>
                            <a:srgbClr val="FF0000"/>
                          </a:solidFill>
                        </a:rPr>
                        <a:t>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557055"/>
                  </a:ext>
                </a:extLst>
              </a:tr>
              <a:tr h="663245">
                <a:tc>
                  <a:txBody>
                    <a:bodyPr/>
                    <a:lstStyle/>
                    <a:p>
                      <a:r>
                        <a:rPr lang="en-US" sz="2000" dirty="0"/>
                        <a:t>Speed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baseline="0" dirty="0">
                          <a:solidFill>
                            <a:schemeClr val="tx1"/>
                          </a:solidFill>
                        </a:rPr>
                        <a:t>Similar on 64 bit architecture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b="1" baseline="30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baseline="0" dirty="0">
                          <a:solidFill>
                            <a:schemeClr val="tx1"/>
                          </a:solidFill>
                        </a:rPr>
                        <a:t>Slow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baseline="30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435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991444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>
              <a:buClr>
                <a:srgbClr val="FF0000"/>
              </a:buClr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Floating Point Practicalities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948" y="1278834"/>
            <a:ext cx="8547652" cy="5426765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When building your program, </a:t>
            </a:r>
            <a:br>
              <a:rPr lang="en-US" sz="2000" dirty="0"/>
            </a:br>
            <a:r>
              <a:rPr lang="en-US" sz="2000" dirty="0"/>
              <a:t>to choose the appropriate data type,</a:t>
            </a:r>
            <a:br>
              <a:rPr lang="en-US" sz="2000" dirty="0"/>
            </a:br>
            <a:r>
              <a:rPr lang="en-US" sz="2000" dirty="0"/>
              <a:t>you need to know</a:t>
            </a:r>
          </a:p>
          <a:p>
            <a:pPr lvl="1">
              <a:buClr>
                <a:srgbClr val="FF0000"/>
              </a:buClr>
            </a:pP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97A96B2-6EE2-A996-6FCF-7B44584DB697}"/>
              </a:ext>
            </a:extLst>
          </p:cNvPr>
          <p:cNvGraphicFramePr>
            <a:graphicFrameLocks noGrp="1"/>
          </p:cNvGraphicFramePr>
          <p:nvPr/>
        </p:nvGraphicFramePr>
        <p:xfrm>
          <a:off x="762000" y="2421834"/>
          <a:ext cx="6477000" cy="42415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2350">
                  <a:extLst>
                    <a:ext uri="{9D8B030D-6E8A-4147-A177-3AD203B41FA5}">
                      <a16:colId xmlns:a16="http://schemas.microsoft.com/office/drawing/2014/main" val="4169595513"/>
                    </a:ext>
                  </a:extLst>
                </a:gridCol>
                <a:gridCol w="1513492">
                  <a:extLst>
                    <a:ext uri="{9D8B030D-6E8A-4147-A177-3AD203B41FA5}">
                      <a16:colId xmlns:a16="http://schemas.microsoft.com/office/drawing/2014/main" val="3740480604"/>
                    </a:ext>
                  </a:extLst>
                </a:gridCol>
                <a:gridCol w="1780579">
                  <a:extLst>
                    <a:ext uri="{9D8B030D-6E8A-4147-A177-3AD203B41FA5}">
                      <a16:colId xmlns:a16="http://schemas.microsoft.com/office/drawing/2014/main" val="1844772511"/>
                    </a:ext>
                  </a:extLst>
                </a:gridCol>
                <a:gridCol w="1780579">
                  <a:extLst>
                    <a:ext uri="{9D8B030D-6E8A-4147-A177-3AD203B41FA5}">
                      <a16:colId xmlns:a16="http://schemas.microsoft.com/office/drawing/2014/main" val="2812528707"/>
                    </a:ext>
                  </a:extLst>
                </a:gridCol>
              </a:tblGrid>
              <a:tr h="384416">
                <a:tc>
                  <a:txBody>
                    <a:bodyPr/>
                    <a:lstStyle/>
                    <a:p>
                      <a:r>
                        <a:rPr lang="en-US" sz="2000" dirty="0"/>
                        <a:t>Rust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f128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6117661"/>
                  </a:ext>
                </a:extLst>
              </a:tr>
              <a:tr h="384416">
                <a:tc>
                  <a:txBody>
                    <a:bodyPr/>
                    <a:lstStyle/>
                    <a:p>
                      <a:r>
                        <a:rPr lang="en-US" sz="2000" dirty="0"/>
                        <a:t>Bytes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049868"/>
                  </a:ext>
                </a:extLst>
              </a:tr>
              <a:tr h="384416">
                <a:tc>
                  <a:txBody>
                    <a:bodyPr/>
                    <a:lstStyle/>
                    <a:p>
                      <a:r>
                        <a:rPr lang="en-US" sz="2000" dirty="0"/>
                        <a:t>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071884"/>
                  </a:ext>
                </a:extLst>
              </a:tr>
              <a:tr h="446997">
                <a:tc>
                  <a:txBody>
                    <a:bodyPr/>
                    <a:lstStyle/>
                    <a:p>
                      <a:r>
                        <a:rPr lang="en-US" sz="2000" dirty="0"/>
                        <a:t>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±1.18×10</a:t>
                      </a:r>
                      <a:r>
                        <a:rPr lang="en-US" sz="2000" b="1" baseline="30000" dirty="0"/>
                        <a:t>−38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±2.23×10</a:t>
                      </a:r>
                      <a:r>
                        <a:rPr lang="en-US" sz="2000" baseline="30000" dirty="0"/>
                        <a:t>−308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±1.2 × 10</a:t>
                      </a:r>
                      <a:r>
                        <a:rPr lang="en-US" sz="2000" baseline="30000" dirty="0"/>
                        <a:t>-4932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546741"/>
                  </a:ext>
                </a:extLst>
              </a:tr>
              <a:tr h="449087">
                <a:tc>
                  <a:txBody>
                    <a:bodyPr/>
                    <a:lstStyle/>
                    <a:p>
                      <a:r>
                        <a:rPr lang="en-US" sz="2000" dirty="0"/>
                        <a:t>Max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±3.4×10</a:t>
                      </a:r>
                      <a:r>
                        <a:rPr lang="en-US" sz="2000" b="1" baseline="30000" dirty="0"/>
                        <a:t>38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±2.23×10</a:t>
                      </a:r>
                      <a:r>
                        <a:rPr lang="en-US" sz="2000" baseline="30000" dirty="0"/>
                        <a:t>−308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±1.2 × 10</a:t>
                      </a:r>
                      <a:r>
                        <a:rPr lang="en-US" sz="2000" baseline="30000" dirty="0"/>
                        <a:t>-4932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0459106"/>
                  </a:ext>
                </a:extLst>
              </a:tr>
              <a:tr h="384416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Rust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f32:min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f64:min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f128:min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6449773"/>
                  </a:ext>
                </a:extLst>
              </a:tr>
              <a:tr h="384416">
                <a:tc>
                  <a:txBody>
                    <a:bodyPr/>
                    <a:lstStyle/>
                    <a:p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f32:max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f64:max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f128:max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3995539"/>
                  </a:ext>
                </a:extLst>
              </a:tr>
              <a:tr h="680120">
                <a:tc>
                  <a:txBody>
                    <a:bodyPr/>
                    <a:lstStyle/>
                    <a:p>
                      <a:r>
                        <a:rPr lang="en-US" sz="2000" dirty="0"/>
                        <a:t>Precision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 in 2</a:t>
                      </a:r>
                      <a:r>
                        <a:rPr lang="en-US" sz="2000" baseline="30000" dirty="0"/>
                        <a:t>23</a:t>
                      </a:r>
                      <a:br>
                        <a:rPr lang="en-US" sz="2000" baseline="30000" dirty="0"/>
                      </a:br>
                      <a:r>
                        <a:rPr lang="en-US" sz="2000" b="1" baseline="0" dirty="0">
                          <a:solidFill>
                            <a:srgbClr val="FF0000"/>
                          </a:solidFill>
                        </a:rPr>
                        <a:t>1 in 8</a:t>
                      </a:r>
                      <a:r>
                        <a:rPr lang="en-US" sz="2000" b="1" baseline="0" dirty="0">
                          <a:solidFill>
                            <a:srgbClr val="FF0000"/>
                          </a:solidFill>
                          <a:sym typeface="Symbol" panose="05050102010706020507" pitchFamily="18" charset="2"/>
                        </a:rPr>
                        <a:t></a:t>
                      </a:r>
                      <a:r>
                        <a:rPr lang="en-US" sz="2000" b="1" baseline="0" dirty="0">
                          <a:solidFill>
                            <a:srgbClr val="FF0000"/>
                          </a:solidFill>
                        </a:rPr>
                        <a:t>10</a:t>
                      </a:r>
                      <a:r>
                        <a:rPr lang="en-US" sz="2000" b="1" baseline="30000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 in 2</a:t>
                      </a:r>
                      <a:r>
                        <a:rPr lang="en-US" sz="2000" baseline="30000" dirty="0"/>
                        <a:t>52</a:t>
                      </a:r>
                    </a:p>
                    <a:p>
                      <a:pPr algn="ctr"/>
                      <a:r>
                        <a:rPr lang="en-US" sz="2000" b="1" baseline="0" dirty="0">
                          <a:solidFill>
                            <a:srgbClr val="FF0000"/>
                          </a:solidFill>
                        </a:rPr>
                        <a:t>1 in 4</a:t>
                      </a:r>
                      <a:r>
                        <a:rPr lang="en-US" sz="2000" b="1" baseline="0" dirty="0">
                          <a:solidFill>
                            <a:srgbClr val="FF0000"/>
                          </a:solidFill>
                          <a:sym typeface="Symbol" panose="05050102010706020507" pitchFamily="18" charset="2"/>
                        </a:rPr>
                        <a:t></a:t>
                      </a:r>
                      <a:r>
                        <a:rPr lang="en-US" sz="2000" b="1" baseline="0" dirty="0">
                          <a:solidFill>
                            <a:srgbClr val="FF0000"/>
                          </a:solidFill>
                        </a:rPr>
                        <a:t>10</a:t>
                      </a:r>
                      <a:r>
                        <a:rPr lang="en-US" sz="2000" b="1" baseline="30000" dirty="0">
                          <a:solidFill>
                            <a:srgbClr val="FF0000"/>
                          </a:solidFill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1 in 2</a:t>
                      </a:r>
                      <a:r>
                        <a:rPr lang="en-US" sz="2000" baseline="30000" dirty="0"/>
                        <a:t>112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baseline="0" dirty="0">
                          <a:solidFill>
                            <a:srgbClr val="FF0000"/>
                          </a:solidFill>
                        </a:rPr>
                        <a:t>1 in 5</a:t>
                      </a:r>
                      <a:r>
                        <a:rPr lang="en-US" sz="2000" b="1" baseline="0" dirty="0">
                          <a:solidFill>
                            <a:srgbClr val="FF0000"/>
                          </a:solidFill>
                          <a:sym typeface="Symbol" panose="05050102010706020507" pitchFamily="18" charset="2"/>
                        </a:rPr>
                        <a:t></a:t>
                      </a:r>
                      <a:r>
                        <a:rPr lang="en-US" sz="2000" b="1" baseline="0" dirty="0">
                          <a:solidFill>
                            <a:srgbClr val="FF0000"/>
                          </a:solidFill>
                        </a:rPr>
                        <a:t>10</a:t>
                      </a:r>
                      <a:r>
                        <a:rPr lang="en-US" sz="2000" b="1" baseline="30000" dirty="0">
                          <a:solidFill>
                            <a:srgbClr val="FF0000"/>
                          </a:solidFill>
                        </a:rPr>
                        <a:t>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557055"/>
                  </a:ext>
                </a:extLst>
              </a:tr>
              <a:tr h="663245">
                <a:tc>
                  <a:txBody>
                    <a:bodyPr/>
                    <a:lstStyle/>
                    <a:p>
                      <a:r>
                        <a:rPr lang="en-US" sz="2000" dirty="0"/>
                        <a:t>Speed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baseline="0" dirty="0">
                          <a:solidFill>
                            <a:schemeClr val="tx1"/>
                          </a:solidFill>
                        </a:rPr>
                        <a:t>Similar on 64 bit architecture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b="1" baseline="30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baseline="0" dirty="0">
                          <a:solidFill>
                            <a:schemeClr val="tx1"/>
                          </a:solidFill>
                        </a:rPr>
                        <a:t>Slow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baseline="30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435283"/>
                  </a:ext>
                </a:extLst>
              </a:tr>
            </a:tbl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1728355-2088-1EF3-4C85-1B97B5A12B4B}"/>
              </a:ext>
            </a:extLst>
          </p:cNvPr>
          <p:cNvSpPr/>
          <p:nvPr/>
        </p:nvSpPr>
        <p:spPr>
          <a:xfrm>
            <a:off x="3505200" y="2209800"/>
            <a:ext cx="2057400" cy="4495799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F8BDF1-2524-3F83-174B-91F179CF00B3}"/>
              </a:ext>
            </a:extLst>
          </p:cNvPr>
          <p:cNvSpPr txBox="1"/>
          <p:nvPr/>
        </p:nvSpPr>
        <p:spPr>
          <a:xfrm>
            <a:off x="2362200" y="1009471"/>
            <a:ext cx="4343400" cy="1200329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Recommended for new applications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Memory usually not a constraint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Speed – no benefit for f32</a:t>
            </a:r>
          </a:p>
          <a:p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Safer</a:t>
            </a:r>
          </a:p>
        </p:txBody>
      </p:sp>
    </p:spTree>
    <p:extLst>
      <p:ext uri="{BB962C8B-B14F-4D97-AF65-F5344CB8AC3E}">
        <p14:creationId xmlns:p14="http://schemas.microsoft.com/office/powerpoint/2010/main" val="107260140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>
              <a:buClr>
                <a:srgbClr val="FF0000"/>
              </a:buClr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Floating Point Practicalities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948" y="1278834"/>
            <a:ext cx="8547652" cy="5426765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When building your program, </a:t>
            </a:r>
            <a:br>
              <a:rPr lang="en-US" sz="2000" dirty="0"/>
            </a:br>
            <a:r>
              <a:rPr lang="en-US" sz="2000" dirty="0"/>
              <a:t>to choose the appropriate data type,</a:t>
            </a:r>
            <a:br>
              <a:rPr lang="en-US" sz="2000" dirty="0"/>
            </a:br>
            <a:r>
              <a:rPr lang="en-US" sz="2000" dirty="0"/>
              <a:t>you need to know</a:t>
            </a:r>
          </a:p>
          <a:p>
            <a:pPr lvl="1">
              <a:buClr>
                <a:srgbClr val="FF0000"/>
              </a:buClr>
            </a:pP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97A96B2-6EE2-A996-6FCF-7B44584DB697}"/>
              </a:ext>
            </a:extLst>
          </p:cNvPr>
          <p:cNvGraphicFramePr>
            <a:graphicFrameLocks noGrp="1"/>
          </p:cNvGraphicFramePr>
          <p:nvPr/>
        </p:nvGraphicFramePr>
        <p:xfrm>
          <a:off x="762000" y="2421834"/>
          <a:ext cx="6477000" cy="42415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2350">
                  <a:extLst>
                    <a:ext uri="{9D8B030D-6E8A-4147-A177-3AD203B41FA5}">
                      <a16:colId xmlns:a16="http://schemas.microsoft.com/office/drawing/2014/main" val="4169595513"/>
                    </a:ext>
                  </a:extLst>
                </a:gridCol>
                <a:gridCol w="1513492">
                  <a:extLst>
                    <a:ext uri="{9D8B030D-6E8A-4147-A177-3AD203B41FA5}">
                      <a16:colId xmlns:a16="http://schemas.microsoft.com/office/drawing/2014/main" val="3740480604"/>
                    </a:ext>
                  </a:extLst>
                </a:gridCol>
                <a:gridCol w="1780579">
                  <a:extLst>
                    <a:ext uri="{9D8B030D-6E8A-4147-A177-3AD203B41FA5}">
                      <a16:colId xmlns:a16="http://schemas.microsoft.com/office/drawing/2014/main" val="1844772511"/>
                    </a:ext>
                  </a:extLst>
                </a:gridCol>
                <a:gridCol w="1780579">
                  <a:extLst>
                    <a:ext uri="{9D8B030D-6E8A-4147-A177-3AD203B41FA5}">
                      <a16:colId xmlns:a16="http://schemas.microsoft.com/office/drawing/2014/main" val="2812528707"/>
                    </a:ext>
                  </a:extLst>
                </a:gridCol>
              </a:tblGrid>
              <a:tr h="384416">
                <a:tc>
                  <a:txBody>
                    <a:bodyPr/>
                    <a:lstStyle/>
                    <a:p>
                      <a:r>
                        <a:rPr lang="en-US" sz="2000" dirty="0"/>
                        <a:t>Rust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f128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6117661"/>
                  </a:ext>
                </a:extLst>
              </a:tr>
              <a:tr h="384416">
                <a:tc>
                  <a:txBody>
                    <a:bodyPr/>
                    <a:lstStyle/>
                    <a:p>
                      <a:r>
                        <a:rPr lang="en-US" sz="2000" dirty="0"/>
                        <a:t>Bytes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049868"/>
                  </a:ext>
                </a:extLst>
              </a:tr>
              <a:tr h="384416">
                <a:tc>
                  <a:txBody>
                    <a:bodyPr/>
                    <a:lstStyle/>
                    <a:p>
                      <a:r>
                        <a:rPr lang="en-US" sz="2000" dirty="0"/>
                        <a:t>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071884"/>
                  </a:ext>
                </a:extLst>
              </a:tr>
              <a:tr h="446997">
                <a:tc>
                  <a:txBody>
                    <a:bodyPr/>
                    <a:lstStyle/>
                    <a:p>
                      <a:r>
                        <a:rPr lang="en-US" sz="2000" dirty="0"/>
                        <a:t>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±1.18×10</a:t>
                      </a:r>
                      <a:r>
                        <a:rPr lang="en-US" sz="2000" b="1" baseline="30000" dirty="0"/>
                        <a:t>−38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±2.23×10</a:t>
                      </a:r>
                      <a:r>
                        <a:rPr lang="en-US" sz="2000" baseline="30000" dirty="0"/>
                        <a:t>−308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±1.2 × 10</a:t>
                      </a:r>
                      <a:r>
                        <a:rPr lang="en-US" sz="2000" baseline="30000" dirty="0"/>
                        <a:t>-4932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546741"/>
                  </a:ext>
                </a:extLst>
              </a:tr>
              <a:tr h="449087">
                <a:tc>
                  <a:txBody>
                    <a:bodyPr/>
                    <a:lstStyle/>
                    <a:p>
                      <a:r>
                        <a:rPr lang="en-US" sz="2000" dirty="0"/>
                        <a:t>Max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±3.4×10</a:t>
                      </a:r>
                      <a:r>
                        <a:rPr lang="en-US" sz="2000" b="1" baseline="30000" dirty="0"/>
                        <a:t>38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±2.23×10</a:t>
                      </a:r>
                      <a:r>
                        <a:rPr lang="en-US" sz="2000" baseline="30000" dirty="0"/>
                        <a:t>−308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±1.2 × 10</a:t>
                      </a:r>
                      <a:r>
                        <a:rPr lang="en-US" sz="2000" baseline="30000" dirty="0"/>
                        <a:t>-4932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0459106"/>
                  </a:ext>
                </a:extLst>
              </a:tr>
              <a:tr h="384416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Rust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f32:min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f64:min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f128:min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6449773"/>
                  </a:ext>
                </a:extLst>
              </a:tr>
              <a:tr h="384416">
                <a:tc>
                  <a:txBody>
                    <a:bodyPr/>
                    <a:lstStyle/>
                    <a:p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f32:max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f64:max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f128:max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3995539"/>
                  </a:ext>
                </a:extLst>
              </a:tr>
              <a:tr h="680120">
                <a:tc>
                  <a:txBody>
                    <a:bodyPr/>
                    <a:lstStyle/>
                    <a:p>
                      <a:r>
                        <a:rPr lang="en-US" sz="2000" dirty="0"/>
                        <a:t>Precision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 in 2</a:t>
                      </a:r>
                      <a:r>
                        <a:rPr lang="en-US" sz="2000" baseline="30000" dirty="0"/>
                        <a:t>23</a:t>
                      </a:r>
                      <a:br>
                        <a:rPr lang="en-US" sz="2000" baseline="30000" dirty="0"/>
                      </a:br>
                      <a:r>
                        <a:rPr lang="en-US" sz="2000" b="1" baseline="0" dirty="0">
                          <a:solidFill>
                            <a:srgbClr val="FF0000"/>
                          </a:solidFill>
                        </a:rPr>
                        <a:t>1 in 8</a:t>
                      </a:r>
                      <a:r>
                        <a:rPr lang="en-US" sz="2000" b="1" baseline="0" dirty="0">
                          <a:solidFill>
                            <a:srgbClr val="FF0000"/>
                          </a:solidFill>
                          <a:sym typeface="Symbol" panose="05050102010706020507" pitchFamily="18" charset="2"/>
                        </a:rPr>
                        <a:t></a:t>
                      </a:r>
                      <a:r>
                        <a:rPr lang="en-US" sz="2000" b="1" baseline="0" dirty="0">
                          <a:solidFill>
                            <a:srgbClr val="FF0000"/>
                          </a:solidFill>
                        </a:rPr>
                        <a:t>10</a:t>
                      </a:r>
                      <a:r>
                        <a:rPr lang="en-US" sz="2000" b="1" baseline="30000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 in 2</a:t>
                      </a:r>
                      <a:r>
                        <a:rPr lang="en-US" sz="2000" baseline="30000" dirty="0"/>
                        <a:t>52</a:t>
                      </a:r>
                    </a:p>
                    <a:p>
                      <a:pPr algn="ctr"/>
                      <a:r>
                        <a:rPr lang="en-US" sz="2000" b="1" baseline="0" dirty="0">
                          <a:solidFill>
                            <a:srgbClr val="FF0000"/>
                          </a:solidFill>
                        </a:rPr>
                        <a:t>1 in 4</a:t>
                      </a:r>
                      <a:r>
                        <a:rPr lang="en-US" sz="2000" b="1" baseline="0" dirty="0">
                          <a:solidFill>
                            <a:srgbClr val="FF0000"/>
                          </a:solidFill>
                          <a:sym typeface="Symbol" panose="05050102010706020507" pitchFamily="18" charset="2"/>
                        </a:rPr>
                        <a:t></a:t>
                      </a:r>
                      <a:r>
                        <a:rPr lang="en-US" sz="2000" b="1" baseline="0" dirty="0">
                          <a:solidFill>
                            <a:srgbClr val="FF0000"/>
                          </a:solidFill>
                        </a:rPr>
                        <a:t>10</a:t>
                      </a:r>
                      <a:r>
                        <a:rPr lang="en-US" sz="2000" b="1" baseline="30000" dirty="0">
                          <a:solidFill>
                            <a:srgbClr val="FF0000"/>
                          </a:solidFill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1 in 2</a:t>
                      </a:r>
                      <a:r>
                        <a:rPr lang="en-US" sz="2000" baseline="30000" dirty="0"/>
                        <a:t>112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baseline="0" dirty="0">
                          <a:solidFill>
                            <a:srgbClr val="FF0000"/>
                          </a:solidFill>
                        </a:rPr>
                        <a:t>1 in 5</a:t>
                      </a:r>
                      <a:r>
                        <a:rPr lang="en-US" sz="2000" b="1" baseline="0" dirty="0">
                          <a:solidFill>
                            <a:srgbClr val="FF0000"/>
                          </a:solidFill>
                          <a:sym typeface="Symbol" panose="05050102010706020507" pitchFamily="18" charset="2"/>
                        </a:rPr>
                        <a:t></a:t>
                      </a:r>
                      <a:r>
                        <a:rPr lang="en-US" sz="2000" b="1" baseline="0" dirty="0">
                          <a:solidFill>
                            <a:srgbClr val="FF0000"/>
                          </a:solidFill>
                        </a:rPr>
                        <a:t>10</a:t>
                      </a:r>
                      <a:r>
                        <a:rPr lang="en-US" sz="2000" b="1" baseline="30000" dirty="0">
                          <a:solidFill>
                            <a:srgbClr val="FF0000"/>
                          </a:solidFill>
                        </a:rPr>
                        <a:t>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557055"/>
                  </a:ext>
                </a:extLst>
              </a:tr>
              <a:tr h="663245">
                <a:tc>
                  <a:txBody>
                    <a:bodyPr/>
                    <a:lstStyle/>
                    <a:p>
                      <a:r>
                        <a:rPr lang="en-US" sz="2000" dirty="0"/>
                        <a:t>Speed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baseline="0" dirty="0">
                          <a:solidFill>
                            <a:schemeClr val="tx1"/>
                          </a:solidFill>
                        </a:rPr>
                        <a:t>Similar on 64 bit architecture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b="1" baseline="30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baseline="0" dirty="0">
                          <a:solidFill>
                            <a:schemeClr val="tx1"/>
                          </a:solidFill>
                        </a:rPr>
                        <a:t>Slow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baseline="30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435283"/>
                  </a:ext>
                </a:extLst>
              </a:tr>
            </a:tbl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1728355-2088-1EF3-4C85-1B97B5A12B4B}"/>
              </a:ext>
            </a:extLst>
          </p:cNvPr>
          <p:cNvSpPr/>
          <p:nvPr/>
        </p:nvSpPr>
        <p:spPr>
          <a:xfrm>
            <a:off x="1912088" y="2209800"/>
            <a:ext cx="2057400" cy="4495799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F8BDF1-2524-3F83-174B-91F179CF00B3}"/>
              </a:ext>
            </a:extLst>
          </p:cNvPr>
          <p:cNvSpPr txBox="1"/>
          <p:nvPr/>
        </p:nvSpPr>
        <p:spPr>
          <a:xfrm>
            <a:off x="133832" y="729063"/>
            <a:ext cx="8547652" cy="1692771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careful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Large (2022) applications can generate overflow .. ~1 in 10</a:t>
            </a:r>
            <a:r>
              <a:rPr lang="en-US" sz="2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precision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Consider for small CPUs - Microprocessors, 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Arduino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Perhaps for also memory intensive, 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image processing, applications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15195B5-A5E0-6EA2-0062-20BF2FF83916}"/>
              </a:ext>
            </a:extLst>
          </p:cNvPr>
          <p:cNvSpPr/>
          <p:nvPr/>
        </p:nvSpPr>
        <p:spPr>
          <a:xfrm>
            <a:off x="2057400" y="5257800"/>
            <a:ext cx="1752600" cy="762000"/>
          </a:xfrm>
          <a:prstGeom prst="roundRect">
            <a:avLst>
              <a:gd name="adj" fmla="val 33721"/>
            </a:avLst>
          </a:prstGeom>
          <a:noFill/>
          <a:ln w="76200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81389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B3013-7620-133C-0747-E797C71E9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data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DE864-66F0-3A48-04DC-42644EF6E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37131"/>
            <a:ext cx="8229600" cy="4525963"/>
          </a:xfrm>
        </p:spPr>
        <p:txBody>
          <a:bodyPr/>
          <a:lstStyle/>
          <a:p>
            <a:r>
              <a:rPr lang="en-US" dirty="0"/>
              <a:t>Boolean – Rust type ‘bool’</a:t>
            </a:r>
          </a:p>
          <a:p>
            <a:pPr lvl="1"/>
            <a:r>
              <a:rPr lang="en-US" dirty="0"/>
              <a:t>Logical values – true or false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Strongly recommended </a:t>
            </a:r>
            <a:r>
              <a:rPr lang="en-US" dirty="0"/>
              <a:t>for clear programs</a:t>
            </a:r>
          </a:p>
          <a:p>
            <a:pPr lvl="1"/>
            <a:r>
              <a:rPr lang="en-US" dirty="0"/>
              <a:t>Set the state – true | false</a:t>
            </a:r>
          </a:p>
          <a:p>
            <a:pPr lvl="2"/>
            <a:r>
              <a:rPr lang="en-US" sz="2000" dirty="0"/>
              <a:t>Rather than repeating the test condition</a:t>
            </a:r>
          </a:p>
          <a:p>
            <a:pPr lvl="2"/>
            <a:endParaRPr lang="en-US" sz="2000" dirty="0"/>
          </a:p>
          <a:p>
            <a:pPr lvl="2"/>
            <a:endParaRPr lang="en-US" sz="2000" dirty="0"/>
          </a:p>
          <a:p>
            <a:pPr lvl="2"/>
            <a:endParaRPr lang="en-US" sz="2000" dirty="0"/>
          </a:p>
          <a:p>
            <a:pPr lvl="1"/>
            <a:r>
              <a:rPr lang="en-US" sz="2000" dirty="0"/>
              <a:t>Note the operators </a:t>
            </a:r>
          </a:p>
          <a:p>
            <a:pPr lvl="1"/>
            <a:r>
              <a:rPr lang="en-US" sz="2000" dirty="0"/>
              <a:t>&amp; (and)   |  (or)  ^  (</a:t>
            </a:r>
            <a:r>
              <a:rPr lang="en-US" sz="2000" dirty="0" err="1"/>
              <a:t>xor</a:t>
            </a:r>
            <a:r>
              <a:rPr lang="en-US" sz="2000" dirty="0"/>
              <a:t>)  == (equal)  </a:t>
            </a:r>
            <a:r>
              <a:rPr lang="en-US" sz="2000" dirty="0">
                <a:solidFill>
                  <a:srgbClr val="FF0000"/>
                </a:solidFill>
              </a:rPr>
              <a:t>&gt; (avoid!!)</a:t>
            </a:r>
          </a:p>
          <a:p>
            <a:endParaRPr 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D0C14D2-DBD6-BFDB-6068-C91E3A0CD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700112"/>
            <a:ext cx="826540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ok: bool = true;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ok = ((n &lt; 1000) &amp; (m &lt; 100)) | (x &lt; eps);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40E7A3E-C016-C863-C164-8F49AA70C227}"/>
              </a:ext>
            </a:extLst>
          </p:cNvPr>
          <p:cNvSpPr/>
          <p:nvPr/>
        </p:nvSpPr>
        <p:spPr>
          <a:xfrm>
            <a:off x="5486400" y="4876800"/>
            <a:ext cx="1524000" cy="830997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7F2BC2-D836-D3E2-67F6-419D59860AFE}"/>
              </a:ext>
            </a:extLst>
          </p:cNvPr>
          <p:cNvSpPr txBox="1"/>
          <p:nvPr/>
        </p:nvSpPr>
        <p:spPr>
          <a:xfrm>
            <a:off x="2899754" y="5714423"/>
            <a:ext cx="5939446" cy="40011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/>
              <a:t>Requires reader to remember </a:t>
            </a:r>
            <a:r>
              <a:rPr lang="en-US" sz="2000" b="1" dirty="0">
                <a:solidFill>
                  <a:srgbClr val="FF0000"/>
                </a:solidFill>
              </a:rPr>
              <a:t>precedence</a:t>
            </a:r>
            <a:r>
              <a:rPr lang="en-US" sz="2000" b="1" dirty="0"/>
              <a:t> rules</a:t>
            </a:r>
          </a:p>
        </p:txBody>
      </p:sp>
    </p:spTree>
    <p:extLst>
      <p:ext uri="{BB962C8B-B14F-4D97-AF65-F5344CB8AC3E}">
        <p14:creationId xmlns:p14="http://schemas.microsoft.com/office/powerpoint/2010/main" val="383418764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B3013-7620-133C-0747-E797C71E9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Precedence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DE864-66F0-3A48-04DC-42644EF6E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913" y="1317356"/>
            <a:ext cx="8229600" cy="4525963"/>
          </a:xfrm>
        </p:spPr>
        <p:txBody>
          <a:bodyPr/>
          <a:lstStyle/>
          <a:p>
            <a:r>
              <a:rPr lang="en-US" sz="2000" dirty="0"/>
              <a:t>Bad idea invented by program language designers years ago</a:t>
            </a:r>
          </a:p>
          <a:p>
            <a:r>
              <a:rPr lang="en-US" sz="2000" dirty="0"/>
              <a:t>In every language, orders of operators are defined</a:t>
            </a:r>
          </a:p>
          <a:p>
            <a:r>
              <a:rPr lang="en-US" sz="2000" dirty="0"/>
              <a:t>Thus </a:t>
            </a:r>
            <a:r>
              <a:rPr lang="en-US" sz="2000" dirty="0">
                <a:sym typeface="Symbol" panose="05050102010706020507" pitchFamily="18" charset="2"/>
              </a:rPr>
              <a:t></a:t>
            </a:r>
            <a:r>
              <a:rPr lang="en-US" sz="2000" dirty="0"/>
              <a:t> and </a:t>
            </a:r>
            <a:r>
              <a:rPr lang="en-US" sz="2000" dirty="0">
                <a:sym typeface="Symbol" panose="05050102010706020507" pitchFamily="18" charset="2"/>
              </a:rPr>
              <a:t> precede + and –</a:t>
            </a:r>
          </a:p>
          <a:p>
            <a:pPr>
              <a:buFont typeface="Symbol" panose="05050102010706020507" pitchFamily="18" charset="2"/>
              <a:buChar char=" "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i.e. </a:t>
            </a:r>
            <a:r>
              <a:rPr lang="en-US" sz="2000" dirty="0">
                <a:sym typeface="Symbol" panose="05050102010706020507" pitchFamily="18" charset="2"/>
              </a:rPr>
              <a:t>to evaluate</a:t>
            </a:r>
          </a:p>
          <a:p>
            <a:pPr marL="0" indent="0" algn="ctr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 =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a×b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c  d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/>
              <a:t>First, compute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dirty="0" err="1">
                <a:sym typeface="Symbol" panose="05050102010706020507" pitchFamily="18" charset="2"/>
              </a:rPr>
              <a:t>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000" dirty="0"/>
              <a:t>, then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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sz="2000" dirty="0">
                <a:sym typeface="Symbol" panose="05050102010706020507" pitchFamily="18" charset="2"/>
              </a:rPr>
              <a:t>then add</a:t>
            </a:r>
          </a:p>
          <a:p>
            <a:r>
              <a:rPr lang="en-US" sz="2000" dirty="0">
                <a:sym typeface="Symbol" panose="05050102010706020507" pitchFamily="18" charset="2"/>
              </a:rPr>
              <a:t>While theoretically interesting, you can always write</a:t>
            </a:r>
          </a:p>
          <a:p>
            <a:pPr marL="0" indent="0" algn="ctr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 =  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a×b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 + (c  d)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/>
              <a:t>and </a:t>
            </a:r>
          </a:p>
          <a:p>
            <a:pPr>
              <a:buFont typeface="Wingdings" panose="05000000000000000000" pitchFamily="2" charset="2"/>
              <a:buChar char="J"/>
            </a:pPr>
            <a:r>
              <a:rPr lang="en-US" sz="2000" dirty="0"/>
              <a:t>forget about the precedence rules!!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7F2BC2-D836-D3E2-67F6-419D59860AFE}"/>
              </a:ext>
            </a:extLst>
          </p:cNvPr>
          <p:cNvSpPr txBox="1"/>
          <p:nvPr/>
        </p:nvSpPr>
        <p:spPr>
          <a:xfrm>
            <a:off x="207664" y="5105400"/>
            <a:ext cx="8728672" cy="132343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/>
              <a:t>As a software engineer, </a:t>
            </a:r>
          </a:p>
          <a:p>
            <a:r>
              <a:rPr lang="en-US" sz="2000" b="1" dirty="0"/>
              <a:t>you have more important things to worry about than </a:t>
            </a:r>
            <a:r>
              <a:rPr lang="en-US" sz="2000" b="1" dirty="0">
                <a:solidFill>
                  <a:srgbClr val="FF0000"/>
                </a:solidFill>
              </a:rPr>
              <a:t>precedence</a:t>
            </a:r>
            <a:r>
              <a:rPr lang="en-US" sz="2000" b="1" dirty="0"/>
              <a:t> rules</a:t>
            </a:r>
          </a:p>
          <a:p>
            <a:r>
              <a:rPr lang="en-US" sz="2000" b="1" dirty="0"/>
              <a:t>You can forget them .. and </a:t>
            </a:r>
            <a:r>
              <a:rPr lang="en-US" sz="2000" b="1" dirty="0">
                <a:solidFill>
                  <a:srgbClr val="FF0000"/>
                </a:solidFill>
              </a:rPr>
              <a:t>always add </a:t>
            </a:r>
            <a:r>
              <a:rPr lang="en-US" sz="2000" b="1" dirty="0"/>
              <a:t>parentheses to your code</a:t>
            </a:r>
          </a:p>
          <a:p>
            <a:pPr marL="342900" indent="-342900">
              <a:buFont typeface="Arial" panose="020B0604020202020204" pitchFamily="34" charset="0"/>
              <a:buChar char="→"/>
            </a:pPr>
            <a:r>
              <a:rPr lang="en-US" sz="2000" b="1" dirty="0"/>
              <a:t>Guarantees code will be correct</a:t>
            </a:r>
          </a:p>
        </p:txBody>
      </p:sp>
    </p:spTree>
    <p:extLst>
      <p:ext uri="{BB962C8B-B14F-4D97-AF65-F5344CB8AC3E}">
        <p14:creationId xmlns:p14="http://schemas.microsoft.com/office/powerpoint/2010/main" val="161302284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B3013-7620-133C-0747-E797C71E9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data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DE864-66F0-3A48-04DC-42644EF6E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37131"/>
            <a:ext cx="8229600" cy="4525963"/>
          </a:xfrm>
        </p:spPr>
        <p:txBody>
          <a:bodyPr/>
          <a:lstStyle/>
          <a:p>
            <a:r>
              <a:rPr lang="en-US" dirty="0" err="1"/>
              <a:t>boolean</a:t>
            </a:r>
            <a:endParaRPr lang="en-US" dirty="0"/>
          </a:p>
          <a:p>
            <a:pPr lvl="1"/>
            <a:r>
              <a:rPr lang="en-US" dirty="0"/>
              <a:t>Logical values – true or false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Strongly recommended </a:t>
            </a:r>
            <a:r>
              <a:rPr lang="en-US" dirty="0"/>
              <a:t>for clear programs</a:t>
            </a:r>
          </a:p>
          <a:p>
            <a:pPr lvl="1"/>
            <a:r>
              <a:rPr lang="en-US" dirty="0"/>
              <a:t>Set the state – true | false</a:t>
            </a:r>
          </a:p>
          <a:p>
            <a:pPr lvl="2"/>
            <a:r>
              <a:rPr lang="en-US" sz="2000" dirty="0"/>
              <a:t>Rather than repeating the test condition</a:t>
            </a:r>
          </a:p>
          <a:p>
            <a:pPr lvl="2"/>
            <a:endParaRPr lang="en-US" sz="2000" dirty="0"/>
          </a:p>
          <a:p>
            <a:pPr lvl="2"/>
            <a:endParaRPr lang="en-US" sz="2000" dirty="0"/>
          </a:p>
          <a:p>
            <a:pPr lvl="2"/>
            <a:endParaRPr lang="en-US" sz="2000" dirty="0"/>
          </a:p>
          <a:p>
            <a:pPr lvl="1"/>
            <a:r>
              <a:rPr lang="en-US" sz="2000" dirty="0"/>
              <a:t>Note the operators </a:t>
            </a:r>
          </a:p>
          <a:p>
            <a:pPr lvl="1"/>
            <a:r>
              <a:rPr lang="en-US" sz="2000" dirty="0"/>
              <a:t>&amp; (and)   |  (or)  ^  (</a:t>
            </a:r>
            <a:r>
              <a:rPr lang="en-US" sz="2000" dirty="0" err="1"/>
              <a:t>xor</a:t>
            </a:r>
            <a:r>
              <a:rPr lang="en-US" sz="2000" dirty="0"/>
              <a:t>)  == (equal)  </a:t>
            </a:r>
            <a:r>
              <a:rPr lang="en-US" sz="2000" dirty="0">
                <a:solidFill>
                  <a:srgbClr val="FF0000"/>
                </a:solidFill>
              </a:rPr>
              <a:t>&gt; (avoid!!)</a:t>
            </a:r>
          </a:p>
          <a:p>
            <a:endParaRPr 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D0C14D2-DBD6-BFDB-6068-C91E3A0CD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700112"/>
            <a:ext cx="826540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ok: bool = true;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ok = ((n &lt; 1000) &amp; (m &lt; 100)) | (x &lt; eps);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40E7A3E-C016-C863-C164-8F49AA70C227}"/>
              </a:ext>
            </a:extLst>
          </p:cNvPr>
          <p:cNvSpPr/>
          <p:nvPr/>
        </p:nvSpPr>
        <p:spPr>
          <a:xfrm>
            <a:off x="5486400" y="4876800"/>
            <a:ext cx="1524000" cy="830997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7F2BC2-D836-D3E2-67F6-419D59860AFE}"/>
              </a:ext>
            </a:extLst>
          </p:cNvPr>
          <p:cNvSpPr txBox="1"/>
          <p:nvPr/>
        </p:nvSpPr>
        <p:spPr>
          <a:xfrm>
            <a:off x="2037202" y="5707797"/>
            <a:ext cx="6858000" cy="70788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In this case, the </a:t>
            </a:r>
            <a:r>
              <a:rPr lang="en-US" sz="2000" b="1" dirty="0">
                <a:solidFill>
                  <a:srgbClr val="FF0000"/>
                </a:solidFill>
              </a:rPr>
              <a:t>precedence</a:t>
            </a:r>
            <a:r>
              <a:rPr lang="en-US" sz="2000" b="1" dirty="0"/>
              <a:t> rules define an order </a:t>
            </a:r>
          </a:p>
          <a:p>
            <a:r>
              <a:rPr lang="en-US" sz="2000" b="1" dirty="0"/>
              <a:t>true, false 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maybe </a:t>
            </a:r>
            <a:r>
              <a:rPr lang="en-US" sz="2000" b="1" dirty="0"/>
              <a:t>false, true???</a:t>
            </a:r>
          </a:p>
        </p:txBody>
      </p:sp>
    </p:spTree>
    <p:extLst>
      <p:ext uri="{BB962C8B-B14F-4D97-AF65-F5344CB8AC3E}">
        <p14:creationId xmlns:p14="http://schemas.microsoft.com/office/powerpoint/2010/main" val="308757124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B3013-7620-133C-0747-E797C71E9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data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DE864-66F0-3A48-04DC-42644EF6E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37131"/>
            <a:ext cx="8229600" cy="4525963"/>
          </a:xfrm>
        </p:spPr>
        <p:txBody>
          <a:bodyPr/>
          <a:lstStyle/>
          <a:p>
            <a:r>
              <a:rPr lang="en-US" dirty="0"/>
              <a:t>Boolean – Rust type ‘bool’</a:t>
            </a:r>
          </a:p>
          <a:p>
            <a:pPr lvl="1"/>
            <a:r>
              <a:rPr lang="en-US" dirty="0"/>
              <a:t>Logical values – true or false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Strongly recommended </a:t>
            </a:r>
            <a:r>
              <a:rPr lang="en-US" dirty="0"/>
              <a:t>for clear programs</a:t>
            </a:r>
          </a:p>
          <a:p>
            <a:pPr lvl="1"/>
            <a:r>
              <a:rPr lang="en-US" dirty="0"/>
              <a:t>Set the state – true | false</a:t>
            </a:r>
          </a:p>
          <a:p>
            <a:pPr lvl="2"/>
            <a:r>
              <a:rPr lang="en-US" sz="2000" dirty="0"/>
              <a:t>Rather than repeating the test condition</a:t>
            </a:r>
          </a:p>
          <a:p>
            <a:pPr lvl="2"/>
            <a:endParaRPr lang="en-US" sz="2000" dirty="0"/>
          </a:p>
          <a:p>
            <a:pPr lvl="2"/>
            <a:endParaRPr lang="en-US" sz="2000" dirty="0"/>
          </a:p>
          <a:p>
            <a:pPr lvl="2"/>
            <a:endParaRPr lang="en-US" sz="2000" dirty="0"/>
          </a:p>
          <a:p>
            <a:pPr lvl="1"/>
            <a:r>
              <a:rPr lang="en-US" sz="2000" dirty="0"/>
              <a:t>Note the operators </a:t>
            </a:r>
          </a:p>
          <a:p>
            <a:pPr lvl="1"/>
            <a:r>
              <a:rPr lang="en-US" sz="2000" dirty="0"/>
              <a:t>&amp; (and)   |  (or)  ^  (</a:t>
            </a:r>
            <a:r>
              <a:rPr lang="en-US" sz="2000" dirty="0" err="1"/>
              <a:t>xor</a:t>
            </a:r>
            <a:r>
              <a:rPr lang="en-US" sz="2000" dirty="0"/>
              <a:t>)  == (equal)  </a:t>
            </a:r>
            <a:r>
              <a:rPr lang="en-US" sz="2000" dirty="0">
                <a:solidFill>
                  <a:srgbClr val="FF0000"/>
                </a:solidFill>
              </a:rPr>
              <a:t>&gt; (avoid!!)</a:t>
            </a:r>
          </a:p>
          <a:p>
            <a:endParaRPr 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D0C14D2-DBD6-BFDB-6068-C91E3A0CD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700112"/>
            <a:ext cx="826540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ok: bool = true;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ok = ((n &lt; 1000) &amp; (m &lt; 100)) | (x &lt; eps);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40E7A3E-C016-C863-C164-8F49AA70C227}"/>
              </a:ext>
            </a:extLst>
          </p:cNvPr>
          <p:cNvSpPr/>
          <p:nvPr/>
        </p:nvSpPr>
        <p:spPr>
          <a:xfrm>
            <a:off x="5486400" y="4876800"/>
            <a:ext cx="1524000" cy="830997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7F2BC2-D836-D3E2-67F6-419D59860AFE}"/>
              </a:ext>
            </a:extLst>
          </p:cNvPr>
          <p:cNvSpPr txBox="1"/>
          <p:nvPr/>
        </p:nvSpPr>
        <p:spPr>
          <a:xfrm>
            <a:off x="2037202" y="5707797"/>
            <a:ext cx="6858000" cy="70788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In this case, the </a:t>
            </a:r>
            <a:r>
              <a:rPr lang="en-US" sz="2000" b="1" dirty="0">
                <a:solidFill>
                  <a:srgbClr val="FF0000"/>
                </a:solidFill>
              </a:rPr>
              <a:t>precedence</a:t>
            </a:r>
            <a:r>
              <a:rPr lang="en-US" sz="2000" b="1" dirty="0"/>
              <a:t> rules define an order </a:t>
            </a:r>
          </a:p>
          <a:p>
            <a:r>
              <a:rPr lang="en-US" sz="2000" b="1" dirty="0"/>
              <a:t>true, false 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maybe </a:t>
            </a:r>
            <a:r>
              <a:rPr lang="en-US" sz="2000" b="1" dirty="0"/>
              <a:t>false, true???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C72B4E6-1EF8-2715-8135-04AECB50CB2B}"/>
              </a:ext>
            </a:extLst>
          </p:cNvPr>
          <p:cNvSpPr txBox="1"/>
          <p:nvPr/>
        </p:nvSpPr>
        <p:spPr>
          <a:xfrm>
            <a:off x="655983" y="2603937"/>
            <a:ext cx="7602098" cy="1015663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Note this example, there are  </a:t>
            </a:r>
            <a:r>
              <a:rPr lang="en-US" sz="2000" b="1" dirty="0">
                <a:solidFill>
                  <a:srgbClr val="FF0000"/>
                </a:solidFill>
              </a:rPr>
              <a:t>precedence</a:t>
            </a:r>
            <a:r>
              <a:rPr lang="en-US" sz="2000" b="1" dirty="0"/>
              <a:t> rules for &lt;  &amp; and |</a:t>
            </a:r>
          </a:p>
          <a:p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</a:p>
          <a:p>
            <a:r>
              <a:rPr lang="en-US" sz="2000" b="1" dirty="0"/>
              <a:t>I avoided remembering them, by adding the parentheses ( )</a:t>
            </a:r>
          </a:p>
        </p:txBody>
      </p:sp>
    </p:spTree>
    <p:extLst>
      <p:ext uri="{BB962C8B-B14F-4D97-AF65-F5344CB8AC3E}">
        <p14:creationId xmlns:p14="http://schemas.microsoft.com/office/powerpoint/2010/main" val="3968454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C0BBD-2D1B-AE61-38F1-4F8CA4710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60337"/>
            <a:ext cx="8229600" cy="1143000"/>
          </a:xfrm>
        </p:spPr>
        <p:txBody>
          <a:bodyPr/>
          <a:lstStyle/>
          <a:p>
            <a:r>
              <a:rPr lang="en-US" dirty="0"/>
              <a:t>More types - character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59755-94AD-BDBE-FB32-9D1B5DCD7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sz="2400" dirty="0"/>
              <a:t>(Mostly) Printable characters</a:t>
            </a:r>
          </a:p>
          <a:p>
            <a:pPr lvl="1"/>
            <a:r>
              <a:rPr lang="en-US" sz="2000" dirty="0"/>
              <a:t>Originally coming from the set of </a:t>
            </a:r>
            <a:r>
              <a:rPr lang="en-US" sz="2000" dirty="0">
                <a:solidFill>
                  <a:srgbClr val="FF0000"/>
                </a:solidFill>
              </a:rPr>
              <a:t>Latin</a:t>
            </a:r>
            <a:r>
              <a:rPr lang="en-US" sz="2000" dirty="0"/>
              <a:t> characters</a:t>
            </a:r>
          </a:p>
          <a:p>
            <a:pPr lvl="2"/>
            <a:r>
              <a:rPr lang="en-US" sz="2000" dirty="0"/>
              <a:t>Original ASCII character set </a:t>
            </a:r>
          </a:p>
          <a:p>
            <a:pPr lvl="2"/>
            <a:r>
              <a:rPr lang="en-US" sz="2000" dirty="0"/>
              <a:t>A … Z (26 of them)</a:t>
            </a:r>
          </a:p>
          <a:p>
            <a:pPr lvl="2">
              <a:buFont typeface="Arial" panose="020B0604020202020204" pitchFamily="34" charset="0"/>
              <a:buChar char="+"/>
            </a:pPr>
            <a:r>
              <a:rPr lang="en-US" sz="2000" dirty="0"/>
              <a:t>Punctuation marks   . , ; / : …..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Formal definition is </a:t>
            </a:r>
            <a:r>
              <a:rPr lang="en-US" dirty="0">
                <a:hlinkClick r:id="rId2"/>
              </a:rPr>
              <a:t>‘Unicode scalar value</a:t>
            </a:r>
            <a:r>
              <a:rPr lang="en-US" dirty="0"/>
              <a:t>’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Unicode allows ‘code points’ in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400" dirty="0"/>
              <a:t> to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0x10FFFF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Enabling characters from most languages to be used</a:t>
            </a:r>
          </a:p>
          <a:p>
            <a:pPr lvl="1"/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/>
              <a:t>a single character may need more than one byte!</a:t>
            </a:r>
          </a:p>
          <a:p>
            <a:pPr lvl="1">
              <a:buFont typeface="Symbol" panose="05050102010706020507" pitchFamily="18" charset="2"/>
              <a:buChar char="\"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000" dirty="0"/>
              <a:t> variables use 4 bytes</a:t>
            </a:r>
          </a:p>
          <a:p>
            <a:r>
              <a:rPr lang="en-US" sz="2400" dirty="0"/>
              <a:t>Declaration</a:t>
            </a:r>
          </a:p>
          <a:p>
            <a:pPr marL="457200" lvl="1" indent="0" algn="ctr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let mut _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a:char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'a';</a:t>
            </a:r>
          </a:p>
        </p:txBody>
      </p:sp>
    </p:spTree>
    <p:extLst>
      <p:ext uri="{BB962C8B-B14F-4D97-AF65-F5344CB8AC3E}">
        <p14:creationId xmlns:p14="http://schemas.microsoft.com/office/powerpoint/2010/main" val="154234615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C0BBD-2D1B-AE61-38F1-4F8CA4710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Literals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59755-94AD-BDBE-FB32-9D1B5DCD7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887" y="1166018"/>
            <a:ext cx="8229600" cy="4525963"/>
          </a:xfrm>
        </p:spPr>
        <p:txBody>
          <a:bodyPr/>
          <a:lstStyle/>
          <a:p>
            <a:r>
              <a:rPr lang="en-US" sz="2400" dirty="0"/>
              <a:t>Constants </a:t>
            </a:r>
          </a:p>
          <a:p>
            <a:pPr lvl="1"/>
            <a:r>
              <a:rPr lang="en-US" sz="2000" dirty="0"/>
              <a:t>Needed to assign values to variables</a:t>
            </a:r>
          </a:p>
          <a:p>
            <a:pPr lvl="1"/>
            <a:r>
              <a:rPr lang="en-US" sz="2000" dirty="0"/>
              <a:t>Used in expressions</a:t>
            </a:r>
          </a:p>
          <a:p>
            <a:pPr lvl="1"/>
            <a:r>
              <a:rPr lang="en-US" sz="2000" dirty="0"/>
              <a:t>Function arguments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Note ‘_’ can be inserted to enhance readability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62A0E85-15C3-17B5-C5C6-7A9FEE4DAF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3776223"/>
              </p:ext>
            </p:extLst>
          </p:nvPr>
        </p:nvGraphicFramePr>
        <p:xfrm>
          <a:off x="685800" y="2819400"/>
          <a:ext cx="5867400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1656477026"/>
                    </a:ext>
                  </a:extLst>
                </a:gridCol>
                <a:gridCol w="4191000">
                  <a:extLst>
                    <a:ext uri="{9D8B030D-6E8A-4147-A177-3AD203B41FA5}">
                      <a16:colId xmlns:a16="http://schemas.microsoft.com/office/drawing/2014/main" val="15832500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Integers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8711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Decimal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let x:i32 = 203;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246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Hexadecimal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let y:i64 = 0x5672_03;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34682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Octal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let z:i64 = 0o70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3114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Binary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let b:i128 = 0b1111_1111_1001_0000;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0295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193929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C0BBD-2D1B-AE61-38F1-4F8CA4710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Literals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59755-94AD-BDBE-FB32-9D1B5DCD7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887" y="1166018"/>
            <a:ext cx="8229600" cy="4525963"/>
          </a:xfrm>
        </p:spPr>
        <p:txBody>
          <a:bodyPr/>
          <a:lstStyle/>
          <a:p>
            <a:r>
              <a:rPr lang="en-US" sz="2400" dirty="0"/>
              <a:t>Constants </a:t>
            </a:r>
          </a:p>
          <a:p>
            <a:pPr lvl="1"/>
            <a:r>
              <a:rPr lang="en-US" sz="2000" dirty="0"/>
              <a:t>Needed to assign values to variables</a:t>
            </a:r>
          </a:p>
          <a:p>
            <a:pPr lvl="1"/>
            <a:r>
              <a:rPr lang="en-US" sz="2000" dirty="0"/>
              <a:t>Used in expressions</a:t>
            </a:r>
          </a:p>
          <a:p>
            <a:pPr lvl="1"/>
            <a:r>
              <a:rPr lang="en-US" sz="2000" dirty="0"/>
              <a:t>Function arguments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62A0E85-15C3-17B5-C5C6-7A9FEE4DAF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3409728"/>
              </p:ext>
            </p:extLst>
          </p:nvPr>
        </p:nvGraphicFramePr>
        <p:xfrm>
          <a:off x="762000" y="2819400"/>
          <a:ext cx="586740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1656477026"/>
                    </a:ext>
                  </a:extLst>
                </a:gridCol>
                <a:gridCol w="3581400">
                  <a:extLst>
                    <a:ext uri="{9D8B030D-6E8A-4147-A177-3AD203B41FA5}">
                      <a16:colId xmlns:a16="http://schemas.microsoft.com/office/drawing/2014/main" val="15832500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Characters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8711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ASCII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let x:char = ‘a’;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246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Escaped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let y:char = ‘\n’;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let </a:t>
                      </a:r>
                      <a:r>
                        <a:rPr lang="en-US" sz="2000" b="1" dirty="0" err="1"/>
                        <a:t>cr:char</a:t>
                      </a:r>
                      <a:r>
                        <a:rPr lang="en-US" sz="2000" b="1" dirty="0"/>
                        <a:t> = ‘\r’;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let </a:t>
                      </a:r>
                      <a:r>
                        <a:rPr lang="en-US" sz="2000" b="1" dirty="0" err="1"/>
                        <a:t>tab:char</a:t>
                      </a:r>
                      <a:r>
                        <a:rPr lang="en-US" sz="2000" b="1" dirty="0"/>
                        <a:t> = ‘\t’;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let </a:t>
                      </a:r>
                      <a:r>
                        <a:rPr lang="en-US" sz="2000" b="1" dirty="0" err="1"/>
                        <a:t>slash:char</a:t>
                      </a:r>
                      <a:r>
                        <a:rPr lang="en-US" sz="2000" b="1" dirty="0"/>
                        <a:t> = ‘\\’;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34682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Hexadecimal</a:t>
                      </a:r>
                      <a:br>
                        <a:rPr lang="en-US" sz="2000" b="1" dirty="0"/>
                      </a:br>
                      <a:r>
                        <a:rPr lang="en-US" sz="2000" b="1" dirty="0"/>
                        <a:t>24 bit </a:t>
                      </a:r>
                      <a:r>
                        <a:rPr lang="en-US" sz="2000" b="1" dirty="0" err="1"/>
                        <a:t>unicode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let z :char = ‘</a:t>
                      </a:r>
                      <a:r>
                        <a:rPr lang="en-US" sz="2000" dirty="0"/>
                        <a:t>\u{7FFF}’;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3114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Binary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let b:i128 = 0b1111_1111_1001_0000;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0295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3653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2388" lvl="1" indent="-52388" algn="l">
              <a:buClr>
                <a:srgbClr val="FF0000"/>
              </a:buClr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Assembly languages or Assemblers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948" y="1278835"/>
            <a:ext cx="8229600" cy="5287962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Two classes – 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Based on </a:t>
            </a:r>
            <a:r>
              <a:rPr lang="en-US" sz="2000" dirty="0">
                <a:solidFill>
                  <a:srgbClr val="FF0000"/>
                </a:solidFill>
              </a:rPr>
              <a:t>architecture</a:t>
            </a:r>
            <a:r>
              <a:rPr lang="en-US" sz="2000" dirty="0"/>
              <a:t> of underlying CPU</a:t>
            </a:r>
          </a:p>
          <a:p>
            <a:pPr>
              <a:buClr>
                <a:srgbClr val="FF0000"/>
              </a:buClr>
            </a:pPr>
            <a:r>
              <a:rPr lang="en-US" sz="2400" dirty="0">
                <a:solidFill>
                  <a:srgbClr val="FF0000"/>
                </a:solidFill>
              </a:rPr>
              <a:t>Reduced Instruction Set Computers </a:t>
            </a:r>
            <a:r>
              <a:rPr lang="en-US" sz="2400" dirty="0"/>
              <a:t>(RISC)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Each instruction translates to one CPU operation</a:t>
            </a:r>
          </a:p>
          <a:p>
            <a:pPr marL="0" lvl="1" indent="0" algn="ctr">
              <a:buClr>
                <a:srgbClr val="FF0000"/>
              </a:buClr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add R1, R2, EAX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Add value in register R1 to value in register R2 and </a:t>
            </a:r>
            <a:br>
              <a:rPr lang="en-US" sz="2000" dirty="0"/>
            </a:br>
            <a:r>
              <a:rPr lang="en-US" sz="2000" dirty="0"/>
              <a:t>store sum in register R4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This takes one basic cycle of CPU master clock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 "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</a:t>
            </a:r>
            <a:r>
              <a:rPr lang="en-US" sz="2000" dirty="0"/>
              <a:t> clock frequency,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=1.3 GHz</a:t>
            </a:r>
            <a:r>
              <a:rPr lang="en-US" sz="2000" dirty="0"/>
              <a:t>, one cycle =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1/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0.77 ns</a:t>
            </a:r>
          </a:p>
          <a:p>
            <a:pPr marL="457200" lvl="1" indent="0" algn="ctr">
              <a:buClr>
                <a:srgbClr val="FF0000"/>
              </a:buClr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mov R1, R6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Move value in register R1 to memory address in register R6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This may take 2-10 cycles, depending on the memory location (cache or main memory)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US" sz="2000" dirty="0"/>
              <a:t>Clearly, anything useful requires many basic instructions!</a:t>
            </a:r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54566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C0BBD-2D1B-AE61-38F1-4F8CA4710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Literals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59755-94AD-BDBE-FB32-9D1B5DCD7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887" y="1166018"/>
            <a:ext cx="8229600" cy="4525963"/>
          </a:xfrm>
        </p:spPr>
        <p:txBody>
          <a:bodyPr/>
          <a:lstStyle/>
          <a:p>
            <a:r>
              <a:rPr lang="en-US" sz="2400" dirty="0"/>
              <a:t>Constants </a:t>
            </a:r>
          </a:p>
          <a:p>
            <a:pPr lvl="1"/>
            <a:r>
              <a:rPr lang="en-US" sz="2000" dirty="0"/>
              <a:t>Needed to assign values to variables</a:t>
            </a:r>
          </a:p>
          <a:p>
            <a:pPr lvl="1"/>
            <a:r>
              <a:rPr lang="en-US" sz="2000" dirty="0"/>
              <a:t>Used in expressions</a:t>
            </a:r>
          </a:p>
          <a:p>
            <a:pPr lvl="1"/>
            <a:r>
              <a:rPr lang="en-US" sz="2000" dirty="0"/>
              <a:t>Function arguments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62A0E85-15C3-17B5-C5C6-7A9FEE4DAF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800680"/>
              </p:ext>
            </p:extLst>
          </p:nvPr>
        </p:nvGraphicFramePr>
        <p:xfrm>
          <a:off x="762000" y="2819400"/>
          <a:ext cx="58674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1656477026"/>
                    </a:ext>
                  </a:extLst>
                </a:gridCol>
                <a:gridCol w="3581400">
                  <a:extLst>
                    <a:ext uri="{9D8B030D-6E8A-4147-A177-3AD203B41FA5}">
                      <a16:colId xmlns:a16="http://schemas.microsoft.com/office/drawing/2014/main" val="15832500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Floating point numbers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8711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Decimal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let f:f64 = 1.546;</a:t>
                      </a:r>
                    </a:p>
                    <a:p>
                      <a:r>
                        <a:rPr lang="en-US" sz="2000" b="1" dirty="0"/>
                        <a:t>let g:f64 = 1.5e-6;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246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Escaped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let y:char = ‘\n’;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let </a:t>
                      </a:r>
                      <a:r>
                        <a:rPr lang="en-US" sz="2000" b="1" dirty="0" err="1"/>
                        <a:t>cr:char</a:t>
                      </a:r>
                      <a:r>
                        <a:rPr lang="en-US" sz="2000" b="1" dirty="0"/>
                        <a:t> = ‘\r’;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let </a:t>
                      </a:r>
                      <a:r>
                        <a:rPr lang="en-US" sz="2000" b="1" dirty="0" err="1"/>
                        <a:t>tab:char</a:t>
                      </a:r>
                      <a:r>
                        <a:rPr lang="en-US" sz="2000" b="1" dirty="0"/>
                        <a:t> = ‘\t’;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let </a:t>
                      </a:r>
                      <a:r>
                        <a:rPr lang="en-US" sz="2000" b="1" dirty="0" err="1"/>
                        <a:t>slash:char</a:t>
                      </a:r>
                      <a:r>
                        <a:rPr lang="en-US" sz="2000" b="1" dirty="0"/>
                        <a:t> = ‘\\’;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34682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Hexadecimal</a:t>
                      </a:r>
                      <a:br>
                        <a:rPr lang="en-US" sz="2000" b="1" dirty="0"/>
                      </a:br>
                      <a:r>
                        <a:rPr lang="en-US" sz="2000" b="1" dirty="0"/>
                        <a:t>24 bit </a:t>
                      </a:r>
                      <a:r>
                        <a:rPr lang="en-US" sz="2000" b="1" dirty="0" err="1"/>
                        <a:t>unicode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let z :char = ‘</a:t>
                      </a:r>
                      <a:r>
                        <a:rPr lang="en-US" sz="2000" dirty="0"/>
                        <a:t>\u{7FFF}’;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3114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Binary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let b:i128 = 0b1111_1111_1001_0000;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029553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389F9A28-E41F-E0AD-92F1-68B0DD2290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const rho: f64 = 0.02786; const N: i32 = 216; const L: f64 = (N as f64 / rho).powf(1.0 / 3.0); ... const TIME_STEP: f64 = dt * f64::sqrt(MASS * SIGMA * SIGMA / EPSILON;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062777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C0BBD-2D1B-AE61-38F1-4F8CA4710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Literals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59755-94AD-BDBE-FB32-9D1B5DCD7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887" y="1166018"/>
            <a:ext cx="8229600" cy="5539582"/>
          </a:xfrm>
        </p:spPr>
        <p:txBody>
          <a:bodyPr/>
          <a:lstStyle/>
          <a:p>
            <a:r>
              <a:rPr lang="en-US" sz="2400" dirty="0"/>
              <a:t>Constants </a:t>
            </a:r>
          </a:p>
          <a:p>
            <a:pPr lvl="1"/>
            <a:r>
              <a:rPr lang="en-US" sz="2000" dirty="0"/>
              <a:t>Defined with expressions</a:t>
            </a:r>
          </a:p>
          <a:p>
            <a:pPr lvl="1">
              <a:buFont typeface="Wingdings" panose="05000000000000000000" pitchFamily="2" charset="2"/>
              <a:buChar char="J"/>
            </a:pPr>
            <a:r>
              <a:rPr lang="en-US" sz="2000" dirty="0"/>
              <a:t>Very useful capability</a:t>
            </a:r>
          </a:p>
          <a:p>
            <a:pPr lvl="1">
              <a:buFont typeface="Wingdings" panose="05000000000000000000" pitchFamily="2" charset="2"/>
              <a:buChar char="J"/>
            </a:pPr>
            <a:endParaRPr lang="en-US" sz="2000" dirty="0"/>
          </a:p>
          <a:p>
            <a:pPr lvl="1">
              <a:buFont typeface="Wingdings" panose="05000000000000000000" pitchFamily="2" charset="2"/>
              <a:buChar char="J"/>
            </a:pPr>
            <a:endParaRPr lang="en-US" sz="2000" dirty="0"/>
          </a:p>
          <a:p>
            <a:pPr lvl="1">
              <a:buFont typeface="Wingdings" panose="05000000000000000000" pitchFamily="2" charset="2"/>
              <a:buChar char="J"/>
            </a:pPr>
            <a:endParaRPr lang="en-US" sz="2000" dirty="0"/>
          </a:p>
          <a:p>
            <a:pPr lvl="1">
              <a:buFont typeface="Wingdings" panose="05000000000000000000" pitchFamily="2" charset="2"/>
              <a:buChar char="J"/>
            </a:pPr>
            <a:endParaRPr lang="en-US" sz="2000" dirty="0"/>
          </a:p>
          <a:p>
            <a:pPr lvl="1"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Notes 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sz="2000" dirty="0"/>
              <a:t>Rust rejects mixed mode arithmetic!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sz="2000" dirty="0"/>
              <a:t>Integer N must be explicitly </a:t>
            </a:r>
            <a:r>
              <a:rPr lang="en-US" sz="2000" dirty="0">
                <a:solidFill>
                  <a:srgbClr val="FF0000"/>
                </a:solidFill>
              </a:rPr>
              <a:t>cast</a:t>
            </a:r>
            <a:r>
              <a:rPr lang="en-US" sz="2000" dirty="0"/>
              <a:t> as f64 </a:t>
            </a:r>
            <a:br>
              <a:rPr lang="en-US" sz="2000" dirty="0"/>
            </a:br>
            <a:r>
              <a:rPr lang="en-US" sz="2000" dirty="0"/>
              <a:t>before it can appear in an floating point calculation!</a:t>
            </a:r>
            <a:br>
              <a:rPr lang="en-US" sz="2000" dirty="0"/>
            </a:br>
            <a:r>
              <a:rPr lang="en-US" sz="2000" dirty="0"/>
              <a:t>Using the keyword </a:t>
            </a:r>
            <a:r>
              <a:rPr lang="en-US" sz="2000" dirty="0">
                <a:solidFill>
                  <a:srgbClr val="0F37E1"/>
                </a:solidFill>
              </a:rPr>
              <a:t>as</a:t>
            </a:r>
          </a:p>
          <a:p>
            <a:pPr lvl="1">
              <a:buFont typeface="Wingdings" panose="05000000000000000000" pitchFamily="2" charset="2"/>
              <a:buChar char="L"/>
            </a:pPr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389F9A28-E41F-E0AD-92F1-68B0DD2290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514600"/>
            <a:ext cx="8186857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 rho: f64 = 0.02786;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 N: i32 = 216;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 L: f64 = ( N as f64 / rho).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powf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(1.0 / 3.0);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 TIME_STEP: f64 = dt * </a:t>
            </a:r>
            <a:b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f64::sqrt(MASS * SIGMA * SIGMA / EPSILON);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D7E6D45-8D36-900F-F64B-624808E7DCC8}"/>
              </a:ext>
            </a:extLst>
          </p:cNvPr>
          <p:cNvSpPr/>
          <p:nvPr/>
        </p:nvSpPr>
        <p:spPr>
          <a:xfrm>
            <a:off x="2895600" y="3124200"/>
            <a:ext cx="1447800" cy="396508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6082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C0BBD-2D1B-AE61-38F1-4F8CA4710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Literals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59755-94AD-BDBE-FB32-9D1B5DCD7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887" y="1166018"/>
            <a:ext cx="8229600" cy="5539582"/>
          </a:xfrm>
        </p:spPr>
        <p:txBody>
          <a:bodyPr/>
          <a:lstStyle/>
          <a:p>
            <a:r>
              <a:rPr lang="en-US" sz="2400" dirty="0"/>
              <a:t>Constants </a:t>
            </a:r>
          </a:p>
          <a:p>
            <a:pPr lvl="1"/>
            <a:r>
              <a:rPr lang="en-US" sz="2000" dirty="0"/>
              <a:t>Defined with expressions</a:t>
            </a:r>
          </a:p>
          <a:p>
            <a:pPr lvl="1">
              <a:buFont typeface="Wingdings" panose="05000000000000000000" pitchFamily="2" charset="2"/>
              <a:buChar char="J"/>
            </a:pPr>
            <a:r>
              <a:rPr lang="en-US" sz="2000" dirty="0"/>
              <a:t>Very useful capability</a:t>
            </a:r>
          </a:p>
          <a:p>
            <a:pPr lvl="1">
              <a:buFont typeface="Wingdings" panose="05000000000000000000" pitchFamily="2" charset="2"/>
              <a:buChar char="J"/>
            </a:pPr>
            <a:endParaRPr lang="en-US" sz="2000" dirty="0"/>
          </a:p>
          <a:p>
            <a:pPr lvl="1">
              <a:buFont typeface="Wingdings" panose="05000000000000000000" pitchFamily="2" charset="2"/>
              <a:buChar char="J"/>
            </a:pPr>
            <a:endParaRPr lang="en-US" sz="2000" dirty="0"/>
          </a:p>
          <a:p>
            <a:pPr lvl="1">
              <a:buFont typeface="Wingdings" panose="05000000000000000000" pitchFamily="2" charset="2"/>
              <a:buChar char="J"/>
            </a:pPr>
            <a:endParaRPr lang="en-US" sz="2000" dirty="0"/>
          </a:p>
          <a:p>
            <a:pPr lvl="1">
              <a:buFont typeface="Wingdings" panose="05000000000000000000" pitchFamily="2" charset="2"/>
              <a:buChar char="J"/>
            </a:pPr>
            <a:endParaRPr lang="en-US" sz="2000" dirty="0"/>
          </a:p>
          <a:p>
            <a:pPr lvl="1"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Notes </a:t>
            </a:r>
          </a:p>
          <a:p>
            <a:pPr lvl="1"/>
            <a:r>
              <a:rPr lang="en-US" sz="2000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powf</a:t>
            </a:r>
            <a:r>
              <a:rPr lang="en-US" sz="2000" dirty="0"/>
              <a:t> function – raise its argument to a power –</a:t>
            </a:r>
            <a:br>
              <a:rPr lang="en-US" sz="2000" dirty="0"/>
            </a:br>
            <a:r>
              <a:rPr lang="en-US" sz="2000" dirty="0"/>
              <a:t>formally defined as</a:t>
            </a:r>
          </a:p>
          <a:p>
            <a:pPr marL="0" lvl="1" indent="0" algn="ctr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powf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(self, n: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f64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-&gt;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f64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dirty="0"/>
              <a:t>Can be applied to any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lang="en-US" sz="2000" dirty="0"/>
              <a:t> expression</a:t>
            </a:r>
          </a:p>
          <a:p>
            <a:pPr marL="457200" lvl="1" indent="0" algn="ctr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 = (N/rho)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1/3   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L = 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(N/rho)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389F9A28-E41F-E0AD-92F1-68B0DD2290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514600"/>
            <a:ext cx="8186857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 rho: f64 = 0.02786;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 N: i32 = 216;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 L: f64 = ( N as f64 / rho).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powf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(1.0 / 3.0);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 TIME_STEP: f64 = dt * </a:t>
            </a:r>
            <a:b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f64::sqrt(MASS * SIGMA * SIGMA / EPSILON);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D7E6D45-8D36-900F-F64B-624808E7DCC8}"/>
              </a:ext>
            </a:extLst>
          </p:cNvPr>
          <p:cNvSpPr/>
          <p:nvPr/>
        </p:nvSpPr>
        <p:spPr>
          <a:xfrm>
            <a:off x="5391169" y="3148568"/>
            <a:ext cx="2533631" cy="396508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731855D-D2B7-D41A-7967-45DDCE2F60FC}"/>
              </a:ext>
            </a:extLst>
          </p:cNvPr>
          <p:cNvGrpSpPr/>
          <p:nvPr/>
        </p:nvGrpSpPr>
        <p:grpSpPr>
          <a:xfrm>
            <a:off x="2651282" y="3131954"/>
            <a:ext cx="5524445" cy="2110824"/>
            <a:chOff x="2651282" y="3131954"/>
            <a:chExt cx="5524445" cy="2110824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A60C2037-7DC8-1453-1BAC-3432E87271EC}"/>
                </a:ext>
              </a:extLst>
            </p:cNvPr>
            <p:cNvSpPr txBox="1"/>
            <p:nvPr/>
          </p:nvSpPr>
          <p:spPr>
            <a:xfrm>
              <a:off x="4528575" y="4363879"/>
              <a:ext cx="3647152" cy="707886"/>
            </a:xfrm>
            <a:prstGeom prst="rect">
              <a:avLst/>
            </a:prstGeom>
            <a:solidFill>
              <a:srgbClr val="FFFF00"/>
            </a:solidFill>
            <a:ln w="57150"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0F37E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self</a:t>
              </a:r>
              <a:r>
                <a:rPr lang="en-US" sz="2000" b="1" dirty="0"/>
                <a:t> refers to the preceding</a:t>
              </a:r>
              <a:br>
                <a:rPr lang="en-US" sz="2000" b="1" dirty="0"/>
              </a:br>
              <a:r>
                <a:rPr lang="en-US" sz="2000" b="1" dirty="0"/>
                <a:t>expression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490A17F6-0BED-C5A3-97ED-2AE2EB675B21}"/>
                </a:ext>
              </a:extLst>
            </p:cNvPr>
            <p:cNvCxnSpPr/>
            <p:nvPr/>
          </p:nvCxnSpPr>
          <p:spPr>
            <a:xfrm flipV="1">
              <a:off x="4398228" y="5071765"/>
              <a:ext cx="1011972" cy="171013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64A5C6EF-0362-212B-768F-D186FA24291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114800" y="3528462"/>
              <a:ext cx="1828800" cy="835417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4BACAF0C-AF9C-B6DF-AD0A-9C1B7F35CB0E}"/>
                </a:ext>
              </a:extLst>
            </p:cNvPr>
            <p:cNvSpPr/>
            <p:nvPr/>
          </p:nvSpPr>
          <p:spPr>
            <a:xfrm>
              <a:off x="2651282" y="3131954"/>
              <a:ext cx="2590800" cy="396508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08826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BEF56-4EDD-0432-5AA2-F663062D1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Arithmetic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50F8FD-D7F3-3A91-EBDF-EAAB04844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87962"/>
          </a:xfrm>
        </p:spPr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dirty="0"/>
              <a:t> has an extensive set</a:t>
            </a:r>
          </a:p>
          <a:p>
            <a:pPr lvl="1"/>
            <a:r>
              <a:rPr lang="en-US" dirty="0"/>
              <a:t>Monadic</a:t>
            </a:r>
          </a:p>
          <a:p>
            <a:pPr marL="0" indent="0" algn="ctr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abs(self)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sqrt(self)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cbrt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(self)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sin(self)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cos(self)</a:t>
            </a:r>
          </a:p>
          <a:p>
            <a:pPr marL="0" indent="0" algn="ctr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lvl="1"/>
            <a:r>
              <a:rPr lang="en-US" dirty="0"/>
              <a:t>Dyadic</a:t>
            </a:r>
          </a:p>
          <a:p>
            <a:pPr marL="0" indent="0" algn="ctr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log(self, base)</a:t>
            </a:r>
            <a:br>
              <a:rPr lang="th-TH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powf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self,power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 algn="ctr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285750"/>
            <a:r>
              <a:rPr lang="en-US" sz="2000" dirty="0"/>
              <a:t>Apply as</a:t>
            </a:r>
          </a:p>
          <a:p>
            <a:pPr marL="0" indent="0" algn="ctr">
              <a:buNone/>
            </a:pPr>
            <a:r>
              <a:rPr lang="en-US" sz="2000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x.abs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 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or    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f64::abs(x)</a:t>
            </a:r>
          </a:p>
          <a:p>
            <a:pPr marL="285750" algn="ctr"/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23CA008-25EC-E415-E58C-E1209F39C323}"/>
              </a:ext>
            </a:extLst>
          </p:cNvPr>
          <p:cNvSpPr/>
          <p:nvPr/>
        </p:nvSpPr>
        <p:spPr>
          <a:xfrm>
            <a:off x="5943600" y="2362200"/>
            <a:ext cx="3048000" cy="533400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 a single argument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15CEA1D-D1D8-1FE5-6F6A-521BCB4D361E}"/>
              </a:ext>
            </a:extLst>
          </p:cNvPr>
          <p:cNvSpPr/>
          <p:nvPr/>
        </p:nvSpPr>
        <p:spPr>
          <a:xfrm>
            <a:off x="5931195" y="4572000"/>
            <a:ext cx="3048000" cy="533400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 two arguments</a:t>
            </a:r>
          </a:p>
        </p:txBody>
      </p:sp>
    </p:spTree>
    <p:extLst>
      <p:ext uri="{BB962C8B-B14F-4D97-AF65-F5344CB8AC3E}">
        <p14:creationId xmlns:p14="http://schemas.microsoft.com/office/powerpoint/2010/main" val="2988237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2388" lvl="1" indent="-52388" algn="l">
              <a:buClr>
                <a:srgbClr val="FF0000"/>
              </a:buClr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Internals of a synchronous computer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948" y="1278835"/>
            <a:ext cx="8229600" cy="5287962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>
                <a:solidFill>
                  <a:srgbClr val="FF0000"/>
                </a:solidFill>
              </a:rPr>
              <a:t>Reduced Instruction Set Computers </a:t>
            </a:r>
            <a:r>
              <a:rPr lang="en-US" sz="2400" dirty="0"/>
              <a:t>(RISC)</a:t>
            </a:r>
            <a:br>
              <a:rPr lang="en-US" sz="2400" dirty="0"/>
            </a:br>
            <a:r>
              <a:rPr lang="en-US" sz="2400" dirty="0"/>
              <a:t>generally have simple internal structure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Diagram of an ARM processor</a:t>
            </a:r>
            <a:br>
              <a:rPr lang="en-US" sz="2000" dirty="0"/>
            </a:br>
            <a:endParaRPr lang="en-US" sz="2000" dirty="0">
              <a:solidFill>
                <a:srgbClr val="00B050"/>
              </a:solidFill>
            </a:endParaRPr>
          </a:p>
        </p:txBody>
      </p: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155BEE60-CBA7-FD56-F3FF-EDBEAB775A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99" y="2514600"/>
            <a:ext cx="6828541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189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2388" lvl="1" indent="-52388" algn="l">
              <a:buClr>
                <a:srgbClr val="FF0000"/>
              </a:buClr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Internals of a synchronous computer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948" y="1278835"/>
            <a:ext cx="8229600" cy="5287962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>
                <a:solidFill>
                  <a:srgbClr val="FF0000"/>
                </a:solidFill>
              </a:rPr>
              <a:t>Reduced Instruction Set Computers </a:t>
            </a:r>
            <a:r>
              <a:rPr lang="en-US" sz="2400" dirty="0"/>
              <a:t>(RISC)</a:t>
            </a:r>
            <a:br>
              <a:rPr lang="en-US" sz="2400" dirty="0"/>
            </a:br>
            <a:r>
              <a:rPr lang="en-US" sz="2400" dirty="0"/>
              <a:t>generally have simple internal structure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Diagram of an ARM processors</a:t>
            </a:r>
            <a:br>
              <a:rPr lang="en-US" sz="2000" dirty="0"/>
            </a:br>
            <a:endParaRPr lang="en-US" sz="2000" dirty="0">
              <a:solidFill>
                <a:srgbClr val="00B050"/>
              </a:solidFill>
            </a:endParaRPr>
          </a:p>
        </p:txBody>
      </p: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155BEE60-CBA7-FD56-F3FF-EDBEAB775A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99" y="2514600"/>
            <a:ext cx="6828541" cy="4343400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DC45E5A-FBCF-FDD7-836D-F3C4F7C3A4D9}"/>
              </a:ext>
            </a:extLst>
          </p:cNvPr>
          <p:cNvSpPr/>
          <p:nvPr/>
        </p:nvSpPr>
        <p:spPr>
          <a:xfrm>
            <a:off x="4191000" y="4191000"/>
            <a:ext cx="1524000" cy="83820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3D9B52C-9A56-6BBF-F65B-0946F7206C7F}"/>
              </a:ext>
            </a:extLst>
          </p:cNvPr>
          <p:cNvSpPr txBox="1"/>
          <p:nvPr/>
        </p:nvSpPr>
        <p:spPr>
          <a:xfrm>
            <a:off x="5257800" y="2867561"/>
            <a:ext cx="3544560" cy="1323439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/>
              <a:t>Arithmetic Logic Unit (ALU)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Actual calculations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Two inputs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One output</a:t>
            </a:r>
          </a:p>
        </p:txBody>
      </p:sp>
    </p:spTree>
    <p:extLst>
      <p:ext uri="{BB962C8B-B14F-4D97-AF65-F5344CB8AC3E}">
        <p14:creationId xmlns:p14="http://schemas.microsoft.com/office/powerpoint/2010/main" val="3271147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2388" lvl="1" indent="-52388" algn="l">
              <a:buClr>
                <a:srgbClr val="FF0000"/>
              </a:buClr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Internals of a synchronous computer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948" y="1278835"/>
            <a:ext cx="8229600" cy="5287962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>
                <a:solidFill>
                  <a:srgbClr val="FF0000"/>
                </a:solidFill>
              </a:rPr>
              <a:t>Reduced Instruction Set Computers </a:t>
            </a:r>
            <a:r>
              <a:rPr lang="en-US" sz="2400" dirty="0"/>
              <a:t>(RISC)</a:t>
            </a:r>
            <a:br>
              <a:rPr lang="en-US" sz="2400" dirty="0"/>
            </a:br>
            <a:r>
              <a:rPr lang="en-US" sz="2400" dirty="0"/>
              <a:t>generally have simple internal structure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Diagram of an ARM processors</a:t>
            </a:r>
            <a:br>
              <a:rPr lang="en-US" sz="2000" dirty="0"/>
            </a:br>
            <a:endParaRPr lang="en-US" sz="2000" dirty="0">
              <a:solidFill>
                <a:srgbClr val="00B050"/>
              </a:solidFill>
            </a:endParaRPr>
          </a:p>
        </p:txBody>
      </p: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155BEE60-CBA7-FD56-F3FF-EDBEAB775A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99" y="2514600"/>
            <a:ext cx="6828541" cy="4343400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DC45E5A-FBCF-FDD7-836D-F3C4F7C3A4D9}"/>
              </a:ext>
            </a:extLst>
          </p:cNvPr>
          <p:cNvSpPr/>
          <p:nvPr/>
        </p:nvSpPr>
        <p:spPr>
          <a:xfrm>
            <a:off x="4213483" y="3354572"/>
            <a:ext cx="1524000" cy="83820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EE1E333-294B-9418-E8F2-C65F9F3EED43}"/>
              </a:ext>
            </a:extLst>
          </p:cNvPr>
          <p:cNvSpPr txBox="1"/>
          <p:nvPr/>
        </p:nvSpPr>
        <p:spPr>
          <a:xfrm>
            <a:off x="5334000" y="1723356"/>
            <a:ext cx="3478837" cy="1631216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/>
              <a:t>Registers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Small memory (</a:t>
            </a:r>
            <a:r>
              <a:rPr lang="en-US" sz="2000" b="1" i="1" dirty="0"/>
              <a:t>~</a:t>
            </a:r>
            <a:r>
              <a:rPr lang="en-US" sz="2000" b="1" dirty="0"/>
              <a:t>32)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128 bit – 8 bit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Fast (one cycle, 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=1/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000" b="1" dirty="0"/>
              <a:t> ns)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Supplies values to ALU</a:t>
            </a:r>
          </a:p>
        </p:txBody>
      </p:sp>
    </p:spTree>
    <p:extLst>
      <p:ext uri="{BB962C8B-B14F-4D97-AF65-F5344CB8AC3E}">
        <p14:creationId xmlns:p14="http://schemas.microsoft.com/office/powerpoint/2010/main" val="3879858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2388" lvl="1" indent="-52388" algn="l">
              <a:buClr>
                <a:srgbClr val="FF0000"/>
              </a:buClr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Internals of a synchronous computer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948" y="1278835"/>
            <a:ext cx="8229600" cy="5287962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>
                <a:solidFill>
                  <a:srgbClr val="FF0000"/>
                </a:solidFill>
              </a:rPr>
              <a:t>Reduced Instruction Set Computers </a:t>
            </a:r>
            <a:r>
              <a:rPr lang="en-US" sz="2400" dirty="0"/>
              <a:t>(RISC)</a:t>
            </a:r>
            <a:br>
              <a:rPr lang="en-US" sz="2400" dirty="0"/>
            </a:br>
            <a:r>
              <a:rPr lang="en-US" sz="2400" dirty="0"/>
              <a:t>generally have simple internal structure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Diagram of an ARM processors</a:t>
            </a:r>
            <a:br>
              <a:rPr lang="en-US" sz="2000" dirty="0"/>
            </a:br>
            <a:endParaRPr lang="en-US" sz="2000" dirty="0">
              <a:solidFill>
                <a:srgbClr val="00B050"/>
              </a:solidFill>
            </a:endParaRPr>
          </a:p>
        </p:txBody>
      </p: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155BEE60-CBA7-FD56-F3FF-EDBEAB775A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99" y="2514600"/>
            <a:ext cx="6828541" cy="4343400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DC45E5A-FBCF-FDD7-836D-F3C4F7C3A4D9}"/>
              </a:ext>
            </a:extLst>
          </p:cNvPr>
          <p:cNvSpPr/>
          <p:nvPr/>
        </p:nvSpPr>
        <p:spPr>
          <a:xfrm>
            <a:off x="5638800" y="2469959"/>
            <a:ext cx="463841" cy="4352599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EE1E333-294B-9418-E8F2-C65F9F3EED43}"/>
              </a:ext>
            </a:extLst>
          </p:cNvPr>
          <p:cNvSpPr txBox="1"/>
          <p:nvPr/>
        </p:nvSpPr>
        <p:spPr>
          <a:xfrm>
            <a:off x="5334000" y="1723356"/>
            <a:ext cx="3491918" cy="707886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/>
              <a:t>Bus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‘Highway’ between units</a:t>
            </a:r>
          </a:p>
        </p:txBody>
      </p:sp>
    </p:spTree>
    <p:extLst>
      <p:ext uri="{BB962C8B-B14F-4D97-AF65-F5344CB8AC3E}">
        <p14:creationId xmlns:p14="http://schemas.microsoft.com/office/powerpoint/2010/main" val="3012239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10575</TotalTime>
  <Words>4071</Words>
  <Application>Microsoft Office PowerPoint</Application>
  <PresentationFormat>On-screen Show (4:3)</PresentationFormat>
  <Paragraphs>809</Paragraphs>
  <Slides>53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2" baseType="lpstr">
      <vt:lpstr>Arial Unicode MS</vt:lpstr>
      <vt:lpstr>LiberationSerif-Italic</vt:lpstr>
      <vt:lpstr>Arial</vt:lpstr>
      <vt:lpstr>Calibri</vt:lpstr>
      <vt:lpstr>Courier New</vt:lpstr>
      <vt:lpstr>Symbol</vt:lpstr>
      <vt:lpstr>Times New Roman</vt:lpstr>
      <vt:lpstr>Wingdings</vt:lpstr>
      <vt:lpstr>Office Theme</vt:lpstr>
      <vt:lpstr>RUST Introduction</vt:lpstr>
      <vt:lpstr>HISTORY and Taxonomy</vt:lpstr>
      <vt:lpstr>Programming Languages</vt:lpstr>
      <vt:lpstr>Programming Languages</vt:lpstr>
      <vt:lpstr>Assembly languages or Assemblers</vt:lpstr>
      <vt:lpstr>Internals of a synchronous computer</vt:lpstr>
      <vt:lpstr>Internals of a synchronous computer</vt:lpstr>
      <vt:lpstr>Internals of a synchronous computer</vt:lpstr>
      <vt:lpstr>Internals of a synchronous computer</vt:lpstr>
      <vt:lpstr>Internals of a synchronous computer</vt:lpstr>
      <vt:lpstr>Internals of a synchronous computer</vt:lpstr>
      <vt:lpstr>Assembly languages or Assemblers</vt:lpstr>
      <vt:lpstr>RISC vs CISC</vt:lpstr>
      <vt:lpstr>Arduino</vt:lpstr>
      <vt:lpstr>High Level Languages</vt:lpstr>
      <vt:lpstr>Disclaimer</vt:lpstr>
      <vt:lpstr>Rust Reference</vt:lpstr>
      <vt:lpstr>Use of Rust</vt:lpstr>
      <vt:lpstr>RUST BaSICS</vt:lpstr>
      <vt:lpstr>Definition of Terms</vt:lpstr>
      <vt:lpstr>Variables</vt:lpstr>
      <vt:lpstr>Variables</vt:lpstr>
      <vt:lpstr>Variables</vt:lpstr>
      <vt:lpstr>Syntax</vt:lpstr>
      <vt:lpstr>Syntax</vt:lpstr>
      <vt:lpstr>Syntax</vt:lpstr>
      <vt:lpstr>Semantic errors</vt:lpstr>
      <vt:lpstr>Variables </vt:lpstr>
      <vt:lpstr>Integers</vt:lpstr>
      <vt:lpstr>Integers</vt:lpstr>
      <vt:lpstr>Integers</vt:lpstr>
      <vt:lpstr>Integers</vt:lpstr>
      <vt:lpstr>Integers</vt:lpstr>
      <vt:lpstr>Floating Point Values</vt:lpstr>
      <vt:lpstr>Floating Point Values</vt:lpstr>
      <vt:lpstr>Floating Point Representations</vt:lpstr>
      <vt:lpstr>Floating Point Representations</vt:lpstr>
      <vt:lpstr>Floating Point Representations</vt:lpstr>
      <vt:lpstr>Floating Point Practicalities</vt:lpstr>
      <vt:lpstr>Floating Point Practicalities</vt:lpstr>
      <vt:lpstr>Floating Point Practicalities</vt:lpstr>
      <vt:lpstr>Floating Point Practicalities</vt:lpstr>
      <vt:lpstr>More data types</vt:lpstr>
      <vt:lpstr>Precedence rules</vt:lpstr>
      <vt:lpstr>More data types</vt:lpstr>
      <vt:lpstr>More data types</vt:lpstr>
      <vt:lpstr>More types - character</vt:lpstr>
      <vt:lpstr>Literals</vt:lpstr>
      <vt:lpstr>Literals</vt:lpstr>
      <vt:lpstr>Literals</vt:lpstr>
      <vt:lpstr>Literals</vt:lpstr>
      <vt:lpstr>Literals</vt:lpstr>
      <vt:lpstr>Arithmetic functions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Technical English: Fewer is better!</dc:title>
  <dc:creator>Windows User</dc:creator>
  <cp:lastModifiedBy>Joihn Morris</cp:lastModifiedBy>
  <cp:revision>148</cp:revision>
  <cp:lastPrinted>2019-04-26T14:10:42Z</cp:lastPrinted>
  <dcterms:created xsi:type="dcterms:W3CDTF">2010-05-26T12:32:20Z</dcterms:created>
  <dcterms:modified xsi:type="dcterms:W3CDTF">2022-08-07T12:51:50Z</dcterms:modified>
</cp:coreProperties>
</file>