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256" r:id="rId2"/>
    <p:sldId id="474" r:id="rId3"/>
    <p:sldId id="334" r:id="rId4"/>
    <p:sldId id="451" r:id="rId5"/>
    <p:sldId id="452" r:id="rId6"/>
    <p:sldId id="453" r:id="rId7"/>
    <p:sldId id="454" r:id="rId8"/>
    <p:sldId id="455" r:id="rId9"/>
    <p:sldId id="456" r:id="rId10"/>
    <p:sldId id="457" r:id="rId11"/>
    <p:sldId id="458" r:id="rId12"/>
    <p:sldId id="459" r:id="rId13"/>
    <p:sldId id="462" r:id="rId14"/>
    <p:sldId id="465" r:id="rId15"/>
    <p:sldId id="466" r:id="rId16"/>
    <p:sldId id="463" r:id="rId17"/>
    <p:sldId id="469" r:id="rId18"/>
    <p:sldId id="470" r:id="rId19"/>
    <p:sldId id="471" r:id="rId20"/>
    <p:sldId id="472" r:id="rId21"/>
    <p:sldId id="468" r:id="rId22"/>
    <p:sldId id="473" r:id="rId23"/>
    <p:sldId id="467" r:id="rId24"/>
    <p:sldId id="475" r:id="rId25"/>
    <p:sldId id="476" r:id="rId26"/>
    <p:sldId id="489" r:id="rId27"/>
    <p:sldId id="490" r:id="rId28"/>
    <p:sldId id="491" r:id="rId29"/>
    <p:sldId id="477" r:id="rId30"/>
    <p:sldId id="478" r:id="rId31"/>
    <p:sldId id="479" r:id="rId32"/>
    <p:sldId id="480" r:id="rId33"/>
    <p:sldId id="481" r:id="rId34"/>
    <p:sldId id="482" r:id="rId35"/>
    <p:sldId id="484" r:id="rId36"/>
    <p:sldId id="485" r:id="rId37"/>
    <p:sldId id="487" r:id="rId38"/>
    <p:sldId id="488" r:id="rId39"/>
    <p:sldId id="486" r:id="rId40"/>
    <p:sldId id="492" r:id="rId41"/>
    <p:sldId id="494" r:id="rId42"/>
    <p:sldId id="493" r:id="rId43"/>
    <p:sldId id="496" r:id="rId44"/>
    <p:sldId id="460" r:id="rId45"/>
    <p:sldId id="497" r:id="rId46"/>
    <p:sldId id="498" r:id="rId47"/>
    <p:sldId id="495" r:id="rId48"/>
    <p:sldId id="499" r:id="rId49"/>
    <p:sldId id="500" r:id="rId50"/>
  </p:sldIdLst>
  <p:sldSz cx="9144000" cy="6858000" type="screen4x3"/>
  <p:notesSz cx="10021888" cy="68881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37E1"/>
    <a:srgbClr val="3FC161"/>
    <a:srgbClr val="0FDB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7" autoAdjust="0"/>
    <p:restoredTop sz="92125" autoAdjust="0"/>
  </p:normalViewPr>
  <p:slideViewPr>
    <p:cSldViewPr>
      <p:cViewPr varScale="1">
        <p:scale>
          <a:sx n="86" d="100"/>
          <a:sy n="86" d="100"/>
        </p:scale>
        <p:origin x="130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18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6883"/>
    </p:cViewPr>
  </p:sorterViewPr>
  <p:notesViewPr>
    <p:cSldViewPr>
      <p:cViewPr varScale="1">
        <p:scale>
          <a:sx n="85" d="100"/>
          <a:sy n="85" d="100"/>
        </p:scale>
        <p:origin x="134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3DE75F5-E422-46AF-AF6B-961C9C6AE33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D3654D-6D72-4B64-96A5-77E1E6490FB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76751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32E07596-B026-4A3B-918A-B954111AFDE5}" type="datetimeFigureOut">
              <a:rPr lang="en-US" smtClean="0"/>
              <a:t>01-Sep-22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25AE4F-1266-44DF-8F57-E731507C79C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DF0A72-74B2-447A-87C3-A5A0ED17EB9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76751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ECB3E3D3-B86C-4028-A4F5-7331FC507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347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76751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674C5FA9-CA25-4187-A6DE-EBA02029F1EC}" type="datetimeFigureOut">
              <a:rPr lang="en-US" smtClean="0"/>
              <a:t>01-Sep-22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60750" y="860425"/>
            <a:ext cx="3100388" cy="2325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2189" y="3314928"/>
            <a:ext cx="8017510" cy="2712215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76751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4BA97ADC-78D5-4456-9350-9B0129E5A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976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207A6-744D-401C-B253-C4CD6095C65C}" type="datetimeFigureOut">
              <a:rPr lang="en-US"/>
              <a:pPr>
                <a:defRPr/>
              </a:pPr>
              <a:t>01-Sep-22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9FE72-565D-40AE-B1BC-8EFD1982CE4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7CABF-8A97-4F70-AD85-AFD2D9089468}" type="datetimeFigureOut">
              <a:rPr lang="en-US"/>
              <a:pPr>
                <a:defRPr/>
              </a:pPr>
              <a:t>01-Sep-22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2FC37-C6E8-4F82-934D-8FF3C0D93DB2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FDEE3-C95B-4979-BFAF-3D9D9220D0D5}" type="datetimeFigureOut">
              <a:rPr lang="en-US"/>
              <a:pPr>
                <a:defRPr/>
              </a:pPr>
              <a:t>01-Sep-22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C0A03-0646-4A3D-AD9A-F357CD0D820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="1">
                <a:latin typeface="Arial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b="1">
                <a:latin typeface="Arial" pitchFamily="34" charset="0"/>
                <a:cs typeface="Arial" pitchFamily="34" charset="0"/>
              </a:defRPr>
            </a:lvl3pPr>
            <a:lvl4pPr>
              <a:defRPr b="1">
                <a:latin typeface="Arial" pitchFamily="34" charset="0"/>
                <a:cs typeface="Arial" pitchFamily="34" charset="0"/>
              </a:defRPr>
            </a:lvl4pPr>
            <a:lvl5pPr>
              <a:defRPr b="1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FB730-D0A6-472E-8823-D42D72000B19}" type="datetimeFigureOut">
              <a:rPr lang="en-US"/>
              <a:pPr>
                <a:defRPr/>
              </a:pPr>
              <a:t>01-Sep-22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3FF8D-FC60-45EA-8A14-38D6AE2D866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D7480-94ED-4A1D-AFC5-71A8CE201735}" type="datetimeFigureOut">
              <a:rPr lang="en-US"/>
              <a:pPr>
                <a:defRPr/>
              </a:pPr>
              <a:t>01-Sep-22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DFA3F-6A58-40D9-94FB-E0A791E9BE21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33038-128A-43A5-99F8-C22FA0537EF2}" type="datetimeFigureOut">
              <a:rPr lang="en-US"/>
              <a:pPr>
                <a:defRPr/>
              </a:pPr>
              <a:t>01-Sep-22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B59D5-607B-4444-A894-5AAE2FD79D7B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8EEAE-E8C0-4674-9341-CE769679FCA8}" type="datetimeFigureOut">
              <a:rPr lang="en-US"/>
              <a:pPr>
                <a:defRPr/>
              </a:pPr>
              <a:t>01-Sep-22</a:t>
            </a:fld>
            <a:endParaRPr lang="en-N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AD953-AFC7-437E-B809-B4AC074356F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9D1C1-11AE-4208-8229-11CBBF035F7D}" type="datetimeFigureOut">
              <a:rPr lang="en-US"/>
              <a:pPr>
                <a:defRPr/>
              </a:pPr>
              <a:t>01-Sep-22</a:t>
            </a:fld>
            <a:endParaRPr lang="en-N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33C65-CABE-4104-9EBD-B084A11B132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66E91-6045-41B3-9498-04BBF61CDC51}" type="datetimeFigureOut">
              <a:rPr lang="en-US"/>
              <a:pPr>
                <a:defRPr/>
              </a:pPr>
              <a:t>01-Sep-22</a:t>
            </a:fld>
            <a:endParaRPr lang="en-N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376F5-1D8A-4723-9C57-9A240F7125BE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926E8-93BC-418C-B17A-5DEE94FFF3DD}" type="datetimeFigureOut">
              <a:rPr lang="en-US"/>
              <a:pPr>
                <a:defRPr/>
              </a:pPr>
              <a:t>01-Sep-22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6C3ED-A6D2-428B-8ECC-77A97BAB1DA5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4E9D7-2207-4CFE-B044-A70EDDFAC0BA}" type="datetimeFigureOut">
              <a:rPr lang="en-US"/>
              <a:pPr>
                <a:defRPr/>
              </a:pPr>
              <a:t>01-Sep-22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DC7A7-136E-4AD3-ACE8-B3821726E168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A105C0-4489-47E9-B676-573DD349EF6C}" type="datetimeFigureOut">
              <a:rPr lang="en-US"/>
              <a:pPr>
                <a:defRPr/>
              </a:pPr>
              <a:t>01-Sep-22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E62E79-ADC9-4D2E-8811-C7491DEF4CDC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Script_(Unicode)" TargetMode="External"/><Relationship Id="rId3" Type="http://schemas.openxmlformats.org/officeDocument/2006/relationships/hyperlink" Target="https://en.wikipedia.org/wiki/Character_encoding" TargetMode="External"/><Relationship Id="rId7" Type="http://schemas.openxmlformats.org/officeDocument/2006/relationships/hyperlink" Target="https://www.google.com/search?client=firefox-b-d&amp;q=ISO/IEC+10646&amp;stick=H4sIAAAAAAAAAONgVuLUz9U3MLTMNclZxMrrGeyv7-nqrGBoYGZiBgDX-zOJHQAAAA&amp;sa=X&amp;ved=2ahUKEwiUvamzt-75AhU23jgGHVkfDJUQmxMoA3oECGAQBQ" TargetMode="External"/><Relationship Id="rId2" Type="http://schemas.openxmlformats.org/officeDocument/2006/relationships/hyperlink" Target="https://en.wikipedia.org/wiki/Variable-width_encodi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om/search?client=firefox-b-d&amp;q=UCS&amp;stick=H4sIAAAAAAAAAONgVuLUz9U3MLTMNclZxMoc6hwMAL1P-SkTAAAA&amp;sa=X&amp;ved=2ahUKEwiUvamzt-75AhU23jgGHVkfDJUQmxMoAnoECGAQBA" TargetMode="External"/><Relationship Id="rId5" Type="http://schemas.openxmlformats.org/officeDocument/2006/relationships/hyperlink" Target="https://www.google.com/search?client=firefox-b-d&amp;q=Universal+Coded+Character+Set&amp;stick=H4sIAAAAAAAAAONgVuLUz9U3MLTMNclZxCobmpdZllpUnJij4Jyfkpqi4JyRWJSYXJJapBCcWgIAS-nlBC0AAAA&amp;sa=X&amp;ved=2ahUKEwiUvamzt-75AhU23jgGHVkfDJUQmxMoAXoECGAQAw" TargetMode="External"/><Relationship Id="rId4" Type="http://schemas.openxmlformats.org/officeDocument/2006/relationships/hyperlink" Target="https://en.wikipedia.org/wiki/Unicode_Standard" TargetMode="External"/><Relationship Id="rId9" Type="http://schemas.openxmlformats.org/officeDocument/2006/relationships/hyperlink" Target="https://en.wikipedia.org/wiki/Byte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isi.go.th/tisiinbrief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2057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Boats docked at a pier&#10;&#10;Description automatically generated with low confidence">
            <a:extLst>
              <a:ext uri="{FF2B5EF4-FFF2-40B4-BE49-F238E27FC236}">
                <a16:creationId xmlns:a16="http://schemas.microsoft.com/office/drawing/2014/main" id="{7DB1D6CE-D3E0-287B-56F7-5659D568BAB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334"/>
          <a:stretch/>
        </p:blipFill>
        <p:spPr>
          <a:xfrm>
            <a:off x="12032" y="12290"/>
            <a:ext cx="9143980" cy="685799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318572"/>
            <a:ext cx="6858000" cy="1098395"/>
          </a:xfrm>
        </p:spPr>
        <p:txBody>
          <a:bodyPr vert="horz" lIns="91440" tIns="45720" rIns="91440" bIns="45720" rtlCol="0">
            <a:noAutofit/>
          </a:bodyPr>
          <a:lstStyle/>
          <a:p>
            <a:pPr algn="l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FFFFFF"/>
                </a:solidFill>
              </a:rPr>
              <a:t>John Morris</a:t>
            </a:r>
          </a:p>
          <a:p>
            <a:pPr algn="l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FFFFFF"/>
                </a:solidFill>
              </a:rPr>
              <a:t>School of Industrial Education and Technology, KMITL</a:t>
            </a:r>
          </a:p>
          <a:p>
            <a:pPr algn="l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en-US" sz="2000" i="1" dirty="0">
                <a:solidFill>
                  <a:srgbClr val="FFFFFF"/>
                </a:solidFill>
              </a:rPr>
              <a:t>previously</a:t>
            </a:r>
          </a:p>
          <a:p>
            <a:pPr algn="l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FFFFFF"/>
                </a:solidFill>
              </a:rPr>
              <a:t>Engineering, </a:t>
            </a:r>
            <a:r>
              <a:rPr lang="en-US" sz="2000" dirty="0" err="1">
                <a:solidFill>
                  <a:srgbClr val="FFFFFF"/>
                </a:solidFill>
              </a:rPr>
              <a:t>Mahasarakham</a:t>
            </a:r>
            <a:r>
              <a:rPr lang="en-US" sz="2000" dirty="0">
                <a:solidFill>
                  <a:srgbClr val="FFFFFF"/>
                </a:solidFill>
              </a:rPr>
              <a:t> University</a:t>
            </a:r>
          </a:p>
          <a:p>
            <a:pPr algn="l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FFFFFF"/>
                </a:solidFill>
              </a:rPr>
              <a:t>Electrical and Computer Engineering, The University of Auckland</a:t>
            </a:r>
          </a:p>
        </p:txBody>
      </p:sp>
      <p:sp>
        <p:nvSpPr>
          <p:cNvPr id="2053" name="Subtitle 2"/>
          <p:cNvSpPr txBox="1">
            <a:spLocks/>
          </p:cNvSpPr>
          <p:nvPr/>
        </p:nvSpPr>
        <p:spPr bwMode="auto">
          <a:xfrm>
            <a:off x="2895600" y="6016821"/>
            <a:ext cx="594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000" b="1" i="1" dirty="0">
                <a:solidFill>
                  <a:schemeClr val="bg1"/>
                </a:solidFill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Iolanthe II  </a:t>
            </a:r>
            <a:r>
              <a:rPr lang="en-US" sz="2000" b="1" dirty="0">
                <a:solidFill>
                  <a:schemeClr val="bg1"/>
                </a:solidFill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preparing to sail in the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000" b="1" dirty="0">
                <a:solidFill>
                  <a:schemeClr val="bg1"/>
                </a:solidFill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Auckland-</a:t>
            </a:r>
            <a:r>
              <a:rPr lang="en-US" sz="2000" b="1" dirty="0" err="1">
                <a:solidFill>
                  <a:schemeClr val="bg1"/>
                </a:solidFill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Noumea</a:t>
            </a:r>
            <a:r>
              <a:rPr lang="en-US" sz="2000" b="1" dirty="0">
                <a:solidFill>
                  <a:schemeClr val="bg1"/>
                </a:solidFill>
                <a:highlight>
                  <a:srgbClr val="C0C0C0"/>
                </a:highlight>
                <a:latin typeface="Times New Roman" pitchFamily="18" charset="0"/>
                <a:cs typeface="Times New Roman" pitchFamily="18" charset="0"/>
              </a:rPr>
              <a:t> Ocean Race, 2012</a:t>
            </a:r>
            <a:endParaRPr lang="en-NZ" sz="2000" b="1" dirty="0">
              <a:solidFill>
                <a:schemeClr val="bg1"/>
              </a:solidFill>
              <a:highlight>
                <a:srgbClr val="C0C0C0"/>
              </a:highligh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6858000" cy="18337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US" sz="6000" dirty="0">
                <a:solidFill>
                  <a:srgbClr val="FFFFFF"/>
                </a:solidFill>
              </a:rPr>
              <a:t>RUST</a:t>
            </a:r>
            <a:br>
              <a:rPr lang="en-US" sz="6000" dirty="0">
                <a:solidFill>
                  <a:srgbClr val="FFFFFF"/>
                </a:solidFill>
              </a:rPr>
            </a:br>
            <a:r>
              <a:rPr lang="en-US" sz="6000" dirty="0">
                <a:solidFill>
                  <a:srgbClr val="FFFFFF"/>
                </a:solidFill>
              </a:rPr>
              <a:t>Slices and Strings</a:t>
            </a:r>
            <a:endParaRPr lang="en-US" sz="6000" i="1" dirty="0">
              <a:solidFill>
                <a:srgbClr val="FFFFFF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Slices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In Rust, </a:t>
            </a:r>
            <a:r>
              <a:rPr lang="en-US" sz="2000" dirty="0">
                <a:solidFill>
                  <a:srgbClr val="FF0000"/>
                </a:solidFill>
              </a:rPr>
              <a:t>slices</a:t>
            </a:r>
            <a:r>
              <a:rPr lang="en-US" sz="2000" dirty="0"/>
              <a:t> represent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Contiguous blocks which are parts of another structure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Commonly applied to ‘slices’ of vectors or strings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Here -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to_string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2000" dirty="0"/>
              <a:t>operation will form a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000" dirty="0"/>
              <a:t> (</a:t>
            </a:r>
            <a:r>
              <a:rPr lang="en-US" sz="2000" i="1" dirty="0"/>
              <a:t>more later!)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Characters stored in contiguous memory locations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CA6020-0971-A458-412D-1CC2D95461C2}"/>
              </a:ext>
            </a:extLst>
          </p:cNvPr>
          <p:cNvSpPr txBox="1"/>
          <p:nvPr/>
        </p:nvSpPr>
        <p:spPr>
          <a:xfrm>
            <a:off x="469605" y="4775567"/>
            <a:ext cx="8044085" cy="163121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n1 = "Tutorials".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to_string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!(“String length {}",n1.len());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c1 = &amp;n1[4..9];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fetches characters at 4,5,6,7, and 8 positions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!("{}",c1);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E255FEA-B4EF-FAD2-4A91-2F77E1D1C2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3073033"/>
            <a:ext cx="6562725" cy="14287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6401025-D16A-D974-81D1-627E24277C68}"/>
              </a:ext>
            </a:extLst>
          </p:cNvPr>
          <p:cNvSpPr txBox="1"/>
          <p:nvPr/>
        </p:nvSpPr>
        <p:spPr>
          <a:xfrm>
            <a:off x="1905000" y="5791230"/>
            <a:ext cx="7010400" cy="1077218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Note the slice is a </a:t>
            </a:r>
            <a:r>
              <a:rPr lang="en-US" sz="2000" b="1" dirty="0">
                <a:solidFill>
                  <a:srgbClr val="FF0000"/>
                </a:solidFill>
              </a:rPr>
              <a:t>reference</a:t>
            </a:r>
            <a:r>
              <a:rPr lang="en-US" sz="2000" b="1" dirty="0"/>
              <a:t> (or address) to the location of the array in memory –</a:t>
            </a:r>
            <a:br>
              <a:rPr lang="en-US" sz="2000" b="1" dirty="0"/>
            </a:br>
            <a:r>
              <a:rPr lang="en-US" sz="2000" b="1" dirty="0"/>
              <a:t>Indicated by the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2000" b="1" dirty="0"/>
              <a:t> operator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F0F7C12-C997-54AB-292B-DC96F5967B7F}"/>
              </a:ext>
            </a:extLst>
          </p:cNvPr>
          <p:cNvSpPr/>
          <p:nvPr/>
        </p:nvSpPr>
        <p:spPr>
          <a:xfrm>
            <a:off x="4038600" y="3307146"/>
            <a:ext cx="3667125" cy="1125521"/>
          </a:xfrm>
          <a:prstGeom prst="roundRect">
            <a:avLst/>
          </a:prstGeom>
          <a:noFill/>
          <a:ln w="57150">
            <a:solidFill>
              <a:srgbClr val="3FC16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A645B9E4-4EBA-7707-9B9F-FD01C2543373}"/>
              </a:ext>
            </a:extLst>
          </p:cNvPr>
          <p:cNvSpPr/>
          <p:nvPr/>
        </p:nvSpPr>
        <p:spPr>
          <a:xfrm>
            <a:off x="1846217" y="5394445"/>
            <a:ext cx="304800" cy="411353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F337147-04D1-C505-AEFC-725A385CB3E8}"/>
              </a:ext>
            </a:extLst>
          </p:cNvPr>
          <p:cNvSpPr txBox="1"/>
          <p:nvPr/>
        </p:nvSpPr>
        <p:spPr>
          <a:xfrm>
            <a:off x="4038600" y="1965037"/>
            <a:ext cx="4262705" cy="400110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n1</a:t>
            </a:r>
            <a:r>
              <a:rPr lang="en-US" sz="2000" dirty="0"/>
              <a:t> – address of this byte in memory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8E0197A-02EA-E2C0-43CD-74D1B712D010}"/>
              </a:ext>
            </a:extLst>
          </p:cNvPr>
          <p:cNvCxnSpPr>
            <a:cxnSpLocks/>
          </p:cNvCxnSpPr>
          <p:nvPr/>
        </p:nvCxnSpPr>
        <p:spPr>
          <a:xfrm>
            <a:off x="4424362" y="2365147"/>
            <a:ext cx="0" cy="84966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0120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A9A66-8238-F24E-EC49-008CE5E84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Slices - Formal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4F271-6AB9-A66F-57D6-2C4BC5D95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074" y="1416784"/>
            <a:ext cx="8229600" cy="4525963"/>
          </a:xfrm>
        </p:spPr>
        <p:txBody>
          <a:bodyPr/>
          <a:lstStyle/>
          <a:p>
            <a:r>
              <a:rPr lang="en-US" sz="2000" dirty="0"/>
              <a:t>Slices are </a:t>
            </a:r>
            <a:r>
              <a:rPr lang="en-US" sz="2000" dirty="0">
                <a:solidFill>
                  <a:srgbClr val="FF0000"/>
                </a:solidFill>
              </a:rPr>
              <a:t>references</a:t>
            </a:r>
            <a:r>
              <a:rPr lang="en-US" sz="2000" dirty="0"/>
              <a:t> to blocks of memory</a:t>
            </a:r>
          </a:p>
          <a:p>
            <a:r>
              <a:rPr lang="en-US" sz="2000" dirty="0"/>
              <a:t>Indicated by the </a:t>
            </a:r>
            <a:r>
              <a:rPr lang="en-US" sz="2000" dirty="0">
                <a:solidFill>
                  <a:srgbClr val="FF0000"/>
                </a:solidFill>
              </a:rPr>
              <a:t>&amp;</a:t>
            </a:r>
            <a:r>
              <a:rPr lang="en-US" sz="2000" dirty="0"/>
              <a:t> operator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Here .. Take a slice from an integer array</a:t>
            </a:r>
          </a:p>
          <a:p>
            <a:r>
              <a:rPr lang="en-US" sz="2000" dirty="0"/>
              <a:t>Pass it to a function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44D919-3F96-A12E-8F33-59555317BF82}"/>
              </a:ext>
            </a:extLst>
          </p:cNvPr>
          <p:cNvSpPr txBox="1"/>
          <p:nvPr/>
        </p:nvSpPr>
        <p:spPr>
          <a:xfrm>
            <a:off x="605704" y="2195495"/>
            <a:ext cx="8044085" cy="70788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n1 = "Tutorials".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to_string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c1 =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n1[4..9];</a:t>
            </a:r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B2ABCB-21FD-B981-2C21-A1C639151062}"/>
              </a:ext>
            </a:extLst>
          </p:cNvPr>
          <p:cNvSpPr txBox="1"/>
          <p:nvPr/>
        </p:nvSpPr>
        <p:spPr>
          <a:xfrm>
            <a:off x="457200" y="3679765"/>
            <a:ext cx="8044085" cy="2554545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main(){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let data = [10,20,30,40,50];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use_slice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data[1..4] 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use_slice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(slice: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[i32])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!("length of slice is {:?}",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slice.len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!("{:?}",slice);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0" lang="en-US" altLang="en-US" sz="4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31A2DD-9F3E-7BD4-D1DB-A61220C01255}"/>
              </a:ext>
            </a:extLst>
          </p:cNvPr>
          <p:cNvSpPr txBox="1"/>
          <p:nvPr/>
        </p:nvSpPr>
        <p:spPr>
          <a:xfrm>
            <a:off x="4627746" y="4343400"/>
            <a:ext cx="3611020" cy="40011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This slice has 3 elements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886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A9A66-8238-F24E-EC49-008CE5E84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Slices - Formal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4F271-6AB9-A66F-57D6-2C4BC5D95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074" y="1416784"/>
            <a:ext cx="8229600" cy="4525963"/>
          </a:xfrm>
        </p:spPr>
        <p:txBody>
          <a:bodyPr/>
          <a:lstStyle/>
          <a:p>
            <a:r>
              <a:rPr lang="en-US" sz="2000" dirty="0"/>
              <a:t>Slices are </a:t>
            </a:r>
            <a:r>
              <a:rPr lang="en-US" sz="2000" dirty="0">
                <a:solidFill>
                  <a:srgbClr val="FF0000"/>
                </a:solidFill>
              </a:rPr>
              <a:t>references</a:t>
            </a:r>
            <a:r>
              <a:rPr lang="en-US" sz="2000" dirty="0"/>
              <a:t> to blocks of memory</a:t>
            </a:r>
          </a:p>
          <a:p>
            <a:r>
              <a:rPr lang="en-US" sz="2000" dirty="0"/>
              <a:t>Indicated by the </a:t>
            </a:r>
            <a:r>
              <a:rPr lang="en-US" sz="2000" dirty="0">
                <a:solidFill>
                  <a:srgbClr val="FF0000"/>
                </a:solidFill>
              </a:rPr>
              <a:t>&amp;</a:t>
            </a:r>
            <a:r>
              <a:rPr lang="en-US" sz="2000" dirty="0"/>
              <a:t> operator</a:t>
            </a:r>
          </a:p>
          <a:p>
            <a:r>
              <a:rPr lang="en-US" sz="2000" dirty="0"/>
              <a:t>Form slice from the array</a:t>
            </a:r>
          </a:p>
          <a:p>
            <a:pPr lvl="1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&amp;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&lt;array name&gt;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&lt;range&gt;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>
              <a:buFont typeface="Wingdings" panose="05000000000000000000" pitchFamily="2" charset="2"/>
              <a:buChar char="O"/>
            </a:pPr>
            <a:r>
              <a:rPr lang="en-US" sz="2000" dirty="0"/>
              <a:t>Don’t forget the rule for a range ..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j in [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a,b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] -&gt; j = a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j &lt; 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B2ABCB-21FD-B981-2C21-A1C639151062}"/>
              </a:ext>
            </a:extLst>
          </p:cNvPr>
          <p:cNvSpPr txBox="1"/>
          <p:nvPr/>
        </p:nvSpPr>
        <p:spPr>
          <a:xfrm>
            <a:off x="431074" y="3810000"/>
            <a:ext cx="8044085" cy="2554545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main(){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let data = [10,20,30,40,50];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use_slice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data[1..4] 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use_slice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(slice: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[i32])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!("length of slice is {:?}",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slice.len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!("{:?}",slice);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0" lang="en-US" altLang="en-US" sz="4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A61082-1B3A-034E-C5AE-522B31222C9B}"/>
              </a:ext>
            </a:extLst>
          </p:cNvPr>
          <p:cNvSpPr txBox="1"/>
          <p:nvPr/>
        </p:nvSpPr>
        <p:spPr>
          <a:xfrm>
            <a:off x="4648200" y="4495800"/>
            <a:ext cx="3611020" cy="40011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This slice has </a:t>
            </a:r>
            <a:r>
              <a:rPr lang="en-US" sz="2000" b="1" dirty="0">
                <a:solidFill>
                  <a:srgbClr val="FF0000"/>
                </a:solidFill>
              </a:rPr>
              <a:t>3</a:t>
            </a:r>
            <a:r>
              <a:rPr lang="en-US" sz="2000" b="1" dirty="0"/>
              <a:t> elements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6512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A9A66-8238-F24E-EC49-008CE5E84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Slices - Formal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4F271-6AB9-A66F-57D6-2C4BC5D95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074" y="1416784"/>
            <a:ext cx="8229600" cy="5166578"/>
          </a:xfrm>
        </p:spPr>
        <p:txBody>
          <a:bodyPr/>
          <a:lstStyle/>
          <a:p>
            <a:r>
              <a:rPr lang="en-US" sz="2000" dirty="0"/>
              <a:t>Slice length is checked at run time</a:t>
            </a:r>
          </a:p>
          <a:p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DA6023-B598-16A5-FF96-265BC5262F8E}"/>
              </a:ext>
            </a:extLst>
          </p:cNvPr>
          <p:cNvSpPr txBox="1"/>
          <p:nvPr/>
        </p:nvSpPr>
        <p:spPr>
          <a:xfrm>
            <a:off x="304800" y="2051952"/>
            <a:ext cx="8229599" cy="1015663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d_s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&amp;data[0..2];</a:t>
            </a:r>
            <a:b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!("Slice &lt;{:?}&gt;",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d_sl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!("Slice &lt;{},{}&gt;",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data_sl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[1],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data_sl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[2]);</a:t>
            </a:r>
            <a:endParaRPr kumimoji="0" lang="en-US" altLang="en-US" sz="4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3E68E5-013E-C9AA-EB90-73BDF9301B57}"/>
              </a:ext>
            </a:extLst>
          </p:cNvPr>
          <p:cNvSpPr txBox="1"/>
          <p:nvPr/>
        </p:nvSpPr>
        <p:spPr>
          <a:xfrm>
            <a:off x="3886200" y="1981200"/>
            <a:ext cx="3611020" cy="40011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This slice has </a:t>
            </a:r>
            <a:r>
              <a:rPr lang="en-US" sz="2000" b="1" dirty="0">
                <a:solidFill>
                  <a:srgbClr val="FF0000"/>
                </a:solidFill>
              </a:rPr>
              <a:t>2</a:t>
            </a:r>
            <a:r>
              <a:rPr lang="en-US" sz="2000" b="1" dirty="0"/>
              <a:t> elements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3851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A9A66-8238-F24E-EC49-008CE5E84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Slices - Formal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4F271-6AB9-A66F-57D6-2C4BC5D95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074" y="1416784"/>
            <a:ext cx="8229600" cy="5166578"/>
          </a:xfrm>
        </p:spPr>
        <p:txBody>
          <a:bodyPr/>
          <a:lstStyle/>
          <a:p>
            <a:r>
              <a:rPr lang="en-US" sz="2000" dirty="0"/>
              <a:t>Slice length is checked at run time</a:t>
            </a:r>
          </a:p>
          <a:p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DA6023-B598-16A5-FF96-265BC5262F8E}"/>
              </a:ext>
            </a:extLst>
          </p:cNvPr>
          <p:cNvSpPr txBox="1"/>
          <p:nvPr/>
        </p:nvSpPr>
        <p:spPr>
          <a:xfrm>
            <a:off x="457200" y="1996746"/>
            <a:ext cx="8229599" cy="1015663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d_s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&amp;data[0..2];</a:t>
            </a:r>
            <a:b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!("Slice &lt;{:?}&gt;",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d_s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!("Slice &lt;{},{}&gt;",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d_s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[1],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d_s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[2]);</a:t>
            </a:r>
            <a:endParaRPr kumimoji="0" lang="en-US" altLang="en-US" sz="4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34B154-45D7-B994-A007-AC8F2E1E0BDF}"/>
              </a:ext>
            </a:extLst>
          </p:cNvPr>
          <p:cNvSpPr txBox="1"/>
          <p:nvPr/>
        </p:nvSpPr>
        <p:spPr>
          <a:xfrm>
            <a:off x="5236361" y="1767862"/>
            <a:ext cx="2564674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Prints </a:t>
            </a:r>
            <a:br>
              <a:rPr lang="en-US" sz="2000" b="1" dirty="0"/>
            </a:br>
            <a:r>
              <a:rPr lang="en-US" sz="2000" b="1" dirty="0"/>
              <a:t>Slice &lt;['a', 'b']&gt;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FA243D0-8863-589D-02BE-F0D85ED7146E}"/>
              </a:ext>
            </a:extLst>
          </p:cNvPr>
          <p:cNvSpPr/>
          <p:nvPr/>
        </p:nvSpPr>
        <p:spPr>
          <a:xfrm>
            <a:off x="464634" y="2293098"/>
            <a:ext cx="4745601" cy="411353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1932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A9A66-8238-F24E-EC49-008CE5E84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Slices - Formal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4F271-6AB9-A66F-57D6-2C4BC5D95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074" y="1416784"/>
            <a:ext cx="8229600" cy="5166578"/>
          </a:xfrm>
        </p:spPr>
        <p:txBody>
          <a:bodyPr/>
          <a:lstStyle/>
          <a:p>
            <a:r>
              <a:rPr lang="en-US" sz="2000" dirty="0"/>
              <a:t>Slice length is checked </a:t>
            </a:r>
            <a:r>
              <a:rPr lang="en-US" sz="2000" dirty="0">
                <a:solidFill>
                  <a:srgbClr val="FF0000"/>
                </a:solidFill>
              </a:rPr>
              <a:t>at run time</a:t>
            </a:r>
          </a:p>
          <a:p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DA6023-B598-16A5-FF96-265BC5262F8E}"/>
              </a:ext>
            </a:extLst>
          </p:cNvPr>
          <p:cNvSpPr txBox="1"/>
          <p:nvPr/>
        </p:nvSpPr>
        <p:spPr>
          <a:xfrm>
            <a:off x="337459" y="1941671"/>
            <a:ext cx="8229599" cy="1015663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d_s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&amp;data[0..2];</a:t>
            </a:r>
            <a:b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!("Slice &lt;{:?}&gt;",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d_s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!("Slice &lt;{},{}&gt;",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d_s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[1],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d_s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[2]);</a:t>
            </a:r>
            <a:endParaRPr kumimoji="0" lang="en-US" altLang="en-US" sz="4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34B154-45D7-B994-A007-AC8F2E1E0BDF}"/>
              </a:ext>
            </a:extLst>
          </p:cNvPr>
          <p:cNvSpPr txBox="1"/>
          <p:nvPr/>
        </p:nvSpPr>
        <p:spPr>
          <a:xfrm>
            <a:off x="4724400" y="2957334"/>
            <a:ext cx="3256547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Panics!! </a:t>
            </a:r>
            <a:br>
              <a:rPr lang="en-US" sz="2000" b="1" dirty="0"/>
            </a:br>
            <a:r>
              <a:rPr lang="en-US" sz="2000" b="1" dirty="0"/>
              <a:t>Only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d_s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[0]</a:t>
            </a:r>
            <a:r>
              <a:rPr lang="en-US" sz="2000" b="1" dirty="0"/>
              <a:t> and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d_s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[1]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91AED08-BA43-31E8-0DD7-5A4478556528}"/>
              </a:ext>
            </a:extLst>
          </p:cNvPr>
          <p:cNvSpPr/>
          <p:nvPr/>
        </p:nvSpPr>
        <p:spPr>
          <a:xfrm>
            <a:off x="5549994" y="2549210"/>
            <a:ext cx="1066800" cy="411353"/>
          </a:xfrm>
          <a:prstGeom prst="roundRect">
            <a:avLst>
              <a:gd name="adj" fmla="val 0"/>
            </a:avLst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9973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A9A66-8238-F24E-EC49-008CE5E84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032" y="209991"/>
            <a:ext cx="8229600" cy="1143000"/>
          </a:xfrm>
        </p:spPr>
        <p:txBody>
          <a:bodyPr/>
          <a:lstStyle/>
          <a:p>
            <a:r>
              <a:rPr lang="en-US" dirty="0"/>
              <a:t>Slices – Formal – Mutable slices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4F271-6AB9-A66F-57D6-2C4BC5D95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392" y="1166018"/>
            <a:ext cx="8229600" cy="4525963"/>
          </a:xfrm>
        </p:spPr>
        <p:txBody>
          <a:bodyPr/>
          <a:lstStyle/>
          <a:p>
            <a:r>
              <a:rPr lang="en-US" sz="2000" dirty="0"/>
              <a:t>Mutable slices</a:t>
            </a:r>
          </a:p>
          <a:p>
            <a:pPr lvl="1"/>
            <a:r>
              <a:rPr lang="en-US" sz="2000" dirty="0"/>
              <a:t>Adding 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</a:t>
            </a:r>
            <a:r>
              <a:rPr lang="en-US" sz="2000" dirty="0"/>
              <a:t> allows the slice to be updated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 Any slices must be made mut too</a:t>
            </a:r>
          </a:p>
          <a:p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31CBD6-C1BE-BC5D-172A-B61EF583D965}"/>
              </a:ext>
            </a:extLst>
          </p:cNvPr>
          <p:cNvSpPr txBox="1"/>
          <p:nvPr/>
        </p:nvSpPr>
        <p:spPr>
          <a:xfrm>
            <a:off x="696141" y="1971682"/>
            <a:ext cx="8027126" cy="1015663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mut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data = [‘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a’,’b’,’c’,’d’,’e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’];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data[0] = ‘Z’;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!("Slice &lt;{:?}&gt;", data);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966C82-95F6-FC28-E1DF-4709D504C178}"/>
              </a:ext>
            </a:extLst>
          </p:cNvPr>
          <p:cNvSpPr txBox="1"/>
          <p:nvPr/>
        </p:nvSpPr>
        <p:spPr>
          <a:xfrm>
            <a:off x="720204" y="4267200"/>
            <a:ext cx="6248400" cy="70788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d_s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&amp;mut data[0..3];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d_s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[1] = ‘Y';</a:t>
            </a:r>
            <a:endParaRPr kumimoji="0" lang="en-US" altLang="en-US" sz="4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D97385-BF7A-4261-FDDD-985302EAD135}"/>
              </a:ext>
            </a:extLst>
          </p:cNvPr>
          <p:cNvSpPr txBox="1"/>
          <p:nvPr/>
        </p:nvSpPr>
        <p:spPr>
          <a:xfrm>
            <a:off x="3396341" y="2365527"/>
            <a:ext cx="5410200" cy="40011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Updating elements of the slice is now OK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1005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A9A66-8238-F24E-EC49-008CE5E84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032" y="209991"/>
            <a:ext cx="8229600" cy="1143000"/>
          </a:xfrm>
        </p:spPr>
        <p:txBody>
          <a:bodyPr/>
          <a:lstStyle/>
          <a:p>
            <a:r>
              <a:rPr lang="en-US" dirty="0"/>
              <a:t>Slices – Formal – Mutable slices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4F271-6AB9-A66F-57D6-2C4BC5D95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392" y="1166018"/>
            <a:ext cx="8229600" cy="4525963"/>
          </a:xfrm>
        </p:spPr>
        <p:txBody>
          <a:bodyPr/>
          <a:lstStyle/>
          <a:p>
            <a:r>
              <a:rPr lang="en-US" sz="2000" dirty="0"/>
              <a:t>Mutable slices</a:t>
            </a:r>
          </a:p>
          <a:p>
            <a:pPr lvl="1"/>
            <a:r>
              <a:rPr lang="en-US" sz="2000" dirty="0"/>
              <a:t>Adding 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</a:t>
            </a:r>
            <a:r>
              <a:rPr lang="en-US" sz="2000" dirty="0"/>
              <a:t> allows the slice to be updated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 Any slices must be made mut too</a:t>
            </a:r>
          </a:p>
          <a:p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31CBD6-C1BE-BC5D-172A-B61EF583D965}"/>
              </a:ext>
            </a:extLst>
          </p:cNvPr>
          <p:cNvSpPr txBox="1"/>
          <p:nvPr/>
        </p:nvSpPr>
        <p:spPr>
          <a:xfrm>
            <a:off x="696141" y="1971682"/>
            <a:ext cx="8027126" cy="1015663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mut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data = [‘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a’,’b’,’c’,’d’,’e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’];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data[0] = ‘Z’;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!("Slice &lt;{:?}&gt;", data);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D97385-BF7A-4261-FDDD-985302EAD135}"/>
              </a:ext>
            </a:extLst>
          </p:cNvPr>
          <p:cNvSpPr txBox="1"/>
          <p:nvPr/>
        </p:nvSpPr>
        <p:spPr>
          <a:xfrm>
            <a:off x="3221771" y="2468416"/>
            <a:ext cx="5410200" cy="40011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Updating elements of the slice is now OK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5249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A9A66-8238-F24E-EC49-008CE5E84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032" y="209991"/>
            <a:ext cx="8229600" cy="1143000"/>
          </a:xfrm>
        </p:spPr>
        <p:txBody>
          <a:bodyPr/>
          <a:lstStyle/>
          <a:p>
            <a:r>
              <a:rPr lang="en-US" dirty="0"/>
              <a:t>Slices – Formal – Mutable slices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4F271-6AB9-A66F-57D6-2C4BC5D95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392" y="1166018"/>
            <a:ext cx="8229600" cy="4525963"/>
          </a:xfrm>
        </p:spPr>
        <p:txBody>
          <a:bodyPr/>
          <a:lstStyle/>
          <a:p>
            <a:r>
              <a:rPr lang="en-US" sz="2000" dirty="0"/>
              <a:t>Mutable slices</a:t>
            </a:r>
          </a:p>
          <a:p>
            <a:pPr lvl="1"/>
            <a:r>
              <a:rPr lang="en-US" sz="2000" dirty="0"/>
              <a:t>Adding 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</a:t>
            </a:r>
            <a:r>
              <a:rPr lang="en-US" sz="2000" dirty="0"/>
              <a:t> allows the slice to be updated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 Any slices must be made mut too</a:t>
            </a:r>
          </a:p>
          <a:p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31CBD6-C1BE-BC5D-172A-B61EF583D965}"/>
              </a:ext>
            </a:extLst>
          </p:cNvPr>
          <p:cNvSpPr txBox="1"/>
          <p:nvPr/>
        </p:nvSpPr>
        <p:spPr>
          <a:xfrm>
            <a:off x="696141" y="1971682"/>
            <a:ext cx="8027126" cy="1015663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mut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data = [‘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a’,’b’,’c’,’d’,’e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’];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data[0] = ‘Z’;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!(“Updated &lt;{:?}&gt;", data);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D97385-BF7A-4261-FDDD-985302EAD135}"/>
              </a:ext>
            </a:extLst>
          </p:cNvPr>
          <p:cNvSpPr txBox="1"/>
          <p:nvPr/>
        </p:nvSpPr>
        <p:spPr>
          <a:xfrm>
            <a:off x="1866900" y="2926451"/>
            <a:ext cx="5410200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Prints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Updated ['Z', 'b', 'c', 'd', 'e']</a:t>
            </a:r>
          </a:p>
        </p:txBody>
      </p:sp>
    </p:spTree>
    <p:extLst>
      <p:ext uri="{BB962C8B-B14F-4D97-AF65-F5344CB8AC3E}">
        <p14:creationId xmlns:p14="http://schemas.microsoft.com/office/powerpoint/2010/main" val="26251884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A9A66-8238-F24E-EC49-008CE5E84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032" y="209991"/>
            <a:ext cx="8229600" cy="1143000"/>
          </a:xfrm>
        </p:spPr>
        <p:txBody>
          <a:bodyPr/>
          <a:lstStyle/>
          <a:p>
            <a:r>
              <a:rPr lang="en-US" dirty="0"/>
              <a:t>Slices – Formal – Mutable slices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4F271-6AB9-A66F-57D6-2C4BC5D95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392" y="1166018"/>
            <a:ext cx="8229600" cy="4525963"/>
          </a:xfrm>
        </p:spPr>
        <p:txBody>
          <a:bodyPr/>
          <a:lstStyle/>
          <a:p>
            <a:r>
              <a:rPr lang="en-US" sz="2000" dirty="0"/>
              <a:t>Mutable slices</a:t>
            </a:r>
          </a:p>
          <a:p>
            <a:pPr lvl="1"/>
            <a:r>
              <a:rPr lang="en-US" sz="2000" dirty="0"/>
              <a:t>Adding 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</a:t>
            </a:r>
            <a:r>
              <a:rPr lang="en-US" sz="2000" dirty="0"/>
              <a:t> allows the slice to be updated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pPr lvl="1"/>
            <a:r>
              <a:rPr lang="en-US" sz="2000" dirty="0"/>
              <a:t> Any slices must be made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mut</a:t>
            </a:r>
            <a:r>
              <a:rPr lang="en-US" sz="2000" dirty="0"/>
              <a:t> too</a:t>
            </a:r>
          </a:p>
          <a:p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31CBD6-C1BE-BC5D-172A-B61EF583D965}"/>
              </a:ext>
            </a:extLst>
          </p:cNvPr>
          <p:cNvSpPr txBox="1"/>
          <p:nvPr/>
        </p:nvSpPr>
        <p:spPr>
          <a:xfrm>
            <a:off x="696141" y="1971682"/>
            <a:ext cx="8027126" cy="1015663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mut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data = [‘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a’,’b’,’c’,’d’,’e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’];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data[0] = ‘Z’;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!(“Updated &lt;{:?}&gt;", data);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DD01732-08F6-10B5-7257-A062AAC0886F}"/>
              </a:ext>
            </a:extLst>
          </p:cNvPr>
          <p:cNvSpPr txBox="1"/>
          <p:nvPr/>
        </p:nvSpPr>
        <p:spPr>
          <a:xfrm>
            <a:off x="696141" y="3839795"/>
            <a:ext cx="6248400" cy="2000548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d_s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&amp;mut data[0..3];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d_s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[1] = ‘Y’;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!(“Updated &lt;{:?}&gt;",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d_s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!("Full slice &lt;{:?}&gt;", data);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4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D97385-BF7A-4261-FDDD-985302EAD135}"/>
              </a:ext>
            </a:extLst>
          </p:cNvPr>
          <p:cNvSpPr txBox="1"/>
          <p:nvPr/>
        </p:nvSpPr>
        <p:spPr>
          <a:xfrm>
            <a:off x="723585" y="5332511"/>
            <a:ext cx="6392090" cy="101566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Prints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Updated &lt;['Z', 'Y', 'c']&gt;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Full slice &lt;['Z', 'Y', 'c', 'd', 'e']&gt;</a:t>
            </a:r>
          </a:p>
        </p:txBody>
      </p:sp>
    </p:spTree>
    <p:extLst>
      <p:ext uri="{BB962C8B-B14F-4D97-AF65-F5344CB8AC3E}">
        <p14:creationId xmlns:p14="http://schemas.microsoft.com/office/powerpoint/2010/main" val="1350277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F52F5-8132-D465-BFE6-5EA920494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144301-D465-AFFD-EC3D-5B23DDE759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Slices and Strings are linked strongly in Rust</a:t>
            </a:r>
          </a:p>
          <a:p>
            <a:r>
              <a:rPr lang="en-US" sz="2800" dirty="0"/>
              <a:t>First .. We will examine</a:t>
            </a:r>
          </a:p>
        </p:txBody>
      </p:sp>
    </p:spTree>
    <p:extLst>
      <p:ext uri="{BB962C8B-B14F-4D97-AF65-F5344CB8AC3E}">
        <p14:creationId xmlns:p14="http://schemas.microsoft.com/office/powerpoint/2010/main" val="18228204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A9A66-8238-F24E-EC49-008CE5E84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032" y="209991"/>
            <a:ext cx="8229600" cy="1143000"/>
          </a:xfrm>
        </p:spPr>
        <p:txBody>
          <a:bodyPr/>
          <a:lstStyle/>
          <a:p>
            <a:r>
              <a:rPr lang="en-US" dirty="0"/>
              <a:t>Slices – Formal – Mutable slices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4F271-6AB9-A66F-57D6-2C4BC5D95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392" y="1166018"/>
            <a:ext cx="8229600" cy="4525963"/>
          </a:xfrm>
        </p:spPr>
        <p:txBody>
          <a:bodyPr/>
          <a:lstStyle/>
          <a:p>
            <a:r>
              <a:rPr lang="en-US" sz="2000" dirty="0"/>
              <a:t>Mutable slices</a:t>
            </a:r>
          </a:p>
          <a:p>
            <a:pPr lvl="1"/>
            <a:r>
              <a:rPr lang="en-US" sz="2000" dirty="0"/>
              <a:t>Adding 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</a:t>
            </a:r>
            <a:r>
              <a:rPr lang="en-US" sz="2000" dirty="0"/>
              <a:t> allows the slice to be updated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pPr lvl="1"/>
            <a:r>
              <a:rPr lang="en-US" sz="2000" dirty="0"/>
              <a:t> Any slices must be made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mut</a:t>
            </a:r>
            <a:r>
              <a:rPr lang="en-US" sz="2000" dirty="0"/>
              <a:t> too</a:t>
            </a:r>
          </a:p>
          <a:p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31CBD6-C1BE-BC5D-172A-B61EF583D965}"/>
              </a:ext>
            </a:extLst>
          </p:cNvPr>
          <p:cNvSpPr txBox="1"/>
          <p:nvPr/>
        </p:nvSpPr>
        <p:spPr>
          <a:xfrm>
            <a:off x="696141" y="1971682"/>
            <a:ext cx="8027126" cy="1015663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mut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data = [’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a’,’b’,’c’,’d’,’e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’];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data[0] =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Z’;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!(“Updated &lt;{:?}&gt;", data);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DD01732-08F6-10B5-7257-A062AAC0886F}"/>
              </a:ext>
            </a:extLst>
          </p:cNvPr>
          <p:cNvSpPr txBox="1"/>
          <p:nvPr/>
        </p:nvSpPr>
        <p:spPr>
          <a:xfrm>
            <a:off x="696141" y="3839795"/>
            <a:ext cx="6248400" cy="2000548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d_s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&amp;mut data[0..3];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d_s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[1] = ’Y’;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!(“Updated &lt;{:?}&gt;",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d_s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eaLnBrk="0" hangingPunct="0"/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!("Full slice &lt;{:?}&gt;", data);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4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ECA33B-261C-9E0B-FFFF-42E5B4EC6E0E}"/>
              </a:ext>
            </a:extLst>
          </p:cNvPr>
          <p:cNvSpPr txBox="1"/>
          <p:nvPr/>
        </p:nvSpPr>
        <p:spPr>
          <a:xfrm>
            <a:off x="2004604" y="2733429"/>
            <a:ext cx="5410200" cy="101566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Slice (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d_s</a:t>
            </a:r>
            <a:r>
              <a:rPr lang="en-US" sz="2000" b="1" dirty="0"/>
              <a:t>) of the slice (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  <a:r>
              <a:rPr lang="en-US" sz="2000" b="1" dirty="0"/>
              <a:t>) is updated</a:t>
            </a:r>
          </a:p>
          <a:p>
            <a:pPr marL="342900" indent="-342900">
              <a:buFont typeface="Arial" panose="020B0604020202020204" pitchFamily="34" charset="0"/>
              <a:buChar char="→"/>
            </a:pPr>
            <a:r>
              <a:rPr lang="en-US" sz="2000" b="1" dirty="0"/>
              <a:t>original slice is updated also!!</a:t>
            </a:r>
          </a:p>
          <a:p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d_s</a:t>
            </a:r>
            <a:r>
              <a:rPr lang="en-US" sz="2000" b="1" dirty="0"/>
              <a:t> is a </a:t>
            </a:r>
            <a:r>
              <a:rPr lang="en-US" sz="2000" b="1" dirty="0">
                <a:solidFill>
                  <a:srgbClr val="FF0000"/>
                </a:solidFill>
              </a:rPr>
              <a:t>reference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D97385-BF7A-4261-FDDD-985302EAD135}"/>
              </a:ext>
            </a:extLst>
          </p:cNvPr>
          <p:cNvSpPr txBox="1"/>
          <p:nvPr/>
        </p:nvSpPr>
        <p:spPr>
          <a:xfrm>
            <a:off x="723585" y="5332511"/>
            <a:ext cx="6392090" cy="101566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Prints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Updated &lt;['Z', 'Y', 'c']&gt;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Full slice &lt;['Z', 'Y', 'c', 'd', 'e']&gt;</a:t>
            </a:r>
          </a:p>
        </p:txBody>
      </p:sp>
    </p:spTree>
    <p:extLst>
      <p:ext uri="{BB962C8B-B14F-4D97-AF65-F5344CB8AC3E}">
        <p14:creationId xmlns:p14="http://schemas.microsoft.com/office/powerpoint/2010/main" val="40642411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A9A66-8238-F24E-EC49-008CE5E84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Slices - Formal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4F271-6AB9-A66F-57D6-2C4BC5D95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074" y="1416784"/>
            <a:ext cx="8229600" cy="4525963"/>
          </a:xfrm>
        </p:spPr>
        <p:txBody>
          <a:bodyPr/>
          <a:lstStyle/>
          <a:p>
            <a:r>
              <a:rPr lang="en-US" sz="2000"/>
              <a:t>Pass </a:t>
            </a:r>
            <a:r>
              <a:rPr lang="en-US" sz="2000" dirty="0"/>
              <a:t>a slice to a function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31CBD6-C1BE-BC5D-172A-B61EF583D965}"/>
              </a:ext>
            </a:extLst>
          </p:cNvPr>
          <p:cNvSpPr txBox="1"/>
          <p:nvPr/>
        </p:nvSpPr>
        <p:spPr>
          <a:xfrm>
            <a:off x="411021" y="2182157"/>
            <a:ext cx="8941526" cy="4401205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!("Slice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behaviour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let x:[i32;5] = [10,20,30,40,50];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let mid = 30;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let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xs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&amp;x[0..5];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!("Number &lt; {}: {}", mid,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n_less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xs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mid) 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n_less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(x:&amp;[i32],mid:i32) -&gt; i32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let mut n:i32 = 0;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for j in 0..xlen-1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if x[j] &lt; mid { n += 1;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n-US" sz="4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D97385-BF7A-4261-FDDD-985302EAD135}"/>
              </a:ext>
            </a:extLst>
          </p:cNvPr>
          <p:cNvSpPr txBox="1"/>
          <p:nvPr/>
        </p:nvSpPr>
        <p:spPr>
          <a:xfrm>
            <a:off x="6101441" y="2819400"/>
            <a:ext cx="2705100" cy="40011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Array of 5 elements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1FD9A3-30D0-4841-9D9E-C96FE4149053}"/>
              </a:ext>
            </a:extLst>
          </p:cNvPr>
          <p:cNvSpPr txBox="1"/>
          <p:nvPr/>
        </p:nvSpPr>
        <p:spPr>
          <a:xfrm>
            <a:off x="5404127" y="4926761"/>
            <a:ext cx="3587473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Function that counts </a:t>
            </a:r>
            <a:br>
              <a:rPr lang="en-US" sz="2000" b="1" dirty="0"/>
            </a:br>
            <a:r>
              <a:rPr lang="en-US" sz="2000" b="1" dirty="0"/>
              <a:t>number less than mid point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F8AE0E-E673-8A87-026E-22B3AF415296}"/>
              </a:ext>
            </a:extLst>
          </p:cNvPr>
          <p:cNvSpPr txBox="1"/>
          <p:nvPr/>
        </p:nvSpPr>
        <p:spPr>
          <a:xfrm>
            <a:off x="6047932" y="3354861"/>
            <a:ext cx="2410268" cy="40011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Form a slice of it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04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A9A66-8238-F24E-EC49-008CE5E84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Slices - Formal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4F271-6AB9-A66F-57D6-2C4BC5D95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074" y="1416784"/>
            <a:ext cx="8229600" cy="4525963"/>
          </a:xfrm>
        </p:spPr>
        <p:txBody>
          <a:bodyPr/>
          <a:lstStyle/>
          <a:p>
            <a:r>
              <a:rPr lang="en-US" sz="2000" dirty="0"/>
              <a:t>Mutable slices</a:t>
            </a:r>
          </a:p>
          <a:p>
            <a:pPr lvl="1"/>
            <a:r>
              <a:rPr lang="en-US" sz="2000" dirty="0"/>
              <a:t>Pass a slice to a function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31CBD6-C1BE-BC5D-172A-B61EF583D965}"/>
              </a:ext>
            </a:extLst>
          </p:cNvPr>
          <p:cNvSpPr txBox="1"/>
          <p:nvPr/>
        </p:nvSpPr>
        <p:spPr>
          <a:xfrm>
            <a:off x="411021" y="2182157"/>
            <a:ext cx="8941526" cy="4401205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!("Slice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behaviour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let a:[i32;5] = [10,20,30,40,50];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let mid = 30;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let as = &amp;x[0..5];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!("Number &lt; {}: {}", mid,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n_less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(as, mid) 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n_less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(x:&amp;[i32],mid:i32) -&gt; i32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let mut n:i32 = 0;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for j in 0..x.len()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if x[j] &lt; mid { n += 1;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n-US" sz="4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1FD9A3-30D0-4841-9D9E-C96FE4149053}"/>
              </a:ext>
            </a:extLst>
          </p:cNvPr>
          <p:cNvSpPr txBox="1"/>
          <p:nvPr/>
        </p:nvSpPr>
        <p:spPr>
          <a:xfrm>
            <a:off x="1351752" y="3222681"/>
            <a:ext cx="5963448" cy="101566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Formal parameter for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n_less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Slice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i32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’s 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Slice length is found from the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61B2EA6-202A-376D-D1D5-3F07634230E5}"/>
              </a:ext>
            </a:extLst>
          </p:cNvPr>
          <p:cNvSpPr/>
          <p:nvPr/>
        </p:nvSpPr>
        <p:spPr>
          <a:xfrm>
            <a:off x="1828800" y="4267200"/>
            <a:ext cx="1388391" cy="411353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D5C1633-66E3-4979-5D13-8AE01057E519}"/>
              </a:ext>
            </a:extLst>
          </p:cNvPr>
          <p:cNvSpPr/>
          <p:nvPr/>
        </p:nvSpPr>
        <p:spPr>
          <a:xfrm>
            <a:off x="2506953" y="4899296"/>
            <a:ext cx="1150647" cy="411353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0919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A9A66-8238-F24E-EC49-008CE5E84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Slices - Formal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4F271-6AB9-A66F-57D6-2C4BC5D95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074" y="1416784"/>
            <a:ext cx="8229600" cy="4525963"/>
          </a:xfrm>
        </p:spPr>
        <p:txBody>
          <a:bodyPr/>
          <a:lstStyle/>
          <a:p>
            <a:r>
              <a:rPr lang="en-US" sz="2000" dirty="0"/>
              <a:t>Mutable slices</a:t>
            </a:r>
          </a:p>
          <a:p>
            <a:pPr lvl="1"/>
            <a:r>
              <a:rPr lang="en-US" sz="2000" dirty="0"/>
              <a:t>Adding 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</a:t>
            </a:r>
            <a:r>
              <a:rPr lang="en-US" sz="2000" dirty="0"/>
              <a:t> allows the slice to be updated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 If the function will update the slice,</a:t>
            </a:r>
            <a:br>
              <a:rPr lang="en-US" sz="2000" dirty="0"/>
            </a:br>
            <a:r>
              <a:rPr lang="en-US" sz="2000" dirty="0"/>
              <a:t>specify it in the call</a:t>
            </a:r>
          </a:p>
          <a:p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31CBD6-C1BE-BC5D-172A-B61EF583D965}"/>
              </a:ext>
            </a:extLst>
          </p:cNvPr>
          <p:cNvSpPr txBox="1"/>
          <p:nvPr/>
        </p:nvSpPr>
        <p:spPr>
          <a:xfrm>
            <a:off x="685800" y="2205841"/>
            <a:ext cx="5410200" cy="70788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mut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data = [10,20,30,40,50];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data[0] = ‘Z’;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0" lang="en-US" altLang="en-US" sz="4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966C82-95F6-FC28-E1DF-4709D504C178}"/>
              </a:ext>
            </a:extLst>
          </p:cNvPr>
          <p:cNvSpPr txBox="1"/>
          <p:nvPr/>
        </p:nvSpPr>
        <p:spPr>
          <a:xfrm>
            <a:off x="685800" y="3774797"/>
            <a:ext cx="6248400" cy="400110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use_slice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mut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data[1..4]);</a:t>
            </a:r>
            <a:r>
              <a:rPr kumimoji="0" lang="en-US" altLang="en-US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0" lang="en-US" altLang="en-US" sz="4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D97385-BF7A-4261-FDDD-985302EAD135}"/>
              </a:ext>
            </a:extLst>
          </p:cNvPr>
          <p:cNvSpPr txBox="1"/>
          <p:nvPr/>
        </p:nvSpPr>
        <p:spPr>
          <a:xfrm>
            <a:off x="3048000" y="2567294"/>
            <a:ext cx="5410200" cy="40011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Updating elements of the slice is now OK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7202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23A9B-31B0-1097-F05E-59F09E60D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0330FA-E534-7436-8266-BA30EB1E50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8887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A9A66-8238-F24E-EC49-008CE5E84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Strings are UTF-8 characters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4F271-6AB9-A66F-57D6-2C4BC5D95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074" y="1416784"/>
            <a:ext cx="8408126" cy="5060216"/>
          </a:xfrm>
        </p:spPr>
        <p:txBody>
          <a:bodyPr/>
          <a:lstStyle/>
          <a:p>
            <a:r>
              <a:rPr lang="en-US" sz="2000" b="1" dirty="0"/>
              <a:t>UTF-8</a:t>
            </a:r>
            <a:r>
              <a:rPr lang="en-US" sz="2000" dirty="0"/>
              <a:t> 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  <a:hlinkClick r:id="rId2" tooltip="Variable-width encoding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Variable-width</a:t>
            </a:r>
            <a:r>
              <a:rPr lang="en-US" sz="2000" dirty="0"/>
              <a:t> </a:t>
            </a:r>
            <a:r>
              <a:rPr lang="en-US" sz="2000" dirty="0">
                <a:hlinkClick r:id="rId3" tooltip="Character encoding"/>
              </a:rPr>
              <a:t>character encoding</a:t>
            </a:r>
            <a:r>
              <a:rPr lang="en-US" sz="2000" dirty="0"/>
              <a:t> </a:t>
            </a:r>
          </a:p>
          <a:p>
            <a:pPr lvl="1"/>
            <a:r>
              <a:rPr lang="en-US" sz="2000" dirty="0"/>
              <a:t>Used for electronic communication </a:t>
            </a:r>
          </a:p>
          <a:p>
            <a:pPr lvl="1"/>
            <a:r>
              <a:rPr lang="en-US" sz="2000" dirty="0"/>
              <a:t>Defined by the </a:t>
            </a:r>
            <a:r>
              <a:rPr lang="en-US" sz="2000" dirty="0">
                <a:hlinkClick r:id="rId4" tooltip="Unicode Standard"/>
              </a:rPr>
              <a:t>Unicode Standard</a:t>
            </a:r>
            <a:endParaRPr lang="en-US" sz="2000" dirty="0"/>
          </a:p>
          <a:p>
            <a:pPr lvl="2"/>
            <a:r>
              <a:rPr lang="en-US" sz="2000" i="1" dirty="0"/>
              <a:t>Unicode (Universal Coded Character Set</a:t>
            </a:r>
            <a:r>
              <a:rPr lang="en-US" sz="2000" dirty="0"/>
              <a:t>) </a:t>
            </a:r>
            <a:r>
              <a:rPr lang="en-US" sz="2000" i="1" dirty="0"/>
              <a:t>Transformation Format – 8-bit</a:t>
            </a:r>
          </a:p>
          <a:p>
            <a:r>
              <a:rPr lang="en-US" sz="2000" dirty="0"/>
              <a:t>Unicode Standard</a:t>
            </a:r>
          </a:p>
          <a:p>
            <a:pPr lvl="1"/>
            <a:r>
              <a:rPr lang="en-US" sz="2000" dirty="0">
                <a:hlinkClick r:id="rId5"/>
              </a:rPr>
              <a:t>Universal Coded Character Set</a:t>
            </a:r>
            <a:r>
              <a:rPr lang="en-US" sz="2000" dirty="0"/>
              <a:t> (</a:t>
            </a:r>
            <a:r>
              <a:rPr lang="en-US" sz="2000" dirty="0">
                <a:hlinkClick r:id="rId6"/>
              </a:rPr>
              <a:t>UCS</a:t>
            </a:r>
            <a:r>
              <a:rPr lang="en-US" sz="2000" dirty="0"/>
              <a:t>, </a:t>
            </a:r>
            <a:r>
              <a:rPr lang="en-US" sz="2000" dirty="0">
                <a:hlinkClick r:id="rId7"/>
              </a:rPr>
              <a:t>ISO/IEC 10646</a:t>
            </a:r>
            <a:r>
              <a:rPr lang="en-US" sz="2000" dirty="0"/>
              <a:t>)</a:t>
            </a:r>
          </a:p>
          <a:p>
            <a:pPr lvl="1"/>
            <a:r>
              <a:rPr lang="en-US" sz="2000" dirty="0"/>
              <a:t>Managed by </a:t>
            </a:r>
            <a:r>
              <a:rPr lang="en-US" sz="2000" dirty="0">
                <a:solidFill>
                  <a:srgbClr val="FF0000"/>
                </a:solidFill>
              </a:rPr>
              <a:t>Unicode Consortium</a:t>
            </a:r>
            <a:r>
              <a:rPr lang="en-US" sz="2000" dirty="0"/>
              <a:t>, Mountain View, CA</a:t>
            </a:r>
          </a:p>
          <a:p>
            <a:pPr lvl="1"/>
            <a:r>
              <a:rPr lang="en-US" sz="2000" dirty="0"/>
              <a:t>Encodes1,112,064</a:t>
            </a:r>
            <a:r>
              <a:rPr lang="en-US" sz="2000" baseline="30000" dirty="0"/>
              <a:t> </a:t>
            </a:r>
            <a:r>
              <a:rPr lang="en-US" sz="2000" dirty="0"/>
              <a:t>characters in</a:t>
            </a:r>
          </a:p>
          <a:p>
            <a:pPr lvl="1"/>
            <a:r>
              <a:rPr lang="en-US" sz="2000" dirty="0"/>
              <a:t>159 </a:t>
            </a:r>
            <a:r>
              <a:rPr lang="en-US" sz="2000" dirty="0">
                <a:hlinkClick r:id="rId8" tooltip="Script (Unicode)"/>
              </a:rPr>
              <a:t>scripts</a:t>
            </a:r>
            <a:r>
              <a:rPr lang="en-US" sz="2000" baseline="30000" dirty="0"/>
              <a:t> </a:t>
            </a:r>
            <a:r>
              <a:rPr lang="en-US" sz="2000" dirty="0"/>
              <a:t>(in 2021 </a:t>
            </a:r>
            <a:r>
              <a:rPr lang="en-US" sz="2000" dirty="0">
                <a:sym typeface="Wingdings" panose="05000000000000000000" pitchFamily="2" charset="2"/>
              </a:rPr>
              <a:t></a:t>
            </a:r>
            <a:r>
              <a:rPr lang="en-US" sz="2000" dirty="0"/>
              <a:t>)</a:t>
            </a:r>
          </a:p>
          <a:p>
            <a:pPr lvl="1"/>
            <a:r>
              <a:rPr lang="en-US" sz="2000" dirty="0"/>
              <a:t>Using one to four one-</a:t>
            </a:r>
            <a:r>
              <a:rPr lang="en-US" sz="2000" dirty="0">
                <a:hlinkClick r:id="rId9" tooltip="Byte"/>
              </a:rPr>
              <a:t>byte</a:t>
            </a:r>
            <a:r>
              <a:rPr lang="en-US" sz="2000" dirty="0"/>
              <a:t> (8-bit) code units</a:t>
            </a:r>
          </a:p>
          <a:p>
            <a:pPr lvl="1"/>
            <a:r>
              <a:rPr lang="en-US" sz="2000" dirty="0"/>
              <a:t>First 127 </a:t>
            </a:r>
            <a:r>
              <a:rPr lang="en-US" sz="2000" dirty="0" err="1"/>
              <a:t>unicodes</a:t>
            </a:r>
            <a:r>
              <a:rPr lang="en-US" sz="2000" dirty="0"/>
              <a:t> are identical with the ASCII codes</a:t>
            </a:r>
          </a:p>
          <a:p>
            <a:pPr lvl="2"/>
            <a:r>
              <a:rPr lang="en-US" sz="2000" dirty="0"/>
              <a:t>Valid ASCII strings also valid Unicode strings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866615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A9A66-8238-F24E-EC49-008CE5E84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Standards – Real or ‘Industry’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4F271-6AB9-A66F-57D6-2C4BC5D95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937" y="1219200"/>
            <a:ext cx="8408126" cy="5060216"/>
          </a:xfrm>
        </p:spPr>
        <p:txBody>
          <a:bodyPr/>
          <a:lstStyle/>
          <a:p>
            <a:r>
              <a:rPr lang="en-US" sz="2000" b="1" dirty="0"/>
              <a:t>Unfortunate tendency</a:t>
            </a:r>
          </a:p>
          <a:p>
            <a:r>
              <a:rPr lang="en-US" sz="2000" dirty="0"/>
              <a:t>Label standards as ‘</a:t>
            </a:r>
            <a:r>
              <a:rPr lang="en-US" sz="2000" dirty="0">
                <a:solidFill>
                  <a:srgbClr val="FF0000"/>
                </a:solidFill>
              </a:rPr>
              <a:t>industry standards</a:t>
            </a:r>
            <a:r>
              <a:rPr lang="en-US" sz="2000" dirty="0"/>
              <a:t>’</a:t>
            </a:r>
          </a:p>
          <a:p>
            <a:pPr lvl="1"/>
            <a:r>
              <a:rPr lang="en-US" sz="2000" dirty="0"/>
              <a:t>Implying (</a:t>
            </a:r>
            <a:r>
              <a:rPr lang="en-US" sz="2000" dirty="0">
                <a:solidFill>
                  <a:srgbClr val="FF0000"/>
                </a:solidFill>
              </a:rPr>
              <a:t>vaguely</a:t>
            </a:r>
            <a:r>
              <a:rPr lang="en-US" sz="2000" dirty="0"/>
              <a:t>) that the ‘industry’ uses them</a:t>
            </a:r>
          </a:p>
          <a:p>
            <a:pPr lvl="1">
              <a:buFont typeface="Wingdings" panose="05000000000000000000" pitchFamily="2" charset="2"/>
              <a:buChar char="M"/>
            </a:pPr>
            <a:r>
              <a:rPr lang="en-US" sz="2000" dirty="0"/>
              <a:t>Dangerous</a:t>
            </a:r>
          </a:p>
          <a:p>
            <a:pPr lvl="1"/>
            <a:r>
              <a:rPr lang="en-US" sz="2000" dirty="0"/>
              <a:t>Key players in the industry can alter the standard at any  time</a:t>
            </a:r>
          </a:p>
          <a:p>
            <a:pPr lvl="2"/>
            <a:r>
              <a:rPr lang="en-US" sz="2000" dirty="0"/>
              <a:t>Suiting commercial aims</a:t>
            </a:r>
          </a:p>
          <a:p>
            <a:pPr lvl="2"/>
            <a:r>
              <a:rPr lang="en-US" sz="2000" dirty="0"/>
              <a:t>They just built a new product </a:t>
            </a:r>
          </a:p>
          <a:p>
            <a:pPr lvl="3">
              <a:buFont typeface="Arial" panose="020B0604020202020204" pitchFamily="34" charset="0"/>
              <a:buChar char="+"/>
            </a:pPr>
            <a:r>
              <a:rPr lang="en-US" dirty="0"/>
              <a:t>Slight modification </a:t>
            </a:r>
          </a:p>
          <a:p>
            <a:pPr lvl="2">
              <a:buFont typeface="Symbol" panose="05050102010706020507" pitchFamily="18" charset="2"/>
              <a:buChar char="\"/>
            </a:pPr>
            <a:r>
              <a:rPr lang="en-US" sz="2000" dirty="0"/>
              <a:t>Redefine the ‘standard’ </a:t>
            </a:r>
          </a:p>
          <a:p>
            <a:pPr>
              <a:buFont typeface="Symbol" panose="05050102010706020507" pitchFamily="18" charset="2"/>
              <a:buChar char="\"/>
            </a:pPr>
            <a:r>
              <a:rPr lang="en-US" sz="2400" dirty="0"/>
              <a:t>Important to know who maintains the standard!!</a:t>
            </a:r>
          </a:p>
          <a:p>
            <a:pPr lvl="1"/>
            <a:r>
              <a:rPr lang="en-US" sz="2000" dirty="0"/>
              <a:t>ISO = International Standards Organization</a:t>
            </a:r>
          </a:p>
          <a:p>
            <a:pPr lvl="1"/>
            <a:r>
              <a:rPr lang="en-US" sz="2000" dirty="0"/>
              <a:t>IEEE = Institute of Electrical and Electronic Engineers</a:t>
            </a:r>
          </a:p>
          <a:p>
            <a:pPr lvl="1"/>
            <a:r>
              <a:rPr lang="en-US" sz="2000" dirty="0"/>
              <a:t>National standards bodies, </a:t>
            </a:r>
            <a:r>
              <a:rPr lang="en-US" sz="2000" dirty="0" err="1"/>
              <a:t>eg</a:t>
            </a:r>
            <a:r>
              <a:rPr lang="en-US" sz="2000" dirty="0"/>
              <a:t> TISI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906473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A9A66-8238-F24E-EC49-008CE5E84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20"/>
            <a:ext cx="8229600" cy="1143000"/>
          </a:xfrm>
        </p:spPr>
        <p:txBody>
          <a:bodyPr/>
          <a:lstStyle/>
          <a:p>
            <a:r>
              <a:rPr lang="en-US" dirty="0"/>
              <a:t>Standards – Real or ‘Industry’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4F271-6AB9-A66F-57D6-2C4BC5D95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937" y="990600"/>
            <a:ext cx="8408126" cy="5715000"/>
          </a:xfrm>
        </p:spPr>
        <p:txBody>
          <a:bodyPr/>
          <a:lstStyle/>
          <a:p>
            <a:pPr>
              <a:buFont typeface="Symbol" panose="05050102010706020507" pitchFamily="18" charset="2"/>
              <a:buChar char="\"/>
            </a:pPr>
            <a:r>
              <a:rPr lang="en-US" sz="2400" dirty="0"/>
              <a:t>Important to know who maintains the standard!!</a:t>
            </a:r>
          </a:p>
          <a:p>
            <a:pPr lvl="1"/>
            <a:r>
              <a:rPr lang="en-US" sz="2000" dirty="0"/>
              <a:t>ISO = International Standards Organization</a:t>
            </a:r>
          </a:p>
          <a:p>
            <a:pPr lvl="1"/>
            <a:r>
              <a:rPr lang="en-US" sz="2000" dirty="0"/>
              <a:t>IEEE = Institute of Electrical and Electronic Engineers</a:t>
            </a:r>
          </a:p>
          <a:p>
            <a:pPr lvl="1"/>
            <a:r>
              <a:rPr lang="en-US" sz="2000" dirty="0"/>
              <a:t>National standards bodies,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</a:t>
            </a:r>
          </a:p>
          <a:p>
            <a:pPr lvl="2"/>
            <a:r>
              <a:rPr lang="en-US" sz="2000" b="1" dirty="0">
                <a:hlinkClick r:id="rId2"/>
              </a:rPr>
              <a:t>Thai Industrial Standards Institute (TISI)</a:t>
            </a:r>
          </a:p>
          <a:p>
            <a:pPr lvl="2"/>
            <a:r>
              <a:rPr lang="en-US" sz="2000" dirty="0"/>
              <a:t>Many adopt ISO or IEEE standards </a:t>
            </a:r>
          </a:p>
          <a:p>
            <a:pPr lvl="2">
              <a:buFont typeface="Arial" panose="020B0604020202020204" pitchFamily="34" charset="0"/>
              <a:buChar char="→"/>
            </a:pPr>
            <a:r>
              <a:rPr lang="en-US" sz="2000" dirty="0"/>
              <a:t>Legal in country </a:t>
            </a:r>
          </a:p>
          <a:p>
            <a:r>
              <a:rPr lang="en-US" sz="2400" dirty="0"/>
              <a:t> </a:t>
            </a:r>
            <a:r>
              <a:rPr lang="en-US" sz="2000" dirty="0"/>
              <a:t>Unicode</a:t>
            </a:r>
          </a:p>
          <a:p>
            <a:pPr lvl="1"/>
            <a:r>
              <a:rPr lang="en-US" sz="2000" dirty="0"/>
              <a:t>Private body, but apparently independent of manufacturers</a:t>
            </a:r>
          </a:p>
          <a:p>
            <a:pPr lvl="1">
              <a:buFont typeface="Symbol" panose="05050102010706020507" pitchFamily="18" charset="2"/>
              <a:buChar char="\"/>
            </a:pPr>
            <a:r>
              <a:rPr lang="en-US" sz="2000" dirty="0"/>
              <a:t>Safe</a:t>
            </a:r>
          </a:p>
          <a:p>
            <a:r>
              <a:rPr lang="en-US" sz="2000" dirty="0"/>
              <a:t>C++</a:t>
            </a:r>
          </a:p>
          <a:p>
            <a:pPr lvl="1"/>
            <a:r>
              <a:rPr lang="en-US" sz="1600" dirty="0"/>
              <a:t>ISO/IEC TR 1801.2006 + successors </a:t>
            </a:r>
            <a:r>
              <a:rPr lang="en-US" sz="1600" i="1" dirty="0"/>
              <a:t>e.g.</a:t>
            </a:r>
          </a:p>
          <a:p>
            <a:pPr lvl="1"/>
            <a:r>
              <a:rPr lang="en-US" sz="1600" dirty="0"/>
              <a:t>ISO/IEC TR 23619.20216</a:t>
            </a:r>
          </a:p>
          <a:p>
            <a:r>
              <a:rPr lang="en-US" sz="2000" dirty="0"/>
              <a:t>Rust ?????</a:t>
            </a:r>
          </a:p>
          <a:p>
            <a:r>
              <a:rPr lang="en-US" sz="2000" dirty="0"/>
              <a:t>Other industry ‘standards’ ???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DF1496-8131-B5F5-CFAF-8EC3245B9036}"/>
              </a:ext>
            </a:extLst>
          </p:cNvPr>
          <p:cNvSpPr txBox="1"/>
          <p:nvPr/>
        </p:nvSpPr>
        <p:spPr>
          <a:xfrm>
            <a:off x="4343400" y="5671352"/>
            <a:ext cx="4724400" cy="101566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Approach with caution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Large companies driven by 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profits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Not by concern for 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convenience</a:t>
            </a:r>
          </a:p>
        </p:txBody>
      </p:sp>
    </p:spTree>
    <p:extLst>
      <p:ext uri="{BB962C8B-B14F-4D97-AF65-F5344CB8AC3E}">
        <p14:creationId xmlns:p14="http://schemas.microsoft.com/office/powerpoint/2010/main" val="40861611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23A9B-31B0-1097-F05E-59F09E60D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0330FA-E534-7436-8266-BA30EB1E50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Rust and Strings</a:t>
            </a:r>
          </a:p>
        </p:txBody>
      </p:sp>
    </p:spTree>
    <p:extLst>
      <p:ext uri="{BB962C8B-B14F-4D97-AF65-F5344CB8AC3E}">
        <p14:creationId xmlns:p14="http://schemas.microsoft.com/office/powerpoint/2010/main" val="27375160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A9A66-8238-F24E-EC49-008CE5E84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Strings in Rust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4F271-6AB9-A66F-57D6-2C4BC5D95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05" y="1492984"/>
            <a:ext cx="8408126" cy="5090377"/>
          </a:xfrm>
        </p:spPr>
        <p:txBody>
          <a:bodyPr/>
          <a:lstStyle/>
          <a:p>
            <a:r>
              <a:rPr lang="en-US" sz="24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</a:p>
          <a:p>
            <a:pPr lvl="1"/>
            <a:r>
              <a:rPr lang="en-US" sz="2000" dirty="0"/>
              <a:t>Dynamic vector of bytes, </a:t>
            </a:r>
            <a:r>
              <a:rPr kumimoji="0" lang="en-US" alt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kumimoji="0" lang="en-US" alt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&lt;u8&gt;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2000" dirty="0"/>
              <a:t>Byte strings guaranteed to be valid Unicode</a:t>
            </a:r>
          </a:p>
          <a:p>
            <a:pPr lvl="3"/>
            <a:r>
              <a:rPr lang="en-US" dirty="0"/>
              <a:t>Not all 4 byte sets are valid Unicode (yet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r>
              <a:rPr lang="en-US" dirty="0"/>
              <a:t>)</a:t>
            </a:r>
          </a:p>
          <a:p>
            <a:pPr lvl="3"/>
            <a:r>
              <a:rPr lang="en-US" dirty="0"/>
              <a:t>Up to 10FFFF</a:t>
            </a:r>
            <a:r>
              <a:rPr lang="en-US" baseline="-25000" dirty="0"/>
              <a:t>16</a:t>
            </a:r>
          </a:p>
          <a:p>
            <a:pPr lvl="2"/>
            <a:r>
              <a:rPr lang="en-US" sz="2000" dirty="0"/>
              <a:t>Grow with concatenate operations</a:t>
            </a:r>
          </a:p>
          <a:p>
            <a:pPr lvl="3"/>
            <a:r>
              <a:rPr lang="en-US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dirty="0"/>
              <a:t> – add a byte to the end</a:t>
            </a:r>
          </a:p>
          <a:p>
            <a:pPr lvl="3"/>
            <a:r>
              <a:rPr lang="en-US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push_str</a:t>
            </a:r>
            <a:r>
              <a:rPr lang="en-US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– add a slice to the end</a:t>
            </a:r>
          </a:p>
          <a:p>
            <a:pPr lvl="3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concat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sz="2000" dirty="0">
                <a:solidFill>
                  <a:srgbClr val="0F37E1"/>
                </a:solidFill>
              </a:rPr>
              <a:t>&amp;str </a:t>
            </a:r>
            <a:r>
              <a:rPr lang="en-US" sz="2000" dirty="0"/>
              <a:t>– Slice of bytes - &amp;[u8] 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Fixed</a:t>
            </a:r>
          </a:p>
          <a:p>
            <a:r>
              <a:rPr lang="en-US" sz="2000" dirty="0"/>
              <a:t>Neither null terminated</a:t>
            </a:r>
          </a:p>
        </p:txBody>
      </p:sp>
    </p:spTree>
    <p:extLst>
      <p:ext uri="{BB962C8B-B14F-4D97-AF65-F5344CB8AC3E}">
        <p14:creationId xmlns:p14="http://schemas.microsoft.com/office/powerpoint/2010/main" val="700796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Slices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In Rust, </a:t>
            </a:r>
            <a:r>
              <a:rPr lang="en-US" sz="2000" dirty="0">
                <a:solidFill>
                  <a:srgbClr val="FF0000"/>
                </a:solidFill>
              </a:rPr>
              <a:t>slices</a:t>
            </a:r>
            <a:r>
              <a:rPr lang="en-US" sz="2000" dirty="0"/>
              <a:t> represent</a:t>
            </a:r>
          </a:p>
          <a:p>
            <a:pPr lvl="1">
              <a:buClr>
                <a:srgbClr val="FF0000"/>
              </a:buClr>
            </a:pPr>
            <a:r>
              <a:rPr lang="en-US" sz="2000" dirty="0">
                <a:solidFill>
                  <a:srgbClr val="FF0000"/>
                </a:solidFill>
              </a:rPr>
              <a:t>Contiguous blocks </a:t>
            </a:r>
            <a:r>
              <a:rPr lang="en-US" sz="2000" dirty="0"/>
              <a:t>which are parts of another structure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Commonly applied to ‘slices’ of vectors or strings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Here -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to_string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2000" dirty="0"/>
              <a:t>operation will form a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000" dirty="0"/>
              <a:t> (</a:t>
            </a:r>
            <a:r>
              <a:rPr lang="en-US" sz="2000" i="1" dirty="0"/>
              <a:t>more later!)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Characters stored in contiguous memory locations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CA6020-0971-A458-412D-1CC2D95461C2}"/>
              </a:ext>
            </a:extLst>
          </p:cNvPr>
          <p:cNvSpPr txBox="1"/>
          <p:nvPr/>
        </p:nvSpPr>
        <p:spPr>
          <a:xfrm>
            <a:off x="469605" y="4775567"/>
            <a:ext cx="8044085" cy="163121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n1 = "Tutorials".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to_string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!(“String length {}",n1.len());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c1 = &amp;n1[4..9];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fetches characters at 4,5,6,7, and 8 positions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!("{}",c1);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E255FEA-B4EF-FAD2-4A91-2F77E1D1C2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6334" y="3048000"/>
            <a:ext cx="6562725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3531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A9A66-8238-F24E-EC49-008CE5E84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4F271-6AB9-A66F-57D6-2C4BC5D95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084" y="1219200"/>
            <a:ext cx="8408126" cy="5090377"/>
          </a:xfrm>
        </p:spPr>
        <p:txBody>
          <a:bodyPr/>
          <a:lstStyle/>
          <a:p>
            <a:r>
              <a:rPr lang="en-US" sz="2000" dirty="0"/>
              <a:t>Make empty string and grow it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914400" lvl="2" indent="0">
              <a:buNone/>
            </a:pPr>
            <a:endParaRPr lang="en-US" sz="2000" dirty="0"/>
          </a:p>
          <a:p>
            <a:r>
              <a:rPr lang="en-US" sz="2000" dirty="0"/>
              <a:t>Create from </a:t>
            </a:r>
            <a:r>
              <a:rPr lang="en-US" sz="2000" dirty="0">
                <a:solidFill>
                  <a:srgbClr val="FF0000"/>
                </a:solidFill>
              </a:rPr>
              <a:t>literal</a:t>
            </a:r>
            <a:r>
              <a:rPr lang="en-US" sz="2000" dirty="0"/>
              <a:t> (slice)</a:t>
            </a:r>
          </a:p>
          <a:p>
            <a:pPr lvl="3"/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A11C145-5AE7-7105-1FF8-80D811B008F0}"/>
              </a:ext>
            </a:extLst>
          </p:cNvPr>
          <p:cNvSpPr txBox="1"/>
          <p:nvPr/>
        </p:nvSpPr>
        <p:spPr>
          <a:xfrm>
            <a:off x="413084" y="1752600"/>
            <a:ext cx="6848031" cy="2246769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let mut string = String::new();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for c in chars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// Insert a char at the end of string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string.push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(c);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// Separate chars – comma + space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string.push_str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(", ");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kumimoji="0" lang="en-US" altLang="en-US" sz="4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44182A-9E39-3183-7AC4-DCA45CBD2946}"/>
              </a:ext>
            </a:extLst>
          </p:cNvPr>
          <p:cNvSpPr txBox="1"/>
          <p:nvPr/>
        </p:nvSpPr>
        <p:spPr>
          <a:xfrm>
            <a:off x="413083" y="4648200"/>
            <a:ext cx="6848031" cy="400110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let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alice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String::from("I like dogs");</a:t>
            </a:r>
            <a:endParaRPr kumimoji="0" lang="en-US" altLang="en-US" sz="4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8182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A9A66-8238-F24E-EC49-008CE5E84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72" y="37305"/>
            <a:ext cx="8229600" cy="926305"/>
          </a:xfrm>
        </p:spPr>
        <p:txBody>
          <a:bodyPr/>
          <a:lstStyle/>
          <a:p>
            <a:r>
              <a:rPr lang="en-US" dirty="0"/>
              <a:t>Operations on 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4F271-6AB9-A66F-57D6-2C4BC5D95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937" y="1024733"/>
            <a:ext cx="8408126" cy="5090377"/>
          </a:xfrm>
        </p:spPr>
        <p:txBody>
          <a:bodyPr/>
          <a:lstStyle/>
          <a:p>
            <a:r>
              <a:rPr lang="en-US" sz="2000" dirty="0"/>
              <a:t>Replace a substring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Convert all of a string to a slice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Get length of a string – </a:t>
            </a:r>
            <a:r>
              <a:rPr lang="en-US" sz="2000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Note: 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greet</a:t>
            </a:r>
            <a:r>
              <a:rPr lang="en-US" sz="2000" dirty="0"/>
              <a:t> has 23 characters → 23 bytes </a:t>
            </a:r>
          </a:p>
          <a:p>
            <a:pPr lvl="1"/>
            <a:r>
              <a:rPr lang="en-US" sz="2000" dirty="0"/>
              <a:t>ASCII chars need 1 byte each in Unicode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Needs 49 bytes</a:t>
            </a:r>
          </a:p>
          <a:p>
            <a:pPr lvl="1"/>
            <a:r>
              <a:rPr lang="en-US" sz="2000" dirty="0"/>
              <a:t>Thai characters require more bytes</a:t>
            </a:r>
          </a:p>
          <a:p>
            <a:pPr lvl="3"/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A11C145-5AE7-7105-1FF8-80D811B008F0}"/>
              </a:ext>
            </a:extLst>
          </p:cNvPr>
          <p:cNvSpPr txBox="1"/>
          <p:nvPr/>
        </p:nvSpPr>
        <p:spPr>
          <a:xfrm>
            <a:off x="304800" y="1398657"/>
            <a:ext cx="7968916" cy="70788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greet = "Hello Alice, Hello Bob!".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to_string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th_greet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greet.replace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("Hello",”</a:t>
            </a:r>
            <a:r>
              <a:rPr kumimoji="0" lang="th-TH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</a:rPr>
              <a:t>สวัสดี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"); </a:t>
            </a:r>
            <a:endParaRPr kumimoji="0" lang="en-US" altLang="en-US" sz="4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44182A-9E39-3183-7AC4-DCA45CBD2946}"/>
              </a:ext>
            </a:extLst>
          </p:cNvPr>
          <p:cNvSpPr txBox="1"/>
          <p:nvPr/>
        </p:nvSpPr>
        <p:spPr>
          <a:xfrm>
            <a:off x="304800" y="2567783"/>
            <a:ext cx="6848031" cy="400110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let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str_slice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greet.as_str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kumimoji="0" lang="en-US" altLang="en-US" sz="4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8B8756-C5BF-04DF-0AD5-C4AF9F501566}"/>
              </a:ext>
            </a:extLst>
          </p:cNvPr>
          <p:cNvSpPr txBox="1"/>
          <p:nvPr/>
        </p:nvSpPr>
        <p:spPr>
          <a:xfrm>
            <a:off x="404032" y="3716962"/>
            <a:ext cx="6848031" cy="400110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!(“{}”,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greet.len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);</a:t>
            </a:r>
            <a:endParaRPr kumimoji="0" lang="en-US" altLang="en-US" sz="4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CDE24C4-8F7D-6AD0-E625-F7C9646FBFED}"/>
              </a:ext>
            </a:extLst>
          </p:cNvPr>
          <p:cNvSpPr txBox="1"/>
          <p:nvPr/>
        </p:nvSpPr>
        <p:spPr>
          <a:xfrm>
            <a:off x="424085" y="5059233"/>
            <a:ext cx="6848031" cy="400110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!(“{}”,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th_greet.len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);</a:t>
            </a:r>
            <a:endParaRPr kumimoji="0" lang="en-US" altLang="en-US" sz="4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0314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A9A66-8238-F24E-EC49-008CE5E84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72" y="37305"/>
            <a:ext cx="8229600" cy="926305"/>
          </a:xfrm>
        </p:spPr>
        <p:txBody>
          <a:bodyPr/>
          <a:lstStyle/>
          <a:p>
            <a:r>
              <a:rPr lang="en-US" dirty="0"/>
              <a:t>Operations on 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4F271-6AB9-A66F-57D6-2C4BC5D95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937" y="1024733"/>
            <a:ext cx="8408126" cy="5090377"/>
          </a:xfrm>
        </p:spPr>
        <p:txBody>
          <a:bodyPr/>
          <a:lstStyle/>
          <a:p>
            <a:r>
              <a:rPr lang="en-US" sz="2000" dirty="0"/>
              <a:t>String concatenation – use +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Second operand of 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sz="2000" dirty="0"/>
              <a:t> needs a reference - &amp;n2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Get length of a string – </a:t>
            </a:r>
            <a:r>
              <a:rPr lang="en-US" sz="2000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sz="2000" dirty="0"/>
              <a:t>Returns number of 8-bit bytes 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[u8]</a:t>
            </a:r>
          </a:p>
          <a:p>
            <a:pPr lvl="1">
              <a:buClr>
                <a:srgbClr val="FF0000"/>
              </a:buClr>
              <a:buFont typeface="Symbol" panose="05050102010706020507" pitchFamily="18" charset="2"/>
              <a:buChar char=""/>
            </a:pPr>
            <a:r>
              <a:rPr lang="en-US" sz="2000" dirty="0">
                <a:solidFill>
                  <a:srgbClr val="FF0000"/>
                </a:solidFill>
              </a:rPr>
              <a:t>Number of characters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%"/>
            </a:pPr>
            <a:r>
              <a:rPr lang="en-US" sz="2000" dirty="0"/>
              <a:t>Unless they are ASCII characters</a:t>
            </a:r>
          </a:p>
          <a:p>
            <a:endParaRPr lang="en-US" sz="2000" dirty="0"/>
          </a:p>
          <a:p>
            <a:endParaRPr lang="en-US" sz="2000" dirty="0"/>
          </a:p>
          <a:p>
            <a:pPr lvl="3"/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A11C145-5AE7-7105-1FF8-80D811B008F0}"/>
              </a:ext>
            </a:extLst>
          </p:cNvPr>
          <p:cNvSpPr txBox="1"/>
          <p:nvPr/>
        </p:nvSpPr>
        <p:spPr>
          <a:xfrm>
            <a:off x="367937" y="1439379"/>
            <a:ext cx="7467600" cy="163121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n1 = "Monday ".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to_string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n2 = "Tuesday ".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to_string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n3 = n1 + &amp;n2;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n2 reference is passed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!("{}", n3);</a:t>
            </a:r>
            <a:endParaRPr kumimoji="0" lang="en-US" altLang="en-US" sz="4400" b="1" i="0" u="none" strike="noStrike" cap="none" normalizeH="0" baseline="0" dirty="0">
              <a:ln>
                <a:noFill/>
              </a:ln>
              <a:solidFill>
                <a:srgbClr val="0F37E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8B8756-C5BF-04DF-0AD5-C4AF9F501566}"/>
              </a:ext>
            </a:extLst>
          </p:cNvPr>
          <p:cNvSpPr txBox="1"/>
          <p:nvPr/>
        </p:nvSpPr>
        <p:spPr>
          <a:xfrm>
            <a:off x="404032" y="3716962"/>
            <a:ext cx="6848031" cy="400110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!(“{}”,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greet.len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);</a:t>
            </a:r>
            <a:endParaRPr kumimoji="0" lang="en-US" altLang="en-US" sz="4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4954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A9A66-8238-F24E-EC49-008CE5E84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72" y="37305"/>
            <a:ext cx="8229600" cy="926305"/>
          </a:xfrm>
        </p:spPr>
        <p:txBody>
          <a:bodyPr/>
          <a:lstStyle/>
          <a:p>
            <a:r>
              <a:rPr lang="en-US" dirty="0"/>
              <a:t>Operations on 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4F271-6AB9-A66F-57D6-2C4BC5D95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937" y="1024733"/>
            <a:ext cx="8408126" cy="5680867"/>
          </a:xfrm>
        </p:spPr>
        <p:txBody>
          <a:bodyPr/>
          <a:lstStyle/>
          <a:p>
            <a:r>
              <a:rPr lang="en-US" sz="2000" dirty="0"/>
              <a:t>Convert number or bool to a string – </a:t>
            </a:r>
            <a:r>
              <a:rPr lang="en-US" sz="2000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to_string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Note</a:t>
            </a:r>
          </a:p>
          <a:p>
            <a:pPr lvl="1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x0_as_string </a:t>
            </a:r>
            <a:r>
              <a:rPr lang="en-US" sz="2000" dirty="0"/>
              <a:t>is a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String</a:t>
            </a:r>
          </a:p>
          <a:p>
            <a:pPr lvl="1"/>
            <a:r>
              <a:rPr lang="en-US" sz="2000" dirty="0"/>
              <a:t>Can be used with other String’s to form labels,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endParaRPr 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(x1&gt;x0)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effectLst/>
              </a:rPr>
              <a:t>is a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effectLst/>
              </a:rPr>
              <a:t>boolean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effectLst/>
              </a:rPr>
              <a:t> ‘variable’</a:t>
            </a:r>
          </a:p>
          <a:p>
            <a:pPr lvl="1"/>
            <a:r>
              <a:rPr lang="en-US" sz="2000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to_string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2000" dirty="0"/>
              <a:t>can be applied to it</a:t>
            </a:r>
          </a:p>
          <a:p>
            <a:pPr lvl="1"/>
            <a:r>
              <a:rPr lang="en-US" sz="2000" dirty="0"/>
              <a:t>Rust allows a function or operator to be applied to an expression</a:t>
            </a:r>
          </a:p>
          <a:p>
            <a:pPr lvl="1"/>
            <a:r>
              <a:rPr lang="en-US" sz="2000" dirty="0"/>
              <a:t>Some languages require you to make temporary variables</a:t>
            </a:r>
          </a:p>
          <a:p>
            <a:endParaRPr lang="en-US" sz="2000" dirty="0"/>
          </a:p>
          <a:p>
            <a:endParaRPr lang="en-US" sz="2000" dirty="0"/>
          </a:p>
          <a:p>
            <a:pPr lvl="3"/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44182A-9E39-3183-7AC4-DCA45CBD2946}"/>
              </a:ext>
            </a:extLst>
          </p:cNvPr>
          <p:cNvSpPr txBox="1"/>
          <p:nvPr/>
        </p:nvSpPr>
        <p:spPr>
          <a:xfrm>
            <a:off x="417093" y="1524000"/>
            <a:ext cx="8574507" cy="1938992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x0 = 2020;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x1 = 2021;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x0_as_string = x0.to_string();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x1_as_string = x1.to_string();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!("x0 {} x1 {} greater {}",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x0_as_string, x1_as_string,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(x1&gt;x0).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to_string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  <a:endParaRPr kumimoji="0" lang="en-US" altLang="en-US" sz="4400" b="1" i="0" u="none" strike="noStrike" cap="none" normalizeH="0" baseline="0" dirty="0">
              <a:ln>
                <a:noFill/>
              </a:ln>
              <a:solidFill>
                <a:srgbClr val="0F37E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2092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A9A66-8238-F24E-EC49-008CE5E84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72" y="37305"/>
            <a:ext cx="8229600" cy="926305"/>
          </a:xfrm>
        </p:spPr>
        <p:txBody>
          <a:bodyPr/>
          <a:lstStyle/>
          <a:p>
            <a:r>
              <a:rPr lang="en-US" dirty="0"/>
              <a:t>Operations on 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4F271-6AB9-A66F-57D6-2C4BC5D95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937" y="1024733"/>
            <a:ext cx="8408126" cy="5680867"/>
          </a:xfrm>
        </p:spPr>
        <p:txBody>
          <a:bodyPr/>
          <a:lstStyle/>
          <a:p>
            <a:r>
              <a:rPr lang="en-US" sz="2000" dirty="0"/>
              <a:t>Convert number or bool to a string – </a:t>
            </a:r>
            <a:r>
              <a:rPr lang="en-US" sz="2000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to_string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Note</a:t>
            </a:r>
          </a:p>
          <a:p>
            <a:pPr lvl="1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x0_as_string </a:t>
            </a:r>
            <a:r>
              <a:rPr lang="en-US" sz="2000" dirty="0"/>
              <a:t>is a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String</a:t>
            </a:r>
          </a:p>
          <a:p>
            <a:pPr lvl="1"/>
            <a:r>
              <a:rPr lang="en-US" sz="2000" dirty="0"/>
              <a:t>Can be used with other String’s to form labels,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endParaRPr 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(x1&gt;x0)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effectLst/>
              </a:rPr>
              <a:t>is a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effectLst/>
              </a:rPr>
              <a:t>boolean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effectLst/>
              </a:rPr>
              <a:t> ‘variable’</a:t>
            </a:r>
          </a:p>
          <a:p>
            <a:pPr lvl="1"/>
            <a:r>
              <a:rPr lang="en-US" sz="2000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to_string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2000" dirty="0"/>
              <a:t>can be applied to it</a:t>
            </a:r>
          </a:p>
          <a:p>
            <a:pPr lvl="1"/>
            <a:r>
              <a:rPr lang="en-US" sz="2000" dirty="0"/>
              <a:t>Rust allows a function or operator to be applied to an expression</a:t>
            </a:r>
          </a:p>
          <a:p>
            <a:pPr lvl="1"/>
            <a:r>
              <a:rPr lang="en-US" sz="2000" dirty="0"/>
              <a:t>Some languages require you to make temporary variables</a:t>
            </a:r>
          </a:p>
          <a:p>
            <a:endParaRPr lang="en-US" sz="2000" dirty="0"/>
          </a:p>
          <a:p>
            <a:endParaRPr lang="en-US" sz="2000" dirty="0"/>
          </a:p>
          <a:p>
            <a:pPr lvl="3"/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44182A-9E39-3183-7AC4-DCA45CBD2946}"/>
              </a:ext>
            </a:extLst>
          </p:cNvPr>
          <p:cNvSpPr txBox="1"/>
          <p:nvPr/>
        </p:nvSpPr>
        <p:spPr>
          <a:xfrm>
            <a:off x="417093" y="1524000"/>
            <a:ext cx="8574507" cy="1938992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x0 = 2020;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x1 = 2021;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x0_as_string = x0.to_string();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x1_as_string = x1.to_string();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!("x0 {} x1 {} greater {}",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x0_as_string, x1_as_string,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(x1&gt;x0).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to_string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  <a:endParaRPr kumimoji="0" lang="en-US" altLang="en-US" sz="4400" b="1" i="0" u="none" strike="noStrike" cap="none" normalizeH="0" baseline="0" dirty="0">
              <a:ln>
                <a:noFill/>
              </a:ln>
              <a:solidFill>
                <a:srgbClr val="0F37E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4806DD-6A65-FCC1-2ED0-C2FA497BB1CF}"/>
              </a:ext>
            </a:extLst>
          </p:cNvPr>
          <p:cNvSpPr txBox="1"/>
          <p:nvPr/>
        </p:nvSpPr>
        <p:spPr>
          <a:xfrm>
            <a:off x="1828800" y="3524115"/>
            <a:ext cx="6299622" cy="101566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Boolean .. acceptable argument to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to_string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 typeface="Symbol" panose="05050102010706020507" pitchFamily="18" charset="2"/>
              <a:buChar char="\"/>
            </a:pPr>
            <a:r>
              <a:rPr lang="en-US" sz="2000" b="1" dirty="0"/>
              <a:t>No need to make extra variable </a:t>
            </a:r>
            <a:r>
              <a:rPr lang="en-US" sz="2000" b="1" dirty="0">
                <a:sym typeface="Wingdings" panose="05000000000000000000" pitchFamily="2" charset="2"/>
              </a:rPr>
              <a:t></a:t>
            </a:r>
            <a:endParaRPr lang="en-US" sz="2000" b="1" dirty="0"/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let greater = x1 &gt; x0;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A9F3FAA-44A0-91A4-0E3C-E76F5E3FBF09}"/>
              </a:ext>
            </a:extLst>
          </p:cNvPr>
          <p:cNvSpPr/>
          <p:nvPr/>
        </p:nvSpPr>
        <p:spPr>
          <a:xfrm>
            <a:off x="5181601" y="3017647"/>
            <a:ext cx="1066800" cy="411353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0948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A9A66-8238-F24E-EC49-008CE5E84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72" y="37305"/>
            <a:ext cx="8229600" cy="926305"/>
          </a:xfrm>
        </p:spPr>
        <p:txBody>
          <a:bodyPr/>
          <a:lstStyle/>
          <a:p>
            <a:r>
              <a:rPr lang="en-US" dirty="0"/>
              <a:t>Operations on 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4F271-6AB9-A66F-57D6-2C4BC5D95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937" y="1024733"/>
            <a:ext cx="8408126" cy="5680867"/>
          </a:xfrm>
        </p:spPr>
        <p:txBody>
          <a:bodyPr/>
          <a:lstStyle/>
          <a:p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format!</a:t>
            </a:r>
            <a:r>
              <a:rPr lang="en-US" sz="2000" dirty="0"/>
              <a:t> Macro</a:t>
            </a:r>
          </a:p>
          <a:p>
            <a:pPr lvl="1"/>
            <a:r>
              <a:rPr lang="en-US" sz="2000" dirty="0"/>
              <a:t>Complex strings can be built with the 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format!</a:t>
            </a:r>
            <a:r>
              <a:rPr lang="en-US" sz="16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rgbClr val="0F37E1"/>
                </a:solidFill>
              </a:rPr>
              <a:t>mscro</a:t>
            </a:r>
            <a:endParaRPr lang="en-US" sz="2000" dirty="0">
              <a:solidFill>
                <a:srgbClr val="0F37E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lvl="3"/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44182A-9E39-3183-7AC4-DCA45CBD2946}"/>
              </a:ext>
            </a:extLst>
          </p:cNvPr>
          <p:cNvSpPr txBox="1"/>
          <p:nvPr/>
        </p:nvSpPr>
        <p:spPr>
          <a:xfrm>
            <a:off x="367937" y="1794689"/>
            <a:ext cx="7937863" cy="70788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out_string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format!("{} &gt; {} ?", x1, x0 );  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!("{}",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out_string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kumimoji="0" lang="en-US" altLang="en-US" sz="4400" b="1" i="0" u="none" strike="noStrike" cap="none" normalizeH="0" baseline="0" dirty="0">
              <a:ln>
                <a:noFill/>
              </a:ln>
              <a:solidFill>
                <a:srgbClr val="0F37E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4806DD-6A65-FCC1-2ED0-C2FA497BB1CF}"/>
              </a:ext>
            </a:extLst>
          </p:cNvPr>
          <p:cNvSpPr txBox="1"/>
          <p:nvPr/>
        </p:nvSpPr>
        <p:spPr>
          <a:xfrm>
            <a:off x="1600200" y="2743200"/>
            <a:ext cx="6299622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Arbitrary additional characters can be added to the 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{}</a:t>
            </a:r>
            <a:r>
              <a:rPr lang="en-US" sz="2000" b="1" dirty="0"/>
              <a:t> directives in a string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A9F3FAA-44A0-91A4-0E3C-E76F5E3FBF09}"/>
              </a:ext>
            </a:extLst>
          </p:cNvPr>
          <p:cNvSpPr/>
          <p:nvPr/>
        </p:nvSpPr>
        <p:spPr>
          <a:xfrm>
            <a:off x="4191000" y="1759075"/>
            <a:ext cx="1828800" cy="411353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F87FD2-15CB-B7D4-0DF6-9FB6C41C0883}"/>
              </a:ext>
            </a:extLst>
          </p:cNvPr>
          <p:cNvSpPr txBox="1"/>
          <p:nvPr/>
        </p:nvSpPr>
        <p:spPr>
          <a:xfrm>
            <a:off x="105936" y="3764109"/>
            <a:ext cx="8809464" cy="70788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o_string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format!(“x0 = {} &gt; x1 = {} ?", x1, x0 );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!("{}",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o_string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kumimoji="0" lang="en-US" altLang="en-US" sz="4400" b="1" i="0" u="none" strike="noStrike" cap="none" normalizeH="0" baseline="0" dirty="0">
              <a:ln>
                <a:noFill/>
              </a:ln>
              <a:solidFill>
                <a:srgbClr val="0F37E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68237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A9A66-8238-F24E-EC49-008CE5E84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72" y="37305"/>
            <a:ext cx="8229600" cy="926305"/>
          </a:xfrm>
        </p:spPr>
        <p:txBody>
          <a:bodyPr/>
          <a:lstStyle/>
          <a:p>
            <a:r>
              <a:rPr lang="en-US" dirty="0"/>
              <a:t>Operations on 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4F271-6AB9-A66F-57D6-2C4BC5D95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937" y="1024733"/>
            <a:ext cx="8408126" cy="5680867"/>
          </a:xfrm>
        </p:spPr>
        <p:txBody>
          <a:bodyPr/>
          <a:lstStyle/>
          <a:p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trim</a:t>
            </a:r>
          </a:p>
          <a:p>
            <a:pPr lvl="1"/>
            <a:r>
              <a:rPr lang="en-US" sz="2000" dirty="0"/>
              <a:t>Removes leading and trailing spaces</a:t>
            </a:r>
          </a:p>
          <a:p>
            <a:pPr lvl="1"/>
            <a:endParaRPr lang="en-US" sz="2000" dirty="0">
              <a:solidFill>
                <a:srgbClr val="0F37E1"/>
              </a:solidFill>
            </a:endParaRPr>
          </a:p>
          <a:p>
            <a:pPr lvl="1"/>
            <a:endParaRPr lang="en-US" sz="2000" dirty="0">
              <a:solidFill>
                <a:srgbClr val="0F37E1"/>
              </a:solidFill>
            </a:endParaRPr>
          </a:p>
          <a:p>
            <a:pPr lvl="1"/>
            <a:endParaRPr lang="en-US" sz="2000" dirty="0">
              <a:solidFill>
                <a:srgbClr val="0F37E1"/>
              </a:solidFill>
            </a:endParaRPr>
          </a:p>
          <a:p>
            <a:pPr marL="457200" lvl="1" indent="0">
              <a:buNone/>
            </a:pPr>
            <a:endParaRPr lang="en-US" sz="2000" dirty="0">
              <a:solidFill>
                <a:srgbClr val="0F37E1"/>
              </a:solidFill>
            </a:endParaRPr>
          </a:p>
          <a:p>
            <a:pPr lvl="1"/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trim</a:t>
            </a:r>
            <a:r>
              <a:rPr lang="en-US" sz="2000" dirty="0">
                <a:solidFill>
                  <a:srgbClr val="0F37E1"/>
                </a:solidFill>
              </a:rPr>
              <a:t> </a:t>
            </a:r>
            <a:r>
              <a:rPr lang="en-US" sz="2000" dirty="0"/>
              <a:t>accepts slices too </a:t>
            </a:r>
            <a:r>
              <a:rPr lang="en-US" sz="2000" dirty="0">
                <a:solidFill>
                  <a:srgbClr val="0F37E1"/>
                </a:solidFill>
                <a:sym typeface="Wingdings" panose="05000000000000000000" pitchFamily="2" charset="2"/>
              </a:rPr>
              <a:t></a:t>
            </a:r>
          </a:p>
          <a:p>
            <a:pPr lvl="1"/>
            <a:endParaRPr lang="en-US" sz="2000" dirty="0">
              <a:solidFill>
                <a:srgbClr val="0F37E1"/>
              </a:solidFill>
              <a:sym typeface="Wingdings" panose="05000000000000000000" pitchFamily="2" charset="2"/>
            </a:endParaRPr>
          </a:p>
          <a:p>
            <a:pPr lvl="1"/>
            <a:endParaRPr lang="en-US" sz="2000" dirty="0">
              <a:solidFill>
                <a:srgbClr val="0F37E1"/>
              </a:solidFill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sz="2000" dirty="0">
              <a:solidFill>
                <a:srgbClr val="0F37E1"/>
              </a:solidFill>
              <a:sym typeface="Wingdings" panose="05000000000000000000" pitchFamily="2" charset="2"/>
            </a:endParaRPr>
          </a:p>
          <a:p>
            <a:pPr lvl="1"/>
            <a:r>
              <a:rPr lang="en-US" sz="2000" dirty="0">
                <a:sym typeface="Wingdings" panose="05000000000000000000" pitchFamily="2" charset="2"/>
              </a:rPr>
              <a:t>In this case, conversion is not needed</a:t>
            </a:r>
          </a:p>
          <a:p>
            <a:pPr lvl="1"/>
            <a:r>
              <a:rPr lang="en-US" sz="2000" dirty="0">
                <a:sym typeface="Wingdings" panose="05000000000000000000" pitchFamily="2" charset="2"/>
              </a:rPr>
              <a:t>Note slices can be formed from strings with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lvl="3"/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44182A-9E39-3183-7AC4-DCA45CBD2946}"/>
              </a:ext>
            </a:extLst>
          </p:cNvPr>
          <p:cNvSpPr txBox="1"/>
          <p:nvPr/>
        </p:nvSpPr>
        <p:spPr>
          <a:xfrm>
            <a:off x="176978" y="1856072"/>
            <a:ext cx="8790044" cy="1323439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fname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" Tutorials Point \r\n";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fname.to_string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!("Before trim {} {} chars",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fns.len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());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!("After trim length is {}",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fns.trim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());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E5F9A3-6F35-4EC0-7DA9-09C6F1AB1B65}"/>
              </a:ext>
            </a:extLst>
          </p:cNvPr>
          <p:cNvSpPr txBox="1"/>
          <p:nvPr/>
        </p:nvSpPr>
        <p:spPr>
          <a:xfrm>
            <a:off x="128850" y="3665926"/>
            <a:ext cx="8790044" cy="1015663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fname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" Tutorials Point \r\n";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!("Before trim {} {} chars",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fname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fname.len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());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!("After trim length is {}",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fname.trim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());  </a:t>
            </a:r>
          </a:p>
        </p:txBody>
      </p:sp>
    </p:spTree>
    <p:extLst>
      <p:ext uri="{BB962C8B-B14F-4D97-AF65-F5344CB8AC3E}">
        <p14:creationId xmlns:p14="http://schemas.microsoft.com/office/powerpoint/2010/main" val="29866740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A9A66-8238-F24E-EC49-008CE5E84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72" y="37305"/>
            <a:ext cx="8229600" cy="926305"/>
          </a:xfrm>
        </p:spPr>
        <p:txBody>
          <a:bodyPr/>
          <a:lstStyle/>
          <a:p>
            <a:r>
              <a:rPr lang="en-US" dirty="0"/>
              <a:t>Operations on 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4F271-6AB9-A66F-57D6-2C4BC5D95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937" y="1024733"/>
            <a:ext cx="8408126" cy="5680867"/>
          </a:xfrm>
        </p:spPr>
        <p:txBody>
          <a:bodyPr/>
          <a:lstStyle/>
          <a:p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trim</a:t>
            </a:r>
          </a:p>
          <a:p>
            <a:pPr lvl="1"/>
            <a:r>
              <a:rPr lang="en-US" sz="2000" dirty="0"/>
              <a:t>Removes leading and trailing spaces</a:t>
            </a:r>
            <a:endParaRPr lang="en-US" sz="2000" dirty="0">
              <a:solidFill>
                <a:srgbClr val="0F37E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lvl="3"/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44182A-9E39-3183-7AC4-DCA45CBD2946}"/>
              </a:ext>
            </a:extLst>
          </p:cNvPr>
          <p:cNvSpPr txBox="1"/>
          <p:nvPr/>
        </p:nvSpPr>
        <p:spPr>
          <a:xfrm>
            <a:off x="176978" y="1856072"/>
            <a:ext cx="8790044" cy="163121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fname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" Tutorials Point \r\n";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rgbClr val="0F37E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fname.to_string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!("Before trim {} {} chars",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fns.len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());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!("After trim length is {}",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fns.trim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());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4806DD-6A65-FCC1-2ED0-C2FA497BB1CF}"/>
              </a:ext>
            </a:extLst>
          </p:cNvPr>
          <p:cNvSpPr txBox="1"/>
          <p:nvPr/>
        </p:nvSpPr>
        <p:spPr>
          <a:xfrm>
            <a:off x="3619500" y="1425401"/>
            <a:ext cx="4648200" cy="40011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A literal ‘string’ is actually a slice!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A9F3FAA-44A0-91A4-0E3C-E76F5E3FBF09}"/>
              </a:ext>
            </a:extLst>
          </p:cNvPr>
          <p:cNvSpPr/>
          <p:nvPr/>
        </p:nvSpPr>
        <p:spPr>
          <a:xfrm>
            <a:off x="1981200" y="1856072"/>
            <a:ext cx="3962400" cy="411353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A2052D7-7E8B-C093-EF77-D0B59CBDC3AE}"/>
              </a:ext>
            </a:extLst>
          </p:cNvPr>
          <p:cNvSpPr/>
          <p:nvPr/>
        </p:nvSpPr>
        <p:spPr>
          <a:xfrm>
            <a:off x="1638300" y="2451173"/>
            <a:ext cx="3086100" cy="411353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CDD9AF-5CC4-986B-900B-CCAE33C58027}"/>
              </a:ext>
            </a:extLst>
          </p:cNvPr>
          <p:cNvSpPr txBox="1"/>
          <p:nvPr/>
        </p:nvSpPr>
        <p:spPr>
          <a:xfrm>
            <a:off x="1792302" y="3710157"/>
            <a:ext cx="3654395" cy="40011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Convert it to a string first!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4B829CA-663D-38B1-DC3C-EFFD8DABB0F5}"/>
              </a:ext>
            </a:extLst>
          </p:cNvPr>
          <p:cNvCxnSpPr>
            <a:cxnSpLocks/>
            <a:endCxn id="8" idx="2"/>
          </p:cNvCxnSpPr>
          <p:nvPr/>
        </p:nvCxnSpPr>
        <p:spPr>
          <a:xfrm flipV="1">
            <a:off x="3181350" y="2862526"/>
            <a:ext cx="0" cy="84763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C9C06552-DB9C-9853-D4AE-5DFBF00B3C32}"/>
              </a:ext>
            </a:extLst>
          </p:cNvPr>
          <p:cNvSpPr txBox="1"/>
          <p:nvPr/>
        </p:nvSpPr>
        <p:spPr>
          <a:xfrm>
            <a:off x="176978" y="4171390"/>
            <a:ext cx="7952872" cy="2554545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/>
                </a:solidFill>
              </a:rPr>
              <a:t>Warning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If a function expects a string,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convert( String s ) -&gt; String { …. } 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You must convert it first!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 s </a:t>
            </a:r>
            <a:r>
              <a:rPr lang="en-US" sz="20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convert( “test string” );</a:t>
            </a:r>
          </a:p>
          <a:p>
            <a:pPr marL="342900" indent="-342900">
              <a:buFont typeface="Symbol" panose="05050102010706020507" pitchFamily="18" charset="2"/>
              <a:buChar char="Þ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Compiler error </a:t>
            </a:r>
            <a:r>
              <a:rPr lang="en-US" sz="2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</a:t>
            </a:r>
          </a:p>
          <a:p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but</a:t>
            </a:r>
            <a:r>
              <a:rPr lang="en-US" sz="2000" b="1" i="1" dirty="0">
                <a:solidFill>
                  <a:srgbClr val="0F37E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Webdings" panose="05030102010509060703" pitchFamily="18" charset="2"/>
              <a:buChar char="a"/>
            </a:pP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 s </a:t>
            </a:r>
            <a:r>
              <a:rPr lang="en-US" sz="2000" b="1" dirty="0">
                <a:solidFill>
                  <a:srgbClr val="0F37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convert( “test string”.</a:t>
            </a:r>
            <a:r>
              <a:rPr 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to_string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);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46830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A9A66-8238-F24E-EC49-008CE5E84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72" y="37305"/>
            <a:ext cx="8229600" cy="926305"/>
          </a:xfrm>
        </p:spPr>
        <p:txBody>
          <a:bodyPr/>
          <a:lstStyle/>
          <a:p>
            <a:r>
              <a:rPr lang="en-US" dirty="0"/>
              <a:t>Operations on 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4F271-6AB9-A66F-57D6-2C4BC5D95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937" y="1024733"/>
            <a:ext cx="8408126" cy="5680867"/>
          </a:xfrm>
        </p:spPr>
        <p:txBody>
          <a:bodyPr/>
          <a:lstStyle/>
          <a:p>
            <a:r>
              <a:rPr lang="en-US" sz="2400" dirty="0">
                <a:sym typeface="Wingdings" panose="05000000000000000000" pitchFamily="2" charset="2"/>
              </a:rPr>
              <a:t>Strings to slices</a:t>
            </a:r>
            <a:endParaRPr lang="en-US" sz="2000" dirty="0">
              <a:solidFill>
                <a:srgbClr val="0F37E1"/>
              </a:solidFill>
              <a:sym typeface="Wingdings" panose="05000000000000000000" pitchFamily="2" charset="2"/>
            </a:endParaRPr>
          </a:p>
          <a:p>
            <a:pPr lvl="1"/>
            <a:r>
              <a:rPr lang="en-US" sz="2000" dirty="0">
                <a:sym typeface="Wingdings" panose="05000000000000000000" pitchFamily="2" charset="2"/>
              </a:rPr>
              <a:t>Converting a string back to a slice</a:t>
            </a:r>
          </a:p>
          <a:p>
            <a:pPr lvl="1"/>
            <a:endParaRPr lang="en-US" sz="2000" dirty="0">
              <a:sym typeface="Wingdings" panose="05000000000000000000" pitchFamily="2" charset="2"/>
            </a:endParaRPr>
          </a:p>
          <a:p>
            <a:pPr lvl="1"/>
            <a:endParaRPr lang="en-US" sz="2000" dirty="0">
              <a:sym typeface="Wingdings" panose="05000000000000000000" pitchFamily="2" charset="2"/>
            </a:endParaRPr>
          </a:p>
          <a:p>
            <a:pPr lvl="1"/>
            <a:endParaRPr lang="en-US" sz="2000" dirty="0">
              <a:sym typeface="Wingdings" panose="05000000000000000000" pitchFamily="2" charset="2"/>
            </a:endParaRPr>
          </a:p>
          <a:p>
            <a:pPr lvl="1"/>
            <a:r>
              <a:rPr lang="en-US" sz="2000" dirty="0">
                <a:solidFill>
                  <a:srgbClr val="FF0000"/>
                </a:solidFill>
                <a:sym typeface="Wingdings" panose="05000000000000000000" pitchFamily="2" charset="2"/>
              </a:rPr>
              <a:t>Substrings</a:t>
            </a:r>
            <a:r>
              <a:rPr lang="en-US" sz="2000" dirty="0">
                <a:sym typeface="Wingdings" panose="05000000000000000000" pitchFamily="2" charset="2"/>
              </a:rPr>
              <a:t> can be formed this way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lvl="3"/>
            <a:endParaRPr lang="en-US" sz="2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E5F9A3-6F35-4EC0-7DA9-09C6F1AB1B65}"/>
              </a:ext>
            </a:extLst>
          </p:cNvPr>
          <p:cNvSpPr txBox="1"/>
          <p:nvPr/>
        </p:nvSpPr>
        <p:spPr>
          <a:xfrm>
            <a:off x="409072" y="1938822"/>
            <a:ext cx="6528622" cy="70788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fns_slice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fns.as_str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!("Extract slice {}",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fns_slice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79BAB9-762A-C049-33A4-03F37A9C7C5A}"/>
              </a:ext>
            </a:extLst>
          </p:cNvPr>
          <p:cNvSpPr txBox="1"/>
          <p:nvPr/>
        </p:nvSpPr>
        <p:spPr>
          <a:xfrm>
            <a:off x="228600" y="3423264"/>
            <a:ext cx="7391400" cy="1323439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fns_slice1 =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[0..5];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!("Extract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subst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{}", fns_slice1);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fns_slice2 = &amp;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[10..16];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!("Extract slice {}", fns_slice2); </a:t>
            </a:r>
          </a:p>
        </p:txBody>
      </p:sp>
    </p:spTree>
    <p:extLst>
      <p:ext uri="{BB962C8B-B14F-4D97-AF65-F5344CB8AC3E}">
        <p14:creationId xmlns:p14="http://schemas.microsoft.com/office/powerpoint/2010/main" val="412599294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A9A66-8238-F24E-EC49-008CE5E84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72" y="37305"/>
            <a:ext cx="8229600" cy="926305"/>
          </a:xfrm>
        </p:spPr>
        <p:txBody>
          <a:bodyPr/>
          <a:lstStyle/>
          <a:p>
            <a:r>
              <a:rPr lang="en-US" dirty="0"/>
              <a:t>Operations on 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4F271-6AB9-A66F-57D6-2C4BC5D95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937" y="1024733"/>
            <a:ext cx="8408126" cy="5680867"/>
          </a:xfrm>
        </p:spPr>
        <p:txBody>
          <a:bodyPr/>
          <a:lstStyle/>
          <a:p>
            <a:r>
              <a:rPr lang="en-US" sz="2400" dirty="0"/>
              <a:t>Find whether a string contains another</a:t>
            </a:r>
            <a:endParaRPr lang="en-US" sz="2400" dirty="0">
              <a:solidFill>
                <a:srgbClr val="0F37E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lvl="3"/>
            <a:endParaRPr lang="en-US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9BC475-3571-4F3C-51D8-9CFEC8D08996}"/>
              </a:ext>
            </a:extLst>
          </p:cNvPr>
          <p:cNvSpPr txBox="1"/>
          <p:nvPr/>
        </p:nvSpPr>
        <p:spPr>
          <a:xfrm>
            <a:off x="128850" y="1618397"/>
            <a:ext cx="8790044" cy="2246769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 = "Tutorials";  </a:t>
            </a:r>
          </a:p>
          <a:p>
            <a:pPr lvl="0"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fns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fname.to_string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pos =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fns.find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('T');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match pos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Some(ix) =&gt; {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!("{} found at {}", 'T', ix );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None =&gt; {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!("{} not found", 'T’ );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20493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Slices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In Rust, </a:t>
            </a:r>
            <a:r>
              <a:rPr lang="en-US" sz="2000" dirty="0">
                <a:solidFill>
                  <a:srgbClr val="FF0000"/>
                </a:solidFill>
              </a:rPr>
              <a:t>slices</a:t>
            </a:r>
            <a:r>
              <a:rPr lang="en-US" sz="2000" dirty="0"/>
              <a:t> represent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Contiguous blocks which are parts of another structure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Commonly applied to ‘slices’ of vectors or strings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Here -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to_string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2000" dirty="0"/>
              <a:t>operation will form a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000" dirty="0"/>
              <a:t> (</a:t>
            </a:r>
            <a:r>
              <a:rPr lang="en-US" sz="2000" i="1" dirty="0"/>
              <a:t>more later!)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Characters stored in contiguous memory locations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CA6020-0971-A458-412D-1CC2D95461C2}"/>
              </a:ext>
            </a:extLst>
          </p:cNvPr>
          <p:cNvSpPr txBox="1"/>
          <p:nvPr/>
        </p:nvSpPr>
        <p:spPr>
          <a:xfrm>
            <a:off x="469605" y="4775567"/>
            <a:ext cx="8044085" cy="163121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n1 = "Tutorials".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to_string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!(“String length {}",n1.len());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c1 = &amp;n1[4..9];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fetches characters at 4,5,6,7, and 8 positions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!("{}",c1);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E255FEA-B4EF-FAD2-4A91-2F77E1D1C2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6334" y="3048000"/>
            <a:ext cx="6562725" cy="14287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6401025-D16A-D974-81D1-627E24277C68}"/>
              </a:ext>
            </a:extLst>
          </p:cNvPr>
          <p:cNvSpPr txBox="1"/>
          <p:nvPr/>
        </p:nvSpPr>
        <p:spPr>
          <a:xfrm>
            <a:off x="1713059" y="756017"/>
            <a:ext cx="6096000" cy="1631216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This example takes the </a:t>
            </a:r>
            <a:r>
              <a:rPr lang="en-US" sz="2000" b="1" dirty="0">
                <a:solidFill>
                  <a:srgbClr val="FF0000"/>
                </a:solidFill>
              </a:rPr>
              <a:t>literal</a:t>
            </a:r>
            <a:r>
              <a:rPr lang="en-US" sz="2000" b="1" dirty="0"/>
              <a:t> “Tutorials”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Formally a </a:t>
            </a:r>
            <a:r>
              <a:rPr lang="en-US" sz="2000" b="1" dirty="0">
                <a:solidFill>
                  <a:srgbClr val="FF0000"/>
                </a:solidFill>
              </a:rPr>
              <a:t>slice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Converts it to a string</a:t>
            </a:r>
          </a:p>
          <a:p>
            <a:pPr marL="342900" indent="-342900">
              <a:buFont typeface="Symbol" panose="05050102010706020507" pitchFamily="18" charset="2"/>
              <a:buChar char=" "/>
            </a:pP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2000" b="1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Extracts 5 characters “rials” as a slice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F0F7C12-C997-54AB-292B-DC96F5967B7F}"/>
              </a:ext>
            </a:extLst>
          </p:cNvPr>
          <p:cNvSpPr/>
          <p:nvPr/>
        </p:nvSpPr>
        <p:spPr>
          <a:xfrm>
            <a:off x="4038600" y="3370772"/>
            <a:ext cx="3505200" cy="744028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00357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A9A66-8238-F24E-EC49-008CE5E84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72" y="37305"/>
            <a:ext cx="8229600" cy="926305"/>
          </a:xfrm>
        </p:spPr>
        <p:txBody>
          <a:bodyPr/>
          <a:lstStyle/>
          <a:p>
            <a:r>
              <a:rPr lang="en-US" dirty="0"/>
              <a:t>Operations on 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4F271-6AB9-A66F-57D6-2C4BC5D95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937" y="1024733"/>
            <a:ext cx="8408126" cy="5680867"/>
          </a:xfrm>
        </p:spPr>
        <p:txBody>
          <a:bodyPr/>
          <a:lstStyle/>
          <a:p>
            <a:r>
              <a:rPr lang="en-US" sz="2400" dirty="0"/>
              <a:t>Find whether a string contains another</a:t>
            </a:r>
            <a:endParaRPr lang="en-US" sz="2400" dirty="0">
              <a:solidFill>
                <a:srgbClr val="0F37E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lvl="3"/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4806DD-6A65-FCC1-2ED0-C2FA497BB1CF}"/>
              </a:ext>
            </a:extLst>
          </p:cNvPr>
          <p:cNvSpPr txBox="1"/>
          <p:nvPr/>
        </p:nvSpPr>
        <p:spPr>
          <a:xfrm>
            <a:off x="410931" y="3934444"/>
            <a:ext cx="6299622" cy="1938992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</a:t>
            </a:r>
            <a:r>
              <a:rPr lang="en-US" sz="2000" b="1" dirty="0"/>
              <a:t> will return a 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</a:p>
          <a:p>
            <a:pPr marL="342900" indent="-342900">
              <a:buFont typeface="Wingdings" panose="05000000000000000000" pitchFamily="2" charset="2"/>
              <a:buChar char="%"/>
            </a:pPr>
            <a:r>
              <a:rPr lang="en-US" sz="2000" b="1" dirty="0"/>
              <a:t>Usual Rust strategy for catching errors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</a:t>
            </a:r>
            <a:r>
              <a:rPr lang="en-US" sz="2000" b="1" dirty="0"/>
              <a:t> needed to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find the actual index (from 0)</a:t>
            </a:r>
          </a:p>
          <a:p>
            <a:pPr lvl="1"/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or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None –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‘T’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found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A9F3FAA-44A0-91A4-0E3C-E76F5E3FBF09}"/>
              </a:ext>
            </a:extLst>
          </p:cNvPr>
          <p:cNvSpPr/>
          <p:nvPr/>
        </p:nvSpPr>
        <p:spPr>
          <a:xfrm>
            <a:off x="685800" y="2209800"/>
            <a:ext cx="3352800" cy="411353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9BC475-3571-4F3C-51D8-9CFEC8D08996}"/>
              </a:ext>
            </a:extLst>
          </p:cNvPr>
          <p:cNvSpPr txBox="1"/>
          <p:nvPr/>
        </p:nvSpPr>
        <p:spPr>
          <a:xfrm>
            <a:off x="128850" y="1619823"/>
            <a:ext cx="8790044" cy="2246769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 = "Tutorials";  </a:t>
            </a:r>
          </a:p>
          <a:p>
            <a:pPr lvl="0"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fns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fname.to_string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pos =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fns.find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('T');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match pos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Some(ix) =&gt; {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!("{} found at {}", 'T', ix );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None =&gt; {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!("{} not found", 'T’ );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8201848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A9A66-8238-F24E-EC49-008CE5E84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72" y="37305"/>
            <a:ext cx="8229600" cy="926305"/>
          </a:xfrm>
        </p:spPr>
        <p:txBody>
          <a:bodyPr/>
          <a:lstStyle/>
          <a:p>
            <a:r>
              <a:rPr lang="en-US" dirty="0"/>
              <a:t>Operations on 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4F271-6AB9-A66F-57D6-2C4BC5D95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937" y="1024733"/>
            <a:ext cx="8408126" cy="5680867"/>
          </a:xfrm>
        </p:spPr>
        <p:txBody>
          <a:bodyPr/>
          <a:lstStyle/>
          <a:p>
            <a:r>
              <a:rPr lang="en-US" sz="2400" dirty="0"/>
              <a:t>Find whether a string contains another</a:t>
            </a:r>
          </a:p>
          <a:p>
            <a:r>
              <a:rPr lang="en-US" sz="24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</a:t>
            </a:r>
            <a:r>
              <a:rPr lang="en-US" sz="2400" dirty="0">
                <a:solidFill>
                  <a:srgbClr val="0F37E1"/>
                </a:solidFill>
              </a:rPr>
              <a:t> </a:t>
            </a:r>
            <a:r>
              <a:rPr lang="en-US" sz="2400" dirty="0"/>
              <a:t>operates on slices too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lvl="3"/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4806DD-6A65-FCC1-2ED0-C2FA497BB1CF}"/>
              </a:ext>
            </a:extLst>
          </p:cNvPr>
          <p:cNvSpPr txBox="1"/>
          <p:nvPr/>
        </p:nvSpPr>
        <p:spPr>
          <a:xfrm>
            <a:off x="827866" y="4201947"/>
            <a:ext cx="6299622" cy="1938992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</a:t>
            </a:r>
            <a:r>
              <a:rPr lang="en-US" sz="2000" b="1" dirty="0"/>
              <a:t> will return a 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</a:p>
          <a:p>
            <a:pPr marL="342900" indent="-342900">
              <a:buFont typeface="Wingdings" panose="05000000000000000000" pitchFamily="2" charset="2"/>
              <a:buChar char="%"/>
            </a:pPr>
            <a:r>
              <a:rPr lang="en-US" sz="2000" b="1" dirty="0"/>
              <a:t>Usual Rust strategy for catching errors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</a:t>
            </a:r>
            <a:r>
              <a:rPr lang="en-US" sz="2000" b="1" dirty="0"/>
              <a:t> needed to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find the actual index (from 0)</a:t>
            </a:r>
          </a:p>
          <a:p>
            <a:pPr lvl="1"/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or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None –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‘T’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found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A9F3FAA-44A0-91A4-0E3C-E76F5E3FBF09}"/>
              </a:ext>
            </a:extLst>
          </p:cNvPr>
          <p:cNvSpPr/>
          <p:nvPr/>
        </p:nvSpPr>
        <p:spPr>
          <a:xfrm>
            <a:off x="1752600" y="2286000"/>
            <a:ext cx="685800" cy="411353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9BC475-3571-4F3C-51D8-9CFEC8D08996}"/>
              </a:ext>
            </a:extLst>
          </p:cNvPr>
          <p:cNvSpPr txBox="1"/>
          <p:nvPr/>
        </p:nvSpPr>
        <p:spPr>
          <a:xfrm>
            <a:off x="176978" y="1981200"/>
            <a:ext cx="8790044" cy="1938992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 = "Tutorials";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pos =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name.find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('T');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match pos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Some(ix) =&gt; {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!("{} found at {}", 'T', ix );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None =&gt; {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!("{} not found", 'T’ );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328587-DF82-18B3-41FA-AF3191809E28}"/>
              </a:ext>
            </a:extLst>
          </p:cNvPr>
          <p:cNvSpPr txBox="1"/>
          <p:nvPr/>
        </p:nvSpPr>
        <p:spPr>
          <a:xfrm>
            <a:off x="4419600" y="2291163"/>
            <a:ext cx="2743200" cy="40011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J"/>
            </a:pPr>
            <a:r>
              <a:rPr lang="en-US" sz="2000" b="1" dirty="0"/>
              <a:t>Use the slice too!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5681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A9A66-8238-F24E-EC49-008CE5E84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72" y="37305"/>
            <a:ext cx="8229600" cy="926305"/>
          </a:xfrm>
        </p:spPr>
        <p:txBody>
          <a:bodyPr/>
          <a:lstStyle/>
          <a:p>
            <a:r>
              <a:rPr lang="en-US" dirty="0"/>
              <a:t>Operations on 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4F271-6AB9-A66F-57D6-2C4BC5D95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937" y="1024733"/>
            <a:ext cx="8408126" cy="5680867"/>
          </a:xfrm>
        </p:spPr>
        <p:txBody>
          <a:bodyPr/>
          <a:lstStyle/>
          <a:p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trim</a:t>
            </a:r>
          </a:p>
          <a:p>
            <a:r>
              <a:rPr lang="en-US" sz="2400" dirty="0"/>
              <a:t>Find whether a string contains another</a:t>
            </a:r>
            <a:endParaRPr lang="en-US" sz="2400" dirty="0">
              <a:solidFill>
                <a:srgbClr val="0F37E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lvl="3"/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4806DD-6A65-FCC1-2ED0-C2FA497BB1CF}"/>
              </a:ext>
            </a:extLst>
          </p:cNvPr>
          <p:cNvSpPr txBox="1"/>
          <p:nvPr/>
        </p:nvSpPr>
        <p:spPr>
          <a:xfrm>
            <a:off x="685800" y="4411461"/>
            <a:ext cx="6299622" cy="1938992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</a:t>
            </a:r>
            <a:r>
              <a:rPr lang="en-US" sz="2000" b="1" dirty="0"/>
              <a:t> will return a </a:t>
            </a:r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</a:p>
          <a:p>
            <a:r>
              <a:rPr lang="en-US" sz="2000" b="1"/>
              <a:t>Usual Rust strategy </a:t>
            </a:r>
            <a:r>
              <a:rPr lang="en-US" sz="2000" b="1" dirty="0"/>
              <a:t>for catching errors</a:t>
            </a:r>
          </a:p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</a:t>
            </a:r>
            <a:r>
              <a:rPr lang="en-US" sz="2000" b="1" dirty="0"/>
              <a:t> needed to 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find the actual index (from 0)</a:t>
            </a:r>
          </a:p>
          <a:p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or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None –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‘T’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found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A9F3FAA-44A0-91A4-0E3C-E76F5E3FBF09}"/>
              </a:ext>
            </a:extLst>
          </p:cNvPr>
          <p:cNvSpPr/>
          <p:nvPr/>
        </p:nvSpPr>
        <p:spPr>
          <a:xfrm>
            <a:off x="685800" y="2514600"/>
            <a:ext cx="3352800" cy="411353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9BC475-3571-4F3C-51D8-9CFEC8D08996}"/>
              </a:ext>
            </a:extLst>
          </p:cNvPr>
          <p:cNvSpPr txBox="1"/>
          <p:nvPr/>
        </p:nvSpPr>
        <p:spPr>
          <a:xfrm>
            <a:off x="128850" y="1952889"/>
            <a:ext cx="8790044" cy="2246769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 = "Tutorials";  </a:t>
            </a:r>
          </a:p>
          <a:p>
            <a:pPr lvl="0" eaLnBrk="0" hangingPunct="0"/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fns</a:t>
            </a: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fname.to_string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pos =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fns.find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('T');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match pos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Some(ix) =&gt; {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!("{} found at {}", 'T', ix );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None =&gt; {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!("{} not found", 'T’ );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5715477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92049-9F48-1F88-40E8-82F3C7E24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IteratORs</a:t>
            </a:r>
            <a:r>
              <a:rPr lang="en-US" dirty="0"/>
              <a:t> in RUST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0E4457-7462-D149-4C54-D328BA2AF5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71295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6E036-A85D-A0E4-1724-37EB10DBE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96577-2A24-1608-ABF8-1083CE9A9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83162"/>
          </a:xfrm>
        </p:spPr>
        <p:txBody>
          <a:bodyPr/>
          <a:lstStyle/>
          <a:p>
            <a:r>
              <a:rPr lang="en-US" sz="2400" dirty="0"/>
              <a:t>Arrays and strings can be scanned using </a:t>
            </a:r>
            <a:r>
              <a:rPr lang="en-US" sz="2400" dirty="0">
                <a:solidFill>
                  <a:srgbClr val="FF0000"/>
                </a:solidFill>
              </a:rPr>
              <a:t>iterators</a:t>
            </a:r>
          </a:p>
          <a:p>
            <a:r>
              <a:rPr lang="en-US" sz="2000" dirty="0"/>
              <a:t>For array, the syntax is simple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Array name functions as the iterator</a:t>
            </a:r>
          </a:p>
          <a:p>
            <a:pPr lvl="1"/>
            <a:r>
              <a:rPr lang="en-US" sz="2000" dirty="0"/>
              <a:t>Implicitly available for arrays</a:t>
            </a:r>
          </a:p>
          <a:p>
            <a:r>
              <a:rPr lang="en-US" sz="2000" dirty="0"/>
              <a:t>Iterator scans through the array</a:t>
            </a:r>
          </a:p>
          <a:p>
            <a:r>
              <a:rPr lang="en-US" sz="2000" dirty="0"/>
              <a:t>Extracts each item in turn</a:t>
            </a:r>
          </a:p>
          <a:p>
            <a:r>
              <a:rPr lang="en-US" sz="2000" dirty="0"/>
              <a:t>Places it in variable 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</a:p>
          <a:p>
            <a:pPr marL="685800" lvl="1"/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 </a:t>
            </a:r>
            <a:r>
              <a:rPr lang="en-US" sz="2000" dirty="0"/>
              <a:t>will be an 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i64 </a:t>
            </a:r>
            <a:r>
              <a:rPr lang="en-US" sz="2000" dirty="0"/>
              <a:t>in the example</a:t>
            </a:r>
          </a:p>
          <a:p>
            <a:pPr lvl="1" indent="-342900">
              <a:buFont typeface="Wingdings" panose="05000000000000000000" pitchFamily="2" charset="2"/>
              <a:buChar char="J"/>
            </a:pPr>
            <a:r>
              <a:rPr lang="en-US" sz="2000" i="1" dirty="0"/>
              <a:t>Major improvement on the clumsy equivalent in C++</a:t>
            </a:r>
          </a:p>
          <a:p>
            <a:pPr lvl="1" indent="-342900">
              <a:buFont typeface="Wingdings" panose="05000000000000000000" pitchFamily="2" charset="2"/>
              <a:buChar char="J"/>
            </a:pPr>
            <a:r>
              <a:rPr lang="en-US" sz="2000" i="1" dirty="0"/>
              <a:t>Iterator is implicit .. Explicit creation not required!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108008-A8C8-053A-6778-45C4F9E5F182}"/>
              </a:ext>
            </a:extLst>
          </p:cNvPr>
          <p:cNvSpPr txBox="1"/>
          <p:nvPr/>
        </p:nvSpPr>
        <p:spPr>
          <a:xfrm>
            <a:off x="457200" y="2209800"/>
            <a:ext cx="6604822" cy="1323439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mut a:[i64;10] = [0;10];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k in 0..10 { a[k] = 10*(k as i64); }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k in a { print!("{} ",k); }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!();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620DE7B-C4C4-EE4D-9BF8-F9FB2C8B1CE4}"/>
              </a:ext>
            </a:extLst>
          </p:cNvPr>
          <p:cNvSpPr/>
          <p:nvPr/>
        </p:nvSpPr>
        <p:spPr>
          <a:xfrm>
            <a:off x="457200" y="2819400"/>
            <a:ext cx="1752600" cy="411353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03855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6E036-A85D-A0E4-1724-37EB10DBE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96577-2A24-1608-ABF8-1083CE9A9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87962"/>
          </a:xfrm>
        </p:spPr>
        <p:txBody>
          <a:bodyPr/>
          <a:lstStyle/>
          <a:p>
            <a:r>
              <a:rPr lang="en-US" sz="2000" dirty="0"/>
              <a:t>For array, the syntax is simple</a:t>
            </a:r>
          </a:p>
          <a:p>
            <a:r>
              <a:rPr lang="en-US" sz="2000" dirty="0"/>
              <a:t>Iterator can be added explicitly</a:t>
            </a:r>
          </a:p>
          <a:p>
            <a:pPr lvl="1">
              <a:buFont typeface="Wingdings" panose="05000000000000000000" pitchFamily="2" charset="2"/>
              <a:buChar char="J"/>
            </a:pPr>
            <a:r>
              <a:rPr lang="en-US" sz="2000" dirty="0"/>
              <a:t>Allows some convenient tricks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Iterates from the end to the beginning</a:t>
            </a:r>
          </a:p>
          <a:p>
            <a:r>
              <a:rPr lang="en-US" sz="2000" dirty="0"/>
              <a:t>Here we create the iterator</a:t>
            </a:r>
          </a:p>
          <a:p>
            <a:pPr marL="0" indent="0" algn="ctr">
              <a:buNone/>
            </a:pPr>
            <a:r>
              <a:rPr lang="en-US" sz="2000" dirty="0" err="1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a.iter</a:t>
            </a:r>
            <a:r>
              <a:rPr lang="en-US" sz="2000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2000" dirty="0"/>
              <a:t>then modify it</a:t>
            </a:r>
          </a:p>
          <a:p>
            <a:pPr marL="0" indent="0" algn="ctr">
              <a:buNone/>
            </a:pPr>
            <a:r>
              <a:rPr lang="en-US" sz="2000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.rev()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108008-A8C8-053A-6778-45C4F9E5F182}"/>
              </a:ext>
            </a:extLst>
          </p:cNvPr>
          <p:cNvSpPr txBox="1"/>
          <p:nvPr/>
        </p:nvSpPr>
        <p:spPr>
          <a:xfrm>
            <a:off x="457200" y="2459504"/>
            <a:ext cx="6604822" cy="1938992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mut a:[i64;10] = [0;10];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k in 0..10 { a[k] = 10*(k as i64); }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k in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a,iter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().rev()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print!("{} ",k); </a:t>
            </a:r>
            <a:b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}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!();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C67A6B2-B766-7B59-B809-67BC7FF74F79}"/>
              </a:ext>
            </a:extLst>
          </p:cNvPr>
          <p:cNvSpPr/>
          <p:nvPr/>
        </p:nvSpPr>
        <p:spPr>
          <a:xfrm>
            <a:off x="1752600" y="3124200"/>
            <a:ext cx="2362200" cy="411353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23505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6E036-A85D-A0E4-1724-37EB10DBE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96577-2A24-1608-ABF8-1083CE9A9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87962"/>
          </a:xfrm>
        </p:spPr>
        <p:txBody>
          <a:bodyPr/>
          <a:lstStyle/>
          <a:p>
            <a:r>
              <a:rPr lang="en-US" sz="2000" dirty="0"/>
              <a:t>Convenience</a:t>
            </a:r>
          </a:p>
          <a:p>
            <a:pPr lvl="1"/>
            <a:r>
              <a:rPr lang="en-US" sz="2000" dirty="0"/>
              <a:t>Equivalent to this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pPr lvl="1">
              <a:buFont typeface="Webdings" panose="05030102010509060703" pitchFamily="18" charset="2"/>
              <a:buChar char=""/>
            </a:pPr>
            <a:r>
              <a:rPr lang="en-US" sz="2000" dirty="0"/>
              <a:t>No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a.len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000" dirty="0"/>
              <a:t>needed to determine the array size, </a:t>
            </a:r>
          </a:p>
          <a:p>
            <a:pPr lvl="1">
              <a:buFont typeface="Webdings" panose="05030102010509060703" pitchFamily="18" charset="2"/>
              <a:buChar char=""/>
            </a:pPr>
            <a:r>
              <a:rPr lang="en-US" sz="2000" dirty="0"/>
              <a:t>No variable to capture array element needed</a:t>
            </a:r>
          </a:p>
          <a:p>
            <a:pPr>
              <a:buFont typeface="Wingdings" panose="05000000000000000000" pitchFamily="2" charset="2"/>
              <a:buChar char="J"/>
            </a:pPr>
            <a:r>
              <a:rPr lang="en-US" sz="2000" dirty="0"/>
              <a:t>Here the iterator wins for simplicity!!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108008-A8C8-053A-6778-45C4F9E5F182}"/>
              </a:ext>
            </a:extLst>
          </p:cNvPr>
          <p:cNvSpPr txBox="1"/>
          <p:nvPr/>
        </p:nvSpPr>
        <p:spPr>
          <a:xfrm>
            <a:off x="685800" y="2133600"/>
            <a:ext cx="6604822" cy="163121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mut a:[i64;10] = [0;10];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j in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en-US" sz="2000" b="1" dirty="0" err="1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 x = a[j];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rgbClr val="0F37E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print!("{} ",x); </a:t>
            </a:r>
            <a:b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}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F79919-B14D-78B5-45AB-ACA13D11B970}"/>
              </a:ext>
            </a:extLst>
          </p:cNvPr>
          <p:cNvSpPr txBox="1"/>
          <p:nvPr/>
        </p:nvSpPr>
        <p:spPr>
          <a:xfrm>
            <a:off x="1600200" y="5054768"/>
            <a:ext cx="3810000" cy="1015663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k in a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print!("{} ",k); </a:t>
            </a:r>
            <a:b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}  </a:t>
            </a:r>
          </a:p>
        </p:txBody>
      </p:sp>
    </p:spTree>
    <p:extLst>
      <p:ext uri="{BB962C8B-B14F-4D97-AF65-F5344CB8AC3E}">
        <p14:creationId xmlns:p14="http://schemas.microsoft.com/office/powerpoint/2010/main" val="261062339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6E036-A85D-A0E4-1724-37EB10DBE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96577-2A24-1608-ABF8-1083CE9A9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83162"/>
          </a:xfrm>
        </p:spPr>
        <p:txBody>
          <a:bodyPr/>
          <a:lstStyle/>
          <a:p>
            <a:r>
              <a:rPr lang="en-US" sz="2400" dirty="0">
                <a:solidFill>
                  <a:srgbClr val="FF0000"/>
                </a:solidFill>
              </a:rPr>
              <a:t>Iterators </a:t>
            </a:r>
            <a:r>
              <a:rPr lang="en-US" sz="2400" dirty="0"/>
              <a:t>work on strings too</a:t>
            </a:r>
          </a:p>
          <a:p>
            <a:r>
              <a:rPr lang="en-US" sz="2000" dirty="0"/>
              <a:t>But you need to specify the iterator – 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chars()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Do not forget that in Rust</a:t>
            </a:r>
          </a:p>
          <a:p>
            <a:pPr marL="0" indent="0" algn="ctr">
              <a:buNone/>
            </a:pP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byte 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</a:t>
            </a:r>
            <a:r>
              <a:rPr lang="en-US" sz="2000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char</a:t>
            </a:r>
          </a:p>
          <a:p>
            <a:r>
              <a:rPr lang="en-US" sz="2000" dirty="0"/>
              <a:t>So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extracts </a:t>
            </a:r>
            <a:r>
              <a:rPr lang="en-US" sz="2000" dirty="0">
                <a:solidFill>
                  <a:srgbClr val="FF0000"/>
                </a:solidFill>
              </a:rPr>
              <a:t>8 bit bytes </a:t>
            </a:r>
          </a:p>
          <a:p>
            <a:pPr lvl="1"/>
            <a:r>
              <a:rPr lang="en-US" sz="2000" dirty="0"/>
              <a:t>For Unicode, there will be more bytes than chars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108008-A8C8-053A-6778-45C4F9E5F182}"/>
              </a:ext>
            </a:extLst>
          </p:cNvPr>
          <p:cNvSpPr txBox="1"/>
          <p:nvPr/>
        </p:nvSpPr>
        <p:spPr>
          <a:xfrm>
            <a:off x="838200" y="2209800"/>
            <a:ext cx="5406483" cy="1323439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c in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fullstring.chars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print!("{}:{} ",j, c);    </a:t>
            </a:r>
            <a:b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j += 1;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4615C4-49F1-FB1B-7541-18DA61E3A2AF}"/>
              </a:ext>
            </a:extLst>
          </p:cNvPr>
          <p:cNvSpPr txBox="1"/>
          <p:nvPr/>
        </p:nvSpPr>
        <p:spPr>
          <a:xfrm>
            <a:off x="1026841" y="4800600"/>
            <a:ext cx="5029200" cy="1323439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c in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fullstring.bytes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print!("{}:{} ",j, c);    </a:t>
            </a:r>
            <a:b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j += 1;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1518945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6E036-A85D-A0E4-1724-37EB10DBE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96577-2A24-1608-ABF8-1083CE9A9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83162"/>
          </a:xfrm>
        </p:spPr>
        <p:txBody>
          <a:bodyPr/>
          <a:lstStyle/>
          <a:p>
            <a:r>
              <a:rPr lang="en-US" sz="2400" dirty="0">
                <a:solidFill>
                  <a:srgbClr val="FF0000"/>
                </a:solidFill>
              </a:rPr>
              <a:t>Iterators </a:t>
            </a:r>
            <a:r>
              <a:rPr lang="en-US" sz="2400" dirty="0"/>
              <a:t>work on strings too</a:t>
            </a:r>
          </a:p>
          <a:p>
            <a:pPr lvl="1">
              <a:buFont typeface="Arial" panose="020B0604020202020204" pitchFamily="34" charset="0"/>
              <a:buChar char="+"/>
            </a:pPr>
            <a:r>
              <a:rPr lang="en-US" sz="2000" dirty="0"/>
              <a:t>Tricks like rev()</a:t>
            </a:r>
          </a:p>
          <a:p>
            <a:pPr lvl="1">
              <a:buFont typeface="Arial" panose="020B0604020202020204" pitchFamily="34" charset="0"/>
              <a:buChar char="+"/>
            </a:pPr>
            <a:endParaRPr lang="en-US" sz="2000" dirty="0"/>
          </a:p>
          <a:p>
            <a:pPr lvl="1">
              <a:buFont typeface="Arial" panose="020B0604020202020204" pitchFamily="34" charset="0"/>
              <a:buChar char="+"/>
            </a:pPr>
            <a:endParaRPr lang="en-US" sz="2000" dirty="0"/>
          </a:p>
          <a:p>
            <a:pPr lvl="1">
              <a:buFont typeface="Arial" panose="020B0604020202020204" pitchFamily="34" charset="0"/>
              <a:buChar char="+"/>
            </a:pPr>
            <a:endParaRPr lang="en-US" sz="2000" dirty="0"/>
          </a:p>
          <a:p>
            <a:pPr lvl="1">
              <a:buFont typeface="Arial" panose="020B0604020202020204" pitchFamily="34" charset="0"/>
              <a:buChar char="+"/>
            </a:pPr>
            <a:endParaRPr lang="en-US" sz="2000" dirty="0"/>
          </a:p>
          <a:p>
            <a:pPr lvl="1">
              <a:buFont typeface="Arial" panose="020B0604020202020204" pitchFamily="34" charset="0"/>
              <a:buChar char="+"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"/>
            </a:pPr>
            <a:r>
              <a:rPr lang="en-US" sz="2000" dirty="0"/>
              <a:t>Neatly reports your strings in reverse order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108008-A8C8-053A-6778-45C4F9E5F182}"/>
              </a:ext>
            </a:extLst>
          </p:cNvPr>
          <p:cNvSpPr txBox="1"/>
          <p:nvPr/>
        </p:nvSpPr>
        <p:spPr>
          <a:xfrm>
            <a:off x="838200" y="2209800"/>
            <a:ext cx="5791200" cy="163121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c in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fullstring.chars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().rev()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print!("{}:{} ",j, c);    </a:t>
            </a:r>
            <a:b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j += 1;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rgbClr val="0F37E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F37E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0375099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6E036-A85D-A0E4-1724-37EB10DBE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Iterators …….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96577-2A24-1608-ABF8-1083CE9A9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83162"/>
          </a:xfrm>
        </p:spPr>
        <p:txBody>
          <a:bodyPr/>
          <a:lstStyle/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108008-A8C8-053A-6778-45C4F9E5F182}"/>
              </a:ext>
            </a:extLst>
          </p:cNvPr>
          <p:cNvSpPr txBox="1"/>
          <p:nvPr/>
        </p:nvSpPr>
        <p:spPr>
          <a:xfrm>
            <a:off x="990600" y="2209800"/>
            <a:ext cx="5791200" cy="2862322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Of course .. This is Rust</a:t>
            </a:r>
          </a:p>
          <a:p>
            <a:endParaRPr lang="en-US" sz="2000" b="1" dirty="0"/>
          </a:p>
          <a:p>
            <a:r>
              <a:rPr lang="en-US" sz="2000" b="1" dirty="0"/>
              <a:t>So simplicity would be a bad feature …</a:t>
            </a:r>
          </a:p>
          <a:p>
            <a:endParaRPr lang="en-US" sz="2000" b="1" dirty="0"/>
          </a:p>
          <a:p>
            <a:r>
              <a:rPr lang="en-US" sz="2000" b="1" dirty="0"/>
              <a:t>More later …</a:t>
            </a:r>
          </a:p>
          <a:p>
            <a:endParaRPr lang="en-US" sz="2000" b="1" dirty="0"/>
          </a:p>
          <a:p>
            <a:pPr algn="ctr"/>
            <a:r>
              <a:rPr lang="en-US" sz="2000" b="1" dirty="0"/>
              <a:t>But the basic features are easy enough</a:t>
            </a:r>
          </a:p>
          <a:p>
            <a:pPr algn="ctr"/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</a:p>
          <a:p>
            <a:pPr algn="ctr"/>
            <a:r>
              <a:rPr lang="en-US" sz="2000" b="1" dirty="0"/>
              <a:t>Useful </a:t>
            </a:r>
            <a:r>
              <a:rPr lang="en-US" sz="2000" b="1" dirty="0">
                <a:sym typeface="Wingdings" panose="05000000000000000000" pitchFamily="2" charset="2"/>
              </a:rPr>
              <a:t>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746997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Slices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In Rust, </a:t>
            </a:r>
            <a:r>
              <a:rPr lang="en-US" sz="2000" dirty="0">
                <a:solidFill>
                  <a:srgbClr val="FF0000"/>
                </a:solidFill>
              </a:rPr>
              <a:t>slices</a:t>
            </a:r>
            <a:r>
              <a:rPr lang="en-US" sz="2000" dirty="0"/>
              <a:t> represent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Contiguous blocks which are parts of another structure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Commonly applied to ‘slices’ of vectors or strings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Here -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to_string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2000" dirty="0"/>
              <a:t>operation will form a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000" dirty="0"/>
              <a:t> (</a:t>
            </a:r>
            <a:r>
              <a:rPr lang="en-US" sz="2000" i="1" dirty="0"/>
              <a:t>more later!)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Characters stored in contiguous memory locations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CA6020-0971-A458-412D-1CC2D95461C2}"/>
              </a:ext>
            </a:extLst>
          </p:cNvPr>
          <p:cNvSpPr txBox="1"/>
          <p:nvPr/>
        </p:nvSpPr>
        <p:spPr>
          <a:xfrm>
            <a:off x="469605" y="4775567"/>
            <a:ext cx="8044085" cy="163121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n1 = "Tutorials".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to_string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!(“String length {}",n1.len());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c1 = &amp;n1[4..9];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fetches characters at 4,5,6,7, and 8 positions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!("{}",c1);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E255FEA-B4EF-FAD2-4A91-2F77E1D1C2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3073033"/>
            <a:ext cx="6562725" cy="14287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6401025-D16A-D974-81D1-627E24277C68}"/>
              </a:ext>
            </a:extLst>
          </p:cNvPr>
          <p:cNvSpPr txBox="1"/>
          <p:nvPr/>
        </p:nvSpPr>
        <p:spPr>
          <a:xfrm>
            <a:off x="2133600" y="4251082"/>
            <a:ext cx="4230541" cy="40011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Slice </a:t>
            </a:r>
            <a:r>
              <a:rPr lang="en-US" sz="2000" b="1" dirty="0"/>
              <a:t>of (8 bit or UTF8) characters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F0F7C12-C997-54AB-292B-DC96F5967B7F}"/>
              </a:ext>
            </a:extLst>
          </p:cNvPr>
          <p:cNvSpPr/>
          <p:nvPr/>
        </p:nvSpPr>
        <p:spPr>
          <a:xfrm>
            <a:off x="1828800" y="4702370"/>
            <a:ext cx="1752600" cy="485213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792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Slices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In Rust, </a:t>
            </a:r>
            <a:r>
              <a:rPr lang="en-US" sz="2000" dirty="0">
                <a:solidFill>
                  <a:srgbClr val="FF0000"/>
                </a:solidFill>
              </a:rPr>
              <a:t>slices</a:t>
            </a:r>
            <a:r>
              <a:rPr lang="en-US" sz="2000" dirty="0"/>
              <a:t> represent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Contiguous blocks which are parts of another structure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Commonly applied to ‘slices’ of vectors or strings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Here -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to_string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2000" dirty="0"/>
              <a:t>operation will form a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000" dirty="0"/>
              <a:t> (</a:t>
            </a:r>
            <a:r>
              <a:rPr lang="en-US" sz="2000" i="1" dirty="0"/>
              <a:t>more later!)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Characters stored in contiguous memory locations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CA6020-0971-A458-412D-1CC2D95461C2}"/>
              </a:ext>
            </a:extLst>
          </p:cNvPr>
          <p:cNvSpPr txBox="1"/>
          <p:nvPr/>
        </p:nvSpPr>
        <p:spPr>
          <a:xfrm>
            <a:off x="469605" y="4775567"/>
            <a:ext cx="8044085" cy="163121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n1 = "Tutorials".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to_string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!(“String length {}",n1.len());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c1 = &amp;n1[4..9];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fetches characters at 4,5,6,7, and 8 positions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!("{}",c1);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E255FEA-B4EF-FAD2-4A91-2F77E1D1C2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3073033"/>
            <a:ext cx="6562725" cy="14287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6401025-D16A-D974-81D1-627E24277C68}"/>
              </a:ext>
            </a:extLst>
          </p:cNvPr>
          <p:cNvSpPr txBox="1"/>
          <p:nvPr/>
        </p:nvSpPr>
        <p:spPr>
          <a:xfrm>
            <a:off x="3959519" y="4298302"/>
            <a:ext cx="5184481" cy="40011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Apply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to_string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/>
              <a:t>to form a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F0F7C12-C997-54AB-292B-DC96F5967B7F}"/>
              </a:ext>
            </a:extLst>
          </p:cNvPr>
          <p:cNvSpPr/>
          <p:nvPr/>
        </p:nvSpPr>
        <p:spPr>
          <a:xfrm>
            <a:off x="3733800" y="4724130"/>
            <a:ext cx="1949303" cy="485213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410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Slices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In Rust, </a:t>
            </a:r>
            <a:r>
              <a:rPr lang="en-US" sz="2000" dirty="0">
                <a:solidFill>
                  <a:srgbClr val="FF0000"/>
                </a:solidFill>
              </a:rPr>
              <a:t>slices</a:t>
            </a:r>
            <a:r>
              <a:rPr lang="en-US" sz="2000" dirty="0"/>
              <a:t> represent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Contiguous blocks which are parts of another structure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Commonly applied to ‘slices’ of vectors or strings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Here -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to_string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2000" dirty="0"/>
              <a:t>operation will form a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000" dirty="0"/>
              <a:t> (</a:t>
            </a:r>
            <a:r>
              <a:rPr lang="en-US" sz="2000" i="1" dirty="0"/>
              <a:t>more later!)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Characters stored in contiguous memory locations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CA6020-0971-A458-412D-1CC2D95461C2}"/>
              </a:ext>
            </a:extLst>
          </p:cNvPr>
          <p:cNvSpPr txBox="1"/>
          <p:nvPr/>
        </p:nvSpPr>
        <p:spPr>
          <a:xfrm>
            <a:off x="469605" y="4775567"/>
            <a:ext cx="8044085" cy="163121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n1 = "Tutorials".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to_string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!(“String length {}",n1.len());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c1 = &amp;n1[4..9];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fetches characters at 4,5,6,7, and 8 positions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!("{}",c1);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E255FEA-B4EF-FAD2-4A91-2F77E1D1C2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3073033"/>
            <a:ext cx="6562725" cy="14287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6401025-D16A-D974-81D1-627E24277C68}"/>
              </a:ext>
            </a:extLst>
          </p:cNvPr>
          <p:cNvSpPr txBox="1"/>
          <p:nvPr/>
        </p:nvSpPr>
        <p:spPr>
          <a:xfrm>
            <a:off x="3959519" y="4298302"/>
            <a:ext cx="5184481" cy="40011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Apply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to_string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/>
              <a:t>to form a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F0F7C12-C997-54AB-292B-DC96F5967B7F}"/>
              </a:ext>
            </a:extLst>
          </p:cNvPr>
          <p:cNvSpPr/>
          <p:nvPr/>
        </p:nvSpPr>
        <p:spPr>
          <a:xfrm>
            <a:off x="3733800" y="4694195"/>
            <a:ext cx="1949303" cy="485213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30268AB-10F0-FB4E-8A27-FC9EF6E83261}"/>
              </a:ext>
            </a:extLst>
          </p:cNvPr>
          <p:cNvSpPr/>
          <p:nvPr/>
        </p:nvSpPr>
        <p:spPr>
          <a:xfrm>
            <a:off x="1052269" y="4694194"/>
            <a:ext cx="547931" cy="485213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071DFFB-090A-21B1-FD97-F963F413D386}"/>
              </a:ext>
            </a:extLst>
          </p:cNvPr>
          <p:cNvSpPr txBox="1"/>
          <p:nvPr/>
        </p:nvSpPr>
        <p:spPr>
          <a:xfrm>
            <a:off x="762001" y="4281507"/>
            <a:ext cx="2590800" cy="40011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F37E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n1</a:t>
            </a:r>
            <a:r>
              <a:rPr lang="en-US" sz="2000" b="1" dirty="0"/>
              <a:t> will be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/>
              <a:t>a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</a:p>
        </p:txBody>
      </p:sp>
    </p:spTree>
    <p:extLst>
      <p:ext uri="{BB962C8B-B14F-4D97-AF65-F5344CB8AC3E}">
        <p14:creationId xmlns:p14="http://schemas.microsoft.com/office/powerpoint/2010/main" val="3281215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Slices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In Rust, </a:t>
            </a:r>
            <a:r>
              <a:rPr lang="en-US" sz="2000" dirty="0">
                <a:solidFill>
                  <a:srgbClr val="FF0000"/>
                </a:solidFill>
              </a:rPr>
              <a:t>slices</a:t>
            </a:r>
            <a:r>
              <a:rPr lang="en-US" sz="2000" dirty="0"/>
              <a:t> represent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Contiguous blocks which are parts of another structure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Commonly applied to ‘slices’ of vectors or strings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Here -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to_string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2000" dirty="0"/>
              <a:t>operation will form a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000" dirty="0"/>
              <a:t> (</a:t>
            </a:r>
            <a:r>
              <a:rPr lang="en-US" sz="2000" i="1" dirty="0"/>
              <a:t>more later!)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Characters stored in contiguous memory locations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CA6020-0971-A458-412D-1CC2D95461C2}"/>
              </a:ext>
            </a:extLst>
          </p:cNvPr>
          <p:cNvSpPr txBox="1"/>
          <p:nvPr/>
        </p:nvSpPr>
        <p:spPr>
          <a:xfrm>
            <a:off x="469605" y="4775567"/>
            <a:ext cx="8044085" cy="163121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n1 = "Tutorials".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to_string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!(“String length {}",n1.len());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c1 = &amp;n1[4..9];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fetches characters at 4,5,6,7, and 8 positions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!("{}",c1);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E255FEA-B4EF-FAD2-4A91-2F77E1D1C2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3073033"/>
            <a:ext cx="6562725" cy="14287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6401025-D16A-D974-81D1-627E24277C68}"/>
              </a:ext>
            </a:extLst>
          </p:cNvPr>
          <p:cNvSpPr txBox="1"/>
          <p:nvPr/>
        </p:nvSpPr>
        <p:spPr>
          <a:xfrm>
            <a:off x="3733802" y="4613217"/>
            <a:ext cx="5708110" cy="40011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Apply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n_len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/>
              <a:t>to confirm the length – 9 here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F0F7C12-C997-54AB-292B-DC96F5967B7F}"/>
              </a:ext>
            </a:extLst>
          </p:cNvPr>
          <p:cNvSpPr/>
          <p:nvPr/>
        </p:nvSpPr>
        <p:spPr>
          <a:xfrm>
            <a:off x="4800601" y="5060302"/>
            <a:ext cx="1295400" cy="485213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308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220C7-1D30-4ECC-8A1C-21895AF3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7195" cy="944562"/>
          </a:xfrm>
        </p:spPr>
        <p:txBody>
          <a:bodyPr/>
          <a:lstStyle/>
          <a:p>
            <a:r>
              <a:rPr lang="en-US" dirty="0"/>
              <a:t>Slices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79CFF-146F-4081-B7E9-0CF120C8B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293395" cy="5562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/>
              <a:t>In Rust, </a:t>
            </a:r>
            <a:r>
              <a:rPr lang="en-US" sz="2000" dirty="0">
                <a:solidFill>
                  <a:srgbClr val="FF0000"/>
                </a:solidFill>
              </a:rPr>
              <a:t>slices</a:t>
            </a:r>
            <a:r>
              <a:rPr lang="en-US" sz="2000" dirty="0"/>
              <a:t> represent</a:t>
            </a:r>
          </a:p>
          <a:p>
            <a:pPr lvl="1">
              <a:buClr>
                <a:srgbClr val="FF0000"/>
              </a:buClr>
            </a:pPr>
            <a:r>
              <a:rPr lang="en-US" sz="2000" dirty="0"/>
              <a:t>Contiguous blocks which are parts of another structure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Commonly applied to ‘slices’ of vectors or strings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Here -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to_string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2000" dirty="0"/>
              <a:t>operation will form a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000" dirty="0"/>
              <a:t> (</a:t>
            </a:r>
            <a:r>
              <a:rPr lang="en-US" sz="2000" i="1" dirty="0"/>
              <a:t>more later!)</a:t>
            </a:r>
          </a:p>
          <a:p>
            <a:pPr>
              <a:buClr>
                <a:srgbClr val="FF0000"/>
              </a:buClr>
            </a:pPr>
            <a:r>
              <a:rPr lang="en-US" sz="2000" dirty="0"/>
              <a:t>Characters stored in contiguous memory locations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CA6020-0971-A458-412D-1CC2D95461C2}"/>
              </a:ext>
            </a:extLst>
          </p:cNvPr>
          <p:cNvSpPr txBox="1"/>
          <p:nvPr/>
        </p:nvSpPr>
        <p:spPr>
          <a:xfrm>
            <a:off x="469605" y="4775567"/>
            <a:ext cx="8044085" cy="1631216"/>
          </a:xfrm>
          <a:prstGeom prst="rect">
            <a:avLst/>
          </a:prstGeom>
          <a:noFill/>
          <a:ln>
            <a:solidFill>
              <a:srgbClr val="0F37E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n1 = "Tutorials".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to_string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!(“String length {}",n1.len());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let c1 = &amp;n1[4..9];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fetches characters at 4,5,6,7, and 8 positions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!("{}",c1);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E255FEA-B4EF-FAD2-4A91-2F77E1D1C2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3073033"/>
            <a:ext cx="6562725" cy="14287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6401025-D16A-D974-81D1-627E24277C68}"/>
              </a:ext>
            </a:extLst>
          </p:cNvPr>
          <p:cNvSpPr txBox="1"/>
          <p:nvPr/>
        </p:nvSpPr>
        <p:spPr>
          <a:xfrm>
            <a:off x="381000" y="4937216"/>
            <a:ext cx="2971800" cy="411352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Now make a </a:t>
            </a:r>
            <a:r>
              <a:rPr lang="en-US" sz="2000" b="1" dirty="0">
                <a:solidFill>
                  <a:srgbClr val="FF0000"/>
                </a:solidFill>
              </a:rPr>
              <a:t>slice</a:t>
            </a:r>
            <a:r>
              <a:rPr lang="en-US" sz="2000" b="1" dirty="0"/>
              <a:t>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n1 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F0F7C12-C997-54AB-292B-DC96F5967B7F}"/>
              </a:ext>
            </a:extLst>
          </p:cNvPr>
          <p:cNvSpPr/>
          <p:nvPr/>
        </p:nvSpPr>
        <p:spPr>
          <a:xfrm>
            <a:off x="1905000" y="5348568"/>
            <a:ext cx="1676400" cy="485213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FC90268-D9FB-521F-5D9F-FE6FDD020333}"/>
              </a:ext>
            </a:extLst>
          </p:cNvPr>
          <p:cNvSpPr txBox="1"/>
          <p:nvPr/>
        </p:nvSpPr>
        <p:spPr>
          <a:xfrm>
            <a:off x="3574869" y="4679751"/>
            <a:ext cx="3895725" cy="101566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4..9 is a </a:t>
            </a:r>
            <a:r>
              <a:rPr lang="en-US" sz="2000" b="1" dirty="0">
                <a:solidFill>
                  <a:srgbClr val="FF0000"/>
                </a:solidFill>
              </a:rPr>
              <a:t>range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 half closed interval – [4..9), </a:t>
            </a:r>
            <a:r>
              <a:rPr lang="en-US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i.e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&lt;9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4..8</a:t>
            </a:r>
          </a:p>
        </p:txBody>
      </p:sp>
    </p:spTree>
    <p:extLst>
      <p:ext uri="{BB962C8B-B14F-4D97-AF65-F5344CB8AC3E}">
        <p14:creationId xmlns:p14="http://schemas.microsoft.com/office/powerpoint/2010/main" val="942961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13378</TotalTime>
  <Words>4180</Words>
  <Application>Microsoft Office PowerPoint</Application>
  <PresentationFormat>On-screen Show (4:3)</PresentationFormat>
  <Paragraphs>748</Paragraphs>
  <Slides>49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7" baseType="lpstr">
      <vt:lpstr>Arial</vt:lpstr>
      <vt:lpstr>Calibri</vt:lpstr>
      <vt:lpstr>Courier New</vt:lpstr>
      <vt:lpstr>Symbol</vt:lpstr>
      <vt:lpstr>Times New Roman</vt:lpstr>
      <vt:lpstr>Webdings</vt:lpstr>
      <vt:lpstr>Wingdings</vt:lpstr>
      <vt:lpstr>Office Theme</vt:lpstr>
      <vt:lpstr>RUST Slices and Strings</vt:lpstr>
      <vt:lpstr>Slices</vt:lpstr>
      <vt:lpstr>Slices</vt:lpstr>
      <vt:lpstr>Slices</vt:lpstr>
      <vt:lpstr>Slices</vt:lpstr>
      <vt:lpstr>Slices</vt:lpstr>
      <vt:lpstr>Slices</vt:lpstr>
      <vt:lpstr>Slices</vt:lpstr>
      <vt:lpstr>Slices</vt:lpstr>
      <vt:lpstr>Slices</vt:lpstr>
      <vt:lpstr>Slices - Formal</vt:lpstr>
      <vt:lpstr>Slices - Formal</vt:lpstr>
      <vt:lpstr>Slices - Formal</vt:lpstr>
      <vt:lpstr>Slices - Formal</vt:lpstr>
      <vt:lpstr>Slices - Formal</vt:lpstr>
      <vt:lpstr>Slices – Formal – Mutable slices</vt:lpstr>
      <vt:lpstr>Slices – Formal – Mutable slices</vt:lpstr>
      <vt:lpstr>Slices – Formal – Mutable slices</vt:lpstr>
      <vt:lpstr>Slices – Formal – Mutable slices</vt:lpstr>
      <vt:lpstr>Slices – Formal – Mutable slices</vt:lpstr>
      <vt:lpstr>Slices - Formal</vt:lpstr>
      <vt:lpstr>Slices - Formal</vt:lpstr>
      <vt:lpstr>Slices - Formal</vt:lpstr>
      <vt:lpstr>STRINGS</vt:lpstr>
      <vt:lpstr>Strings are UTF-8 characters</vt:lpstr>
      <vt:lpstr>Standards – Real or ‘Industry’</vt:lpstr>
      <vt:lpstr>Standards – Real or ‘Industry’</vt:lpstr>
      <vt:lpstr>STRINGS</vt:lpstr>
      <vt:lpstr>Strings in Rust</vt:lpstr>
      <vt:lpstr>Creating Strings</vt:lpstr>
      <vt:lpstr>Operations on Strings</vt:lpstr>
      <vt:lpstr>Operations on Strings</vt:lpstr>
      <vt:lpstr>Operations on Strings</vt:lpstr>
      <vt:lpstr>Operations on Strings</vt:lpstr>
      <vt:lpstr>Operations on Strings</vt:lpstr>
      <vt:lpstr>Operations on Strings</vt:lpstr>
      <vt:lpstr>Operations on Strings</vt:lpstr>
      <vt:lpstr>Operations on Strings</vt:lpstr>
      <vt:lpstr>Operations on Strings</vt:lpstr>
      <vt:lpstr>Operations on Strings</vt:lpstr>
      <vt:lpstr>Operations on Strings</vt:lpstr>
      <vt:lpstr>Operations on Strings</vt:lpstr>
      <vt:lpstr>IteratORs in RUST</vt:lpstr>
      <vt:lpstr>Iterators</vt:lpstr>
      <vt:lpstr>Iterators</vt:lpstr>
      <vt:lpstr>Iterators</vt:lpstr>
      <vt:lpstr>Iterators</vt:lpstr>
      <vt:lpstr>Iterators</vt:lpstr>
      <vt:lpstr>Iterators …….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Technical English: Fewer is better!</dc:title>
  <dc:creator>Windows User</dc:creator>
  <cp:lastModifiedBy>Joihn Morris</cp:lastModifiedBy>
  <cp:revision>194</cp:revision>
  <cp:lastPrinted>2019-04-26T14:10:42Z</cp:lastPrinted>
  <dcterms:created xsi:type="dcterms:W3CDTF">2010-05-26T12:32:20Z</dcterms:created>
  <dcterms:modified xsi:type="dcterms:W3CDTF">2022-09-01T06:53:15Z</dcterms:modified>
</cp:coreProperties>
</file>