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25" r:id="rId3"/>
    <p:sldId id="334" r:id="rId4"/>
    <p:sldId id="450" r:id="rId5"/>
    <p:sldId id="451" r:id="rId6"/>
    <p:sldId id="452" r:id="rId7"/>
    <p:sldId id="453" r:id="rId8"/>
    <p:sldId id="454" r:id="rId9"/>
    <p:sldId id="455" r:id="rId10"/>
    <p:sldId id="457" r:id="rId11"/>
    <p:sldId id="456" r:id="rId12"/>
    <p:sldId id="449" r:id="rId13"/>
    <p:sldId id="417" r:id="rId14"/>
    <p:sldId id="458" r:id="rId15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E1"/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9" autoAdjust="0"/>
    <p:restoredTop sz="94629" autoAdjust="0"/>
  </p:normalViewPr>
  <p:slideViewPr>
    <p:cSldViewPr>
      <p:cViewPr varScale="1">
        <p:scale>
          <a:sx n="87" d="100"/>
          <a:sy n="87" d="100"/>
        </p:scale>
        <p:origin x="20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18-Aug-22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18-Aug-22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dirty="0">
                <a:solidFill>
                  <a:schemeClr val="bg1"/>
                </a:solidFill>
              </a:rPr>
              <a:t>RUST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Control flow</a:t>
            </a:r>
            <a:endParaRPr lang="en-NZ" sz="3200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School of Industrial Education and Technology,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390181" y="1789339"/>
            <a:ext cx="7836195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a:f64 = 3.0;   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b:f64 = 4.0;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x:a,y:b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pa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pb = Point{x:10.0,y:b};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pb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05FC19-B3AE-E470-AA3F-7FB6EC9A9776}"/>
              </a:ext>
            </a:extLst>
          </p:cNvPr>
          <p:cNvSpPr txBox="1"/>
          <p:nvPr/>
        </p:nvSpPr>
        <p:spPr>
          <a:xfrm>
            <a:off x="3962400" y="3254514"/>
            <a:ext cx="408010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Elements of a struct </a:t>
            </a:r>
            <a:r>
              <a:rPr lang="en-US" sz="2000" b="1" dirty="0"/>
              <a:t>accessed with ‘.’ operator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15130D3-F0DD-949C-4793-82D57E35EFD6}"/>
              </a:ext>
            </a:extLst>
          </p:cNvPr>
          <p:cNvSpPr/>
          <p:nvPr/>
        </p:nvSpPr>
        <p:spPr>
          <a:xfrm>
            <a:off x="4953000" y="4572000"/>
            <a:ext cx="1703034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1BE300-F26C-8B23-B2AF-D0295E2A54A8}"/>
              </a:ext>
            </a:extLst>
          </p:cNvPr>
          <p:cNvSpPr/>
          <p:nvPr/>
        </p:nvSpPr>
        <p:spPr>
          <a:xfrm>
            <a:off x="4953001" y="5198149"/>
            <a:ext cx="1703034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30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Array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Accessed with the [] operator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1447800" y="2613392"/>
            <a:ext cx="3505200" cy="193899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Triangle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name: String,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a: Point,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b: Point,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c: Point,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890811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306-4BA3-44B6-9E39-A9C8B2FC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BCD0-6422-4012-9542-FECBFF415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024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02" y="76200"/>
            <a:ext cx="8217195" cy="944562"/>
          </a:xfrm>
        </p:spPr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1709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Multiply dimensioned structures of a single type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vectors, matrices, quaternions, …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A Rust array</a:t>
            </a:r>
          </a:p>
          <a:p>
            <a:pPr>
              <a:buClr>
                <a:srgbClr val="FF0000"/>
              </a:buClr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fixed-size sequence of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elements of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one type,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>
              <a:buClr>
                <a:srgbClr val="FF0000"/>
              </a:buClr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The array type is written as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[T; N] </a:t>
            </a:r>
          </a:p>
          <a:p>
            <a:pPr lvl="1">
              <a:buClr>
                <a:srgbClr val="FF0000"/>
              </a:buClr>
            </a:pPr>
            <a:r>
              <a:rPr lang="en-US" altLang="en-US" sz="2000" dirty="0">
                <a:solidFill>
                  <a:srgbClr val="0F37E1"/>
                </a:solidFill>
              </a:rPr>
              <a:t>T</a:t>
            </a:r>
            <a:r>
              <a:rPr lang="en-US" altLang="en-US" sz="2000" dirty="0"/>
              <a:t> can be any type (including a struct)</a:t>
            </a:r>
          </a:p>
          <a:p>
            <a:pPr lvl="1">
              <a:buClr>
                <a:srgbClr val="FF0000"/>
              </a:buClr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</a:rPr>
              <a:t>N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 a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constant expression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that evaluates to 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Arial" panose="020B0604020202020204" pitchFamily="34" charset="0"/>
              </a:rPr>
              <a:t>usize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rgbClr val="FF0000"/>
              </a:buClr>
            </a:pPr>
            <a:r>
              <a:rPr lang="en-US" sz="2000" dirty="0"/>
              <a:t>Must be initialized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Arrays are basically fixed in size and type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For more dynamic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variable sized) structures, </a:t>
            </a:r>
            <a:br>
              <a:rPr lang="en-US" sz="2000" dirty="0"/>
            </a:br>
            <a:r>
              <a:rPr lang="en-US" sz="2000" dirty="0"/>
              <a:t>use Rust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2000" dirty="0"/>
              <a:t> (vectors)</a:t>
            </a: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63402" y="3657600"/>
            <a:ext cx="7086601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indices: [i32; 3] = [1, 2, 3];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x: [f64; 5] =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[4.1, 9.3, -3.7, 7.6];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215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02" y="76200"/>
            <a:ext cx="8217195" cy="944562"/>
          </a:xfrm>
        </p:spPr>
        <p:txBody>
          <a:bodyPr/>
          <a:lstStyle/>
          <a:p>
            <a:r>
              <a:rPr lang="en-US" dirty="0"/>
              <a:t>Arrays – Accessing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1709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Use the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2000" dirty="0"/>
              <a:t> operator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Array indices start at 0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Must be initialized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Fundamentally, arrays are easy and simple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Complications start with Rust’s </a:t>
            </a:r>
            <a:r>
              <a:rPr lang="en-US" sz="2000" dirty="0">
                <a:solidFill>
                  <a:srgbClr val="FF0000"/>
                </a:solidFill>
              </a:rPr>
              <a:t>ownership</a:t>
            </a:r>
            <a:r>
              <a:rPr lang="en-US" sz="2000" dirty="0"/>
              <a:t> rules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Designed to avoid a well known problem with high level languages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A joy in store for you </a:t>
            </a:r>
            <a:r>
              <a:rPr lang="en-US" sz="1600" dirty="0">
                <a:sym typeface="Wingdings" panose="05000000000000000000" pitchFamily="2" charset="2"/>
              </a:rPr>
              <a:t></a:t>
            </a: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372C2-2026-3440-C3E2-BFECDF48DB7F}"/>
              </a:ext>
            </a:extLst>
          </p:cNvPr>
          <p:cNvSpPr txBox="1"/>
          <p:nvPr/>
        </p:nvSpPr>
        <p:spPr>
          <a:xfrm>
            <a:off x="462484" y="1961506"/>
            <a:ext cx="7086601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indices: [i32; 3] = [1, 2, 3];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x: [f64; 5] =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[4.1, 9.3, -3.7, 7.6];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x0: f64 = x[0];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x2: f64 = x[2];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start:i32 = indices[0];</a:t>
            </a:r>
          </a:p>
        </p:txBody>
      </p:sp>
    </p:spTree>
    <p:extLst>
      <p:ext uri="{BB962C8B-B14F-4D97-AF65-F5344CB8AC3E}">
        <p14:creationId xmlns:p14="http://schemas.microsoft.com/office/powerpoint/2010/main" val="326440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306-4BA3-44B6-9E39-A9C8B2FC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BCD0-6422-4012-9542-FECBFF415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9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Most problems are better solved in terms of more complex structures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If you had to solve every problem at the integer, float of character level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No advance from assembly level programming!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Example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Mathematical problem (basis of an engineering structure)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Works with points, </a:t>
            </a:r>
            <a:br>
              <a:rPr lang="en-US" sz="2000" dirty="0"/>
            </a:br>
            <a:r>
              <a:rPr lang="en-US" sz="2000" dirty="0"/>
              <a:t>then areas (triangles, circles, rectangles, …)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Start define a point using a struct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1784497" y="4876800"/>
            <a:ext cx="2743200" cy="132343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76835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Points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2D point has two attributes, x and 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469605" y="1905000"/>
            <a:ext cx="7836195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a:f64 = 3.0;   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b:f64 = 4.0;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x:a,x:b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pa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pb = Point{x:10.0,y:b};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pb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002B3F-5400-E015-4F5E-866CD1E93B49}"/>
              </a:ext>
            </a:extLst>
          </p:cNvPr>
          <p:cNvSpPr txBox="1"/>
          <p:nvPr/>
        </p:nvSpPr>
        <p:spPr>
          <a:xfrm>
            <a:off x="2895600" y="2046249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List of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name: type,</a:t>
            </a:r>
          </a:p>
          <a:p>
            <a:r>
              <a:rPr lang="en-US" sz="2000" b="1" dirty="0"/>
              <a:t>pairs (as many as you need!)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05FC19-B3AE-E470-AA3F-7FB6EC9A9776}"/>
              </a:ext>
            </a:extLst>
          </p:cNvPr>
          <p:cNvSpPr txBox="1"/>
          <p:nvPr/>
        </p:nvSpPr>
        <p:spPr>
          <a:xfrm>
            <a:off x="3505200" y="3254514"/>
            <a:ext cx="408010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Now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b="1" dirty="0"/>
              <a:t> is a type, so we can declare points,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pa, pb,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44DBDD6-8683-586F-AA42-9BC262BCB88B}"/>
              </a:ext>
            </a:extLst>
          </p:cNvPr>
          <p:cNvSpPr/>
          <p:nvPr/>
        </p:nvSpPr>
        <p:spPr>
          <a:xfrm>
            <a:off x="1219200" y="4358154"/>
            <a:ext cx="457200" cy="36624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9558F5D-A551-A085-A861-C01E66F6A98D}"/>
              </a:ext>
            </a:extLst>
          </p:cNvPr>
          <p:cNvSpPr/>
          <p:nvPr/>
        </p:nvSpPr>
        <p:spPr>
          <a:xfrm>
            <a:off x="1219200" y="4967754"/>
            <a:ext cx="457200" cy="36624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27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Points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2D point has two attributes, x and 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469605" y="1905000"/>
            <a:ext cx="7836195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a:f64 = 3.0;   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b:f64 = 4.0;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x:a,x:b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pa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pb = Point{x:10.0,y:b};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pb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002B3F-5400-E015-4F5E-866CD1E93B49}"/>
              </a:ext>
            </a:extLst>
          </p:cNvPr>
          <p:cNvSpPr txBox="1"/>
          <p:nvPr/>
        </p:nvSpPr>
        <p:spPr>
          <a:xfrm>
            <a:off x="2895600" y="2046249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List of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name: type,</a:t>
            </a:r>
          </a:p>
          <a:p>
            <a:r>
              <a:rPr lang="en-US" sz="2000" b="1" dirty="0"/>
              <a:t>pairs (as many as you need!)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05FC19-B3AE-E470-AA3F-7FB6EC9A9776}"/>
              </a:ext>
            </a:extLst>
          </p:cNvPr>
          <p:cNvSpPr txBox="1"/>
          <p:nvPr/>
        </p:nvSpPr>
        <p:spPr>
          <a:xfrm>
            <a:off x="3505200" y="3254514"/>
            <a:ext cx="408010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Now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b="1" dirty="0"/>
              <a:t> is a type, so we can declare points,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pa, pb,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58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Points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2D point has two attributes, x and 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390181" y="1789339"/>
            <a:ext cx="7836195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a:f64 = 3.0;   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b:f64 = 4.0;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x:a,y:b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pa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pb = Point{x:10.0,y:b};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pb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002B3F-5400-E015-4F5E-866CD1E93B49}"/>
              </a:ext>
            </a:extLst>
          </p:cNvPr>
          <p:cNvSpPr txBox="1"/>
          <p:nvPr/>
        </p:nvSpPr>
        <p:spPr>
          <a:xfrm>
            <a:off x="2895600" y="2046249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List of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name: type,</a:t>
            </a:r>
          </a:p>
          <a:p>
            <a:r>
              <a:rPr lang="en-US" sz="2000" b="1" dirty="0"/>
              <a:t>pairs (as many as you need!)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05FC19-B3AE-E470-AA3F-7FB6EC9A9776}"/>
              </a:ext>
            </a:extLst>
          </p:cNvPr>
          <p:cNvSpPr txBox="1"/>
          <p:nvPr/>
        </p:nvSpPr>
        <p:spPr>
          <a:xfrm>
            <a:off x="3505200" y="3254514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Initializing them with the Point constructor</a:t>
            </a:r>
            <a:br>
              <a:rPr lang="en-US" sz="2000" b="1" dirty="0"/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Point{ … 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15130D3-F0DD-949C-4793-82D57E35EFD6}"/>
              </a:ext>
            </a:extLst>
          </p:cNvPr>
          <p:cNvSpPr/>
          <p:nvPr/>
        </p:nvSpPr>
        <p:spPr>
          <a:xfrm>
            <a:off x="1876081" y="4264318"/>
            <a:ext cx="2362200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1BE300-F26C-8B23-B2AF-D0295E2A54A8}"/>
              </a:ext>
            </a:extLst>
          </p:cNvPr>
          <p:cNvSpPr/>
          <p:nvPr/>
        </p:nvSpPr>
        <p:spPr>
          <a:xfrm>
            <a:off x="1939650" y="4864114"/>
            <a:ext cx="2860949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89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0719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20762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Points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2D point has two attributes, x and 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390181" y="1789339"/>
            <a:ext cx="7836195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a:f64 = 3.0;   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b:f64 = 4.0;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x:a,y:b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pa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pb = Point{x:10.0,y:b};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pb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002B3F-5400-E015-4F5E-866CD1E93B49}"/>
              </a:ext>
            </a:extLst>
          </p:cNvPr>
          <p:cNvSpPr txBox="1"/>
          <p:nvPr/>
        </p:nvSpPr>
        <p:spPr>
          <a:xfrm>
            <a:off x="2895600" y="2046249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List of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name: type,</a:t>
            </a:r>
          </a:p>
          <a:p>
            <a:r>
              <a:rPr lang="en-US" sz="2000" b="1" dirty="0"/>
              <a:t>pairs (as many as you need!)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05FC19-B3AE-E470-AA3F-7FB6EC9A9776}"/>
              </a:ext>
            </a:extLst>
          </p:cNvPr>
          <p:cNvSpPr txBox="1"/>
          <p:nvPr/>
        </p:nvSpPr>
        <p:spPr>
          <a:xfrm>
            <a:off x="3429000" y="3186347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Note that Rust wants you to use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named association </a:t>
            </a:r>
            <a:r>
              <a:rPr lang="en-US" sz="2000" b="1" dirty="0"/>
              <a:t>here</a:t>
            </a:r>
            <a:br>
              <a:rPr lang="en-US" sz="2000" b="1" dirty="0"/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Point{ x:a, y:b 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15130D3-F0DD-949C-4793-82D57E35EFD6}"/>
              </a:ext>
            </a:extLst>
          </p:cNvPr>
          <p:cNvSpPr/>
          <p:nvPr/>
        </p:nvSpPr>
        <p:spPr>
          <a:xfrm>
            <a:off x="1876081" y="4264318"/>
            <a:ext cx="2362200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1BE300-F26C-8B23-B2AF-D0295E2A54A8}"/>
              </a:ext>
            </a:extLst>
          </p:cNvPr>
          <p:cNvSpPr/>
          <p:nvPr/>
        </p:nvSpPr>
        <p:spPr>
          <a:xfrm>
            <a:off x="1939650" y="4864114"/>
            <a:ext cx="2860949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95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Complex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Points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2D point has two attributes, x and 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390181" y="1789339"/>
            <a:ext cx="7836195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y: f64,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a:f64 = 3.0;   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b:f64 = 4.0;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x:a,y:b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pa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 pb = Point{x:10.0,y:b};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!(“Point pb ({},{})”,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002B3F-5400-E015-4F5E-866CD1E93B49}"/>
              </a:ext>
            </a:extLst>
          </p:cNvPr>
          <p:cNvSpPr txBox="1"/>
          <p:nvPr/>
        </p:nvSpPr>
        <p:spPr>
          <a:xfrm>
            <a:off x="2895600" y="2046249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List of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name: type,</a:t>
            </a:r>
          </a:p>
          <a:p>
            <a:r>
              <a:rPr lang="en-US" sz="2000" b="1" dirty="0"/>
              <a:t>pairs (as many as you need!)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05FC19-B3AE-E470-AA3F-7FB6EC9A9776}"/>
              </a:ext>
            </a:extLst>
          </p:cNvPr>
          <p:cNvSpPr txBox="1"/>
          <p:nvPr/>
        </p:nvSpPr>
        <p:spPr>
          <a:xfrm>
            <a:off x="3429000" y="3186347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Named association </a:t>
            </a:r>
            <a:r>
              <a:rPr lang="en-US" sz="2000" b="1" dirty="0"/>
              <a:t>list of element names + values</a:t>
            </a:r>
            <a:br>
              <a:rPr lang="en-US" sz="2000" b="1" dirty="0"/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Point{ x:a, y:b 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15130D3-F0DD-949C-4793-82D57E35EFD6}"/>
              </a:ext>
            </a:extLst>
          </p:cNvPr>
          <p:cNvSpPr/>
          <p:nvPr/>
        </p:nvSpPr>
        <p:spPr>
          <a:xfrm>
            <a:off x="1876081" y="4264318"/>
            <a:ext cx="2362200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1BE300-F26C-8B23-B2AF-D0295E2A54A8}"/>
              </a:ext>
            </a:extLst>
          </p:cNvPr>
          <p:cNvSpPr/>
          <p:nvPr/>
        </p:nvSpPr>
        <p:spPr>
          <a:xfrm>
            <a:off x="1939650" y="4864114"/>
            <a:ext cx="2860949" cy="366246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3E4CE0-D289-47D6-AD8A-0AB00B35199F}"/>
              </a:ext>
            </a:extLst>
          </p:cNvPr>
          <p:cNvSpPr txBox="1"/>
          <p:nvPr/>
        </p:nvSpPr>
        <p:spPr>
          <a:xfrm>
            <a:off x="3082887" y="5005061"/>
            <a:ext cx="408010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Named association </a:t>
            </a:r>
            <a:r>
              <a:rPr lang="en-US" sz="2000" b="1" dirty="0"/>
              <a:t>list of element names + values</a:t>
            </a:r>
            <a:br>
              <a:rPr lang="en-US" sz="2000" b="1" dirty="0"/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Point{ x:a, y:b }</a:t>
            </a:r>
          </a:p>
        </p:txBody>
      </p:sp>
    </p:spTree>
    <p:extLst>
      <p:ext uri="{BB962C8B-B14F-4D97-AF65-F5344CB8AC3E}">
        <p14:creationId xmlns:p14="http://schemas.microsoft.com/office/powerpoint/2010/main" val="3171762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Named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Idea introduced in Ada (around 1980 </a:t>
            </a:r>
            <a:r>
              <a:rPr lang="en-US" sz="2000" dirty="0">
                <a:sym typeface="Wingdings" panose="05000000000000000000" pitchFamily="2" charset="2"/>
              </a:rPr>
              <a:t> )</a:t>
            </a:r>
          </a:p>
          <a:p>
            <a:pPr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Remembering the order and types of parameters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Pain for programmers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Especially if parameters have the same type</a:t>
            </a:r>
          </a:p>
          <a:p>
            <a:pPr lvl="2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Both are </a:t>
            </a:r>
            <a:r>
              <a:rPr lang="en-US" sz="2000" dirty="0">
                <a:solidFill>
                  <a:srgbClr val="0F37E1"/>
                </a:solidFill>
                <a:sym typeface="Wingdings" panose="05000000000000000000" pitchFamily="2" charset="2"/>
              </a:rPr>
              <a:t>f64</a:t>
            </a:r>
            <a:r>
              <a:rPr lang="en-US" sz="2000" dirty="0">
                <a:sym typeface="Wingdings" panose="05000000000000000000" pitchFamily="2" charset="2"/>
              </a:rPr>
              <a:t> here</a:t>
            </a:r>
          </a:p>
          <a:p>
            <a:pPr lvl="2"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sz="2000" dirty="0">
                <a:sym typeface="Wingdings" panose="05000000000000000000" pitchFamily="2" charset="2"/>
              </a:rPr>
              <a:t>Compiler cannot help – by detecting typos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With named association, one level of programmer </a:t>
            </a:r>
            <a:r>
              <a:rPr lang="en-US" sz="2000" dirty="0">
                <a:solidFill>
                  <a:srgbClr val="3FC161"/>
                </a:solidFill>
              </a:rPr>
              <a:t>cognitive load</a:t>
            </a:r>
            <a:r>
              <a:rPr lang="en-US" sz="2000" dirty="0"/>
              <a:t> can be reduced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Now both work as intended</a:t>
            </a:r>
          </a:p>
          <a:p>
            <a:pPr>
              <a:buClr>
                <a:srgbClr val="FF0000"/>
              </a:buClr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990600" y="4572000"/>
            <a:ext cx="4695470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pa = Point{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x:a,y:b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pb = Point{y:10.0,x:b};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AD8AFC-C004-4855-78A6-5E59494DED74}"/>
              </a:ext>
            </a:extLst>
          </p:cNvPr>
          <p:cNvSpPr txBox="1"/>
          <p:nvPr/>
        </p:nvSpPr>
        <p:spPr>
          <a:xfrm>
            <a:off x="533400" y="2438400"/>
            <a:ext cx="7758180" cy="378565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cognitive load – </a:t>
            </a:r>
            <a:r>
              <a:rPr lang="en-US" sz="2000" b="1" dirty="0"/>
              <a:t>cute term </a:t>
            </a:r>
            <a:br>
              <a:rPr lang="en-US" sz="2000" b="1" dirty="0"/>
            </a:br>
            <a:r>
              <a:rPr lang="en-US" sz="2000" b="1" dirty="0"/>
              <a:t>I learnt from my Education colleagues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Simply refers to pressure on your memory to remember things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Especially trivia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As you start to build more complex systems,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your cognitive load for trivia, </a:t>
            </a: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order of arguments in a structure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will increase!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Named association → more typing </a:t>
            </a: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→ fewer errors (from memory lapses!)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 A good idea 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9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11284</TotalTime>
  <Words>1363</Words>
  <Application>Microsoft Office PowerPoint</Application>
  <PresentationFormat>On-screen Show (4:3)</PresentationFormat>
  <Paragraphs>184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RUST Control flow</vt:lpstr>
      <vt:lpstr>Structures</vt:lpstr>
      <vt:lpstr>Complex structures</vt:lpstr>
      <vt:lpstr>Complex structures</vt:lpstr>
      <vt:lpstr>Complex structures</vt:lpstr>
      <vt:lpstr>Complex structures</vt:lpstr>
      <vt:lpstr>Complex structures</vt:lpstr>
      <vt:lpstr>Complex structures</vt:lpstr>
      <vt:lpstr>Named association</vt:lpstr>
      <vt:lpstr>Complex structures</vt:lpstr>
      <vt:lpstr>Array elements</vt:lpstr>
      <vt:lpstr>ARRAYS</vt:lpstr>
      <vt:lpstr>Arrays</vt:lpstr>
      <vt:lpstr>Arrays – Accessing elements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Joihn Morris</cp:lastModifiedBy>
  <cp:revision>171</cp:revision>
  <cp:lastPrinted>2019-04-26T14:10:42Z</cp:lastPrinted>
  <dcterms:created xsi:type="dcterms:W3CDTF">2010-05-26T12:32:20Z</dcterms:created>
  <dcterms:modified xsi:type="dcterms:W3CDTF">2022-08-18T06:54:55Z</dcterms:modified>
</cp:coreProperties>
</file>