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325" r:id="rId3"/>
    <p:sldId id="334" r:id="rId4"/>
    <p:sldId id="450" r:id="rId5"/>
    <p:sldId id="451" r:id="rId6"/>
    <p:sldId id="452" r:id="rId7"/>
    <p:sldId id="453" r:id="rId8"/>
    <p:sldId id="454" r:id="rId9"/>
    <p:sldId id="455" r:id="rId10"/>
    <p:sldId id="457" r:id="rId11"/>
    <p:sldId id="449" r:id="rId12"/>
    <p:sldId id="417" r:id="rId13"/>
    <p:sldId id="458" r:id="rId14"/>
    <p:sldId id="456" r:id="rId15"/>
    <p:sldId id="459" r:id="rId16"/>
    <p:sldId id="460" r:id="rId17"/>
    <p:sldId id="461" r:id="rId18"/>
    <p:sldId id="462" r:id="rId19"/>
    <p:sldId id="463" r:id="rId20"/>
    <p:sldId id="464" r:id="rId21"/>
    <p:sldId id="466" r:id="rId22"/>
    <p:sldId id="469" r:id="rId23"/>
    <p:sldId id="467" r:id="rId24"/>
    <p:sldId id="465" r:id="rId25"/>
    <p:sldId id="468" r:id="rId26"/>
    <p:sldId id="470" r:id="rId27"/>
    <p:sldId id="471" r:id="rId28"/>
    <p:sldId id="473" r:id="rId29"/>
    <p:sldId id="472" r:id="rId30"/>
    <p:sldId id="474" r:id="rId31"/>
    <p:sldId id="475" r:id="rId32"/>
    <p:sldId id="476" r:id="rId33"/>
    <p:sldId id="477" r:id="rId34"/>
    <p:sldId id="478" r:id="rId35"/>
    <p:sldId id="480" r:id="rId36"/>
    <p:sldId id="481" r:id="rId37"/>
    <p:sldId id="482" r:id="rId38"/>
    <p:sldId id="483" r:id="rId39"/>
    <p:sldId id="484" r:id="rId40"/>
    <p:sldId id="485" r:id="rId41"/>
    <p:sldId id="488" r:id="rId42"/>
    <p:sldId id="489" r:id="rId43"/>
    <p:sldId id="490" r:id="rId44"/>
    <p:sldId id="491" r:id="rId45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E1"/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9" autoAdjust="0"/>
    <p:restoredTop sz="92125" autoAdjust="0"/>
  </p:normalViewPr>
  <p:slideViewPr>
    <p:cSldViewPr>
      <p:cViewPr varScale="1">
        <p:scale>
          <a:sx n="79" d="100"/>
          <a:sy n="79" d="100"/>
        </p:scale>
        <p:origin x="17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25-Aug-22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25-Aug-22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09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511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71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74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23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430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354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343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67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73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85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12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523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264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993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2740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274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829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404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1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68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54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26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7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49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04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04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dirty="0">
                <a:solidFill>
                  <a:schemeClr val="bg1"/>
                </a:solidFill>
              </a:rPr>
              <a:t>RUST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Structures, arrays, vectors, …</a:t>
            </a:r>
            <a:endParaRPr lang="en-NZ" sz="3200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School of Industrial Education and Technology,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390181" y="1789339"/>
            <a:ext cx="7836195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a:f64 = 3.0;   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b:f64 = 4.0;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x:a,y:b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pa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pb = Point{x:10.0,y:b};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pb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05FC19-B3AE-E470-AA3F-7FB6EC9A9776}"/>
              </a:ext>
            </a:extLst>
          </p:cNvPr>
          <p:cNvSpPr txBox="1"/>
          <p:nvPr/>
        </p:nvSpPr>
        <p:spPr>
          <a:xfrm>
            <a:off x="3962400" y="3254514"/>
            <a:ext cx="408010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Elements of a struct </a:t>
            </a:r>
            <a:r>
              <a:rPr lang="en-US" sz="2000" b="1" dirty="0"/>
              <a:t>accessed with ‘.’ operator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15130D3-F0DD-949C-4793-82D57E35EFD6}"/>
              </a:ext>
            </a:extLst>
          </p:cNvPr>
          <p:cNvSpPr/>
          <p:nvPr/>
        </p:nvSpPr>
        <p:spPr>
          <a:xfrm>
            <a:off x="4953000" y="4572000"/>
            <a:ext cx="1703034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1BE300-F26C-8B23-B2AF-D0295E2A54A8}"/>
              </a:ext>
            </a:extLst>
          </p:cNvPr>
          <p:cNvSpPr/>
          <p:nvPr/>
        </p:nvSpPr>
        <p:spPr>
          <a:xfrm>
            <a:off x="4953001" y="5198149"/>
            <a:ext cx="1703034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30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306-4BA3-44B6-9E39-A9C8B2FC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BCD0-6422-4012-9542-FECBFF415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02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02" y="76200"/>
            <a:ext cx="8217195" cy="944562"/>
          </a:xfrm>
        </p:spPr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1709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Multiply dimensioned structures of a single type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vectors, matrices, quaternions, …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A Rust array</a:t>
            </a:r>
          </a:p>
          <a:p>
            <a:pPr>
              <a:buClr>
                <a:srgbClr val="FF0000"/>
              </a:buClr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fixed-size sequence of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elements of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one type,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>
              <a:buClr>
                <a:srgbClr val="FF0000"/>
              </a:buClr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The array type is written as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[T; N] </a:t>
            </a:r>
          </a:p>
          <a:p>
            <a:pPr lvl="1">
              <a:buClr>
                <a:srgbClr val="FF0000"/>
              </a:buClr>
            </a:pPr>
            <a:r>
              <a:rPr lang="en-US" altLang="en-US" sz="2000" dirty="0">
                <a:solidFill>
                  <a:srgbClr val="0F37E1"/>
                </a:solidFill>
              </a:rPr>
              <a:t>T</a:t>
            </a:r>
            <a:r>
              <a:rPr lang="en-US" altLang="en-US" sz="2000" dirty="0"/>
              <a:t> can be any type (including a struct)</a:t>
            </a:r>
          </a:p>
          <a:p>
            <a:pPr lvl="1">
              <a:buClr>
                <a:srgbClr val="FF0000"/>
              </a:buClr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</a:rPr>
              <a:t>N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 a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constant expression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that evaluates to 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Arial" panose="020B0604020202020204" pitchFamily="34" charset="0"/>
              </a:rPr>
              <a:t>usize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rgbClr val="FF0000"/>
              </a:buClr>
            </a:pPr>
            <a:r>
              <a:rPr lang="en-US" sz="2000" dirty="0"/>
              <a:t>Must be initialized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Arrays are basically fixed in size and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For more dynamic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variable sized) structures, </a:t>
            </a:r>
            <a:br>
              <a:rPr lang="en-US" sz="2000" dirty="0"/>
            </a:br>
            <a:r>
              <a:rPr lang="en-US" sz="2000" dirty="0"/>
              <a:t>use Rust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2000" dirty="0"/>
              <a:t> (vectors)</a:t>
            </a: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63402" y="3657600"/>
            <a:ext cx="7086601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indices: [i32; 3] = [1, 2, 3];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x: [f64; 5] =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[4.1, 9.3, -3.7, 7.6];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215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02" y="76200"/>
            <a:ext cx="8217195" cy="944562"/>
          </a:xfrm>
        </p:spPr>
        <p:txBody>
          <a:bodyPr/>
          <a:lstStyle/>
          <a:p>
            <a:r>
              <a:rPr lang="en-US" dirty="0"/>
              <a:t>Arrays – Accessing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1709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Use the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2000" dirty="0"/>
              <a:t> operator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Array indices start at 0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Must be initialized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Fundamentally, arrays are easy and simple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Complications start with Rust’s </a:t>
            </a:r>
            <a:r>
              <a:rPr lang="en-US" sz="2000" dirty="0">
                <a:solidFill>
                  <a:srgbClr val="FF0000"/>
                </a:solidFill>
              </a:rPr>
              <a:t>ownership</a:t>
            </a:r>
            <a:r>
              <a:rPr lang="en-US" sz="2000" dirty="0"/>
              <a:t> rules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Designed to avoid a well known problem with high level languages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A joy in store for you </a:t>
            </a:r>
            <a:r>
              <a:rPr lang="en-US" sz="1600" dirty="0">
                <a:sym typeface="Wingdings" panose="05000000000000000000" pitchFamily="2" charset="2"/>
              </a:rPr>
              <a:t></a:t>
            </a: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62484" y="1961506"/>
            <a:ext cx="7086601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indices: [i32; 3] = [1, 2, 3];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x: [f64; 5] =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[4.1, 9.3, -3.7, 7.6];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x0: f64 = x[0];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x2: f64 = x[2];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start:i32 = indices[0];</a:t>
            </a:r>
          </a:p>
        </p:txBody>
      </p:sp>
    </p:spTree>
    <p:extLst>
      <p:ext uri="{BB962C8B-B14F-4D97-AF65-F5344CB8AC3E}">
        <p14:creationId xmlns:p14="http://schemas.microsoft.com/office/powerpoint/2010/main" val="3264409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Array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Accessed with the [ ] operator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Any type can be an element of an array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609600" y="2182157"/>
            <a:ext cx="6629400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Triangle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name:[char;2],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a: Point,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b: Point,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c: Point,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Must have N triangles defined here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t_list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:[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Triangle;N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[………];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let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tj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t_list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[j];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811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02" y="7620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1709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are </a:t>
            </a:r>
            <a:r>
              <a:rPr lang="en-US" sz="2000" dirty="0">
                <a:solidFill>
                  <a:srgbClr val="FF0000"/>
                </a:solidFill>
              </a:rPr>
              <a:t>re-sizable</a:t>
            </a:r>
            <a:r>
              <a:rPr lang="en-US" sz="2000" dirty="0"/>
              <a:t> arrays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Size (or length) not known at compile time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Attributes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Pointer (address) to the data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Current</a:t>
            </a:r>
            <a:r>
              <a:rPr lang="en-US" sz="2000" dirty="0"/>
              <a:t> length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Capacity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Amount of memory </a:t>
            </a:r>
            <a:r>
              <a:rPr lang="en-US" sz="2000" dirty="0">
                <a:solidFill>
                  <a:srgbClr val="FF0000"/>
                </a:solidFill>
              </a:rPr>
              <a:t>currently</a:t>
            </a:r>
            <a:r>
              <a:rPr lang="en-US" sz="2000" dirty="0"/>
              <a:t> reserved for the vector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If current capacity is exceeded, vector is reallocated with more space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Fundamental operations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 ] 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3886200" y="4419600"/>
            <a:ext cx="4419600" cy="193899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mut v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x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v.pop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y = v[0];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v[0] = v[1]+2;</a:t>
            </a:r>
          </a:p>
        </p:txBody>
      </p:sp>
    </p:spTree>
    <p:extLst>
      <p:ext uri="{BB962C8B-B14F-4D97-AF65-F5344CB8AC3E}">
        <p14:creationId xmlns:p14="http://schemas.microsoft.com/office/powerpoint/2010/main" val="4002213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02" y="7620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5635619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Last-In-First-Out</a:t>
            </a:r>
            <a:r>
              <a:rPr lang="en-US" sz="2000" dirty="0"/>
              <a:t> stacks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LIFO</a:t>
            </a:r>
            <a:r>
              <a:rPr lang="en-US" sz="2000" dirty="0"/>
              <a:t> queues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Many uses in computer algorithms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When a function is called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Program ‘</a:t>
            </a:r>
            <a:r>
              <a:rPr lang="en-US" sz="2000" dirty="0">
                <a:solidFill>
                  <a:srgbClr val="FF0000"/>
                </a:solidFill>
              </a:rPr>
              <a:t>pushes</a:t>
            </a:r>
            <a:r>
              <a:rPr lang="en-US" sz="2000" dirty="0"/>
              <a:t>’ arguments, return address and local variables on a </a:t>
            </a:r>
            <a:r>
              <a:rPr lang="en-US" sz="2000" dirty="0">
                <a:solidFill>
                  <a:srgbClr val="FF0000"/>
                </a:solidFill>
              </a:rPr>
              <a:t>stack</a:t>
            </a:r>
          </a:p>
          <a:p>
            <a:pPr marL="400050">
              <a:buClr>
                <a:srgbClr val="FF0000"/>
              </a:buClr>
            </a:pPr>
            <a:r>
              <a:rPr lang="en-US" sz="2000" dirty="0"/>
              <a:t>When the function returns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Things are </a:t>
            </a:r>
            <a:r>
              <a:rPr lang="en-US" sz="2000" dirty="0">
                <a:solidFill>
                  <a:srgbClr val="FF0000"/>
                </a:solidFill>
              </a:rPr>
              <a:t>popped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off</a:t>
            </a:r>
            <a:r>
              <a:rPr lang="en-US" sz="2000" dirty="0"/>
              <a:t> the stack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Program returns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8680597" y="4180453"/>
            <a:ext cx="4419600" cy="193899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mut v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x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v.pop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y </a:t>
            </a:r>
            <a:r>
              <a:rPr lang="en-US" sz="2000" b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v[0];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v[0] = v[1]+2;</a:t>
            </a:r>
          </a:p>
        </p:txBody>
      </p:sp>
      <p:pic>
        <p:nvPicPr>
          <p:cNvPr id="5" name="Picture 4" descr="A black and white photo of a drum set&#10;&#10;Description automatically generated with low confidence">
            <a:extLst>
              <a:ext uri="{FF2B5EF4-FFF2-40B4-BE49-F238E27FC236}">
                <a16:creationId xmlns:a16="http://schemas.microsoft.com/office/drawing/2014/main" id="{7108333D-1779-A1B8-39D7-F53ECEF72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215" y="1197284"/>
            <a:ext cx="2143270" cy="2143270"/>
          </a:xfrm>
          <a:prstGeom prst="rect">
            <a:avLst/>
          </a:prstGeom>
        </p:spPr>
      </p:pic>
      <p:pic>
        <p:nvPicPr>
          <p:cNvPr id="10" name="Picture 9" descr="A group of gold coins&#10;&#10;Description automatically generated with low confidence">
            <a:extLst>
              <a:ext uri="{FF2B5EF4-FFF2-40B4-BE49-F238E27FC236}">
                <a16:creationId xmlns:a16="http://schemas.microsoft.com/office/drawing/2014/main" id="{5AD5B2F5-77E1-BF38-9758-EF05583C09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155" y="4833936"/>
            <a:ext cx="3371850" cy="1685925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15C5B83-4078-E424-D61D-BD25B3B2324C}"/>
              </a:ext>
            </a:extLst>
          </p:cNvPr>
          <p:cNvCxnSpPr/>
          <p:nvPr/>
        </p:nvCxnSpPr>
        <p:spPr>
          <a:xfrm>
            <a:off x="10439400" y="1890773"/>
            <a:ext cx="0" cy="108188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9366005-0E2F-C629-27CE-2EB463D7F36C}"/>
              </a:ext>
            </a:extLst>
          </p:cNvPr>
          <p:cNvGrpSpPr/>
          <p:nvPr/>
        </p:nvGrpSpPr>
        <p:grpSpPr>
          <a:xfrm>
            <a:off x="5842786" y="199879"/>
            <a:ext cx="955420" cy="1081881"/>
            <a:chOff x="4642348" y="76200"/>
            <a:chExt cx="955420" cy="1081881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0A8F389-CA6B-6813-0B2E-7C949E20ED44}"/>
                </a:ext>
              </a:extLst>
            </p:cNvPr>
            <p:cNvCxnSpPr/>
            <p:nvPr/>
          </p:nvCxnSpPr>
          <p:spPr>
            <a:xfrm>
              <a:off x="5120058" y="76200"/>
              <a:ext cx="0" cy="1081881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A854E08-1790-CF43-D8A3-C99D3C531184}"/>
                </a:ext>
              </a:extLst>
            </p:cNvPr>
            <p:cNvSpPr txBox="1"/>
            <p:nvPr/>
          </p:nvSpPr>
          <p:spPr>
            <a:xfrm>
              <a:off x="4642348" y="348426"/>
              <a:ext cx="95542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PUSH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79B1F4F-8532-B6D0-0C29-29FEEAA8D7B7}"/>
              </a:ext>
            </a:extLst>
          </p:cNvPr>
          <p:cNvGrpSpPr/>
          <p:nvPr/>
        </p:nvGrpSpPr>
        <p:grpSpPr>
          <a:xfrm rot="10800000">
            <a:off x="7109208" y="121009"/>
            <a:ext cx="782510" cy="1076275"/>
            <a:chOff x="4642347" y="261374"/>
            <a:chExt cx="782510" cy="896707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DC1E4C5B-B362-ED4A-EA04-09ACFBB06F6E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120058" y="261374"/>
              <a:ext cx="0" cy="896707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940CCA5-C672-1CD4-ABAC-41FF31C42527}"/>
                </a:ext>
              </a:extLst>
            </p:cNvPr>
            <p:cNvSpPr txBox="1"/>
            <p:nvPr/>
          </p:nvSpPr>
          <p:spPr>
            <a:xfrm rot="10800000">
              <a:off x="4642347" y="479841"/>
              <a:ext cx="782510" cy="3333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POP</a:t>
              </a:r>
            </a:p>
          </p:txBody>
        </p:sp>
      </p:grpSp>
      <p:pic>
        <p:nvPicPr>
          <p:cNvPr id="32" name="Picture 31" descr="A picture containing shape&#10;&#10;Description automatically generated">
            <a:extLst>
              <a:ext uri="{FF2B5EF4-FFF2-40B4-BE49-F238E27FC236}">
                <a16:creationId xmlns:a16="http://schemas.microsoft.com/office/drawing/2014/main" id="{E1C6D93E-D84C-7339-EA86-FD304EE462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642" y="4346230"/>
            <a:ext cx="1777798" cy="2328320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A038FB6A-DD1D-5AE6-9380-4E648E712D8B}"/>
              </a:ext>
            </a:extLst>
          </p:cNvPr>
          <p:cNvGrpSpPr/>
          <p:nvPr/>
        </p:nvGrpSpPr>
        <p:grpSpPr>
          <a:xfrm rot="20916883">
            <a:off x="5777325" y="3600734"/>
            <a:ext cx="955420" cy="1081881"/>
            <a:chOff x="4642348" y="76200"/>
            <a:chExt cx="955420" cy="1081881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32B50E68-A7C0-018D-A6DB-0E2CFC5A254C}"/>
                </a:ext>
              </a:extLst>
            </p:cNvPr>
            <p:cNvCxnSpPr/>
            <p:nvPr/>
          </p:nvCxnSpPr>
          <p:spPr>
            <a:xfrm>
              <a:off x="5120058" y="76200"/>
              <a:ext cx="0" cy="1081881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85A48F0-C17B-0A4B-1369-83821807C4C0}"/>
                </a:ext>
              </a:extLst>
            </p:cNvPr>
            <p:cNvSpPr txBox="1"/>
            <p:nvPr/>
          </p:nvSpPr>
          <p:spPr>
            <a:xfrm>
              <a:off x="4642348" y="348426"/>
              <a:ext cx="95542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PUSH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892841E-05D6-43E2-F669-D577B2E3DAFA}"/>
              </a:ext>
            </a:extLst>
          </p:cNvPr>
          <p:cNvGrpSpPr/>
          <p:nvPr/>
        </p:nvGrpSpPr>
        <p:grpSpPr>
          <a:xfrm rot="12150438">
            <a:off x="6971104" y="3642547"/>
            <a:ext cx="782510" cy="1076275"/>
            <a:chOff x="4642347" y="261374"/>
            <a:chExt cx="782510" cy="896707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AA3A56BE-2881-2699-E2B6-E1136339BDB7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120058" y="261374"/>
              <a:ext cx="0" cy="896707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3BEF592-BA99-010C-F648-3E75CB4CB493}"/>
                </a:ext>
              </a:extLst>
            </p:cNvPr>
            <p:cNvSpPr txBox="1"/>
            <p:nvPr/>
          </p:nvSpPr>
          <p:spPr>
            <a:xfrm rot="10800000">
              <a:off x="4642347" y="479841"/>
              <a:ext cx="782510" cy="3333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POP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AF376B5-A1E3-C2DD-F444-8BBC1C35DC0A}"/>
              </a:ext>
            </a:extLst>
          </p:cNvPr>
          <p:cNvGrpSpPr/>
          <p:nvPr/>
        </p:nvGrpSpPr>
        <p:grpSpPr>
          <a:xfrm rot="9830171">
            <a:off x="1185723" y="4780053"/>
            <a:ext cx="868459" cy="1270001"/>
            <a:chOff x="4744426" y="261374"/>
            <a:chExt cx="782510" cy="896707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A64F889D-166B-6854-74A5-A7517CDCB954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120058" y="261374"/>
              <a:ext cx="0" cy="896707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9B2F25D-9639-A2B2-EC2A-E2CADAF48DD9}"/>
                </a:ext>
              </a:extLst>
            </p:cNvPr>
            <p:cNvSpPr txBox="1"/>
            <p:nvPr/>
          </p:nvSpPr>
          <p:spPr>
            <a:xfrm rot="10415479">
              <a:off x="4744426" y="500811"/>
              <a:ext cx="782510" cy="3333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POP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8CDEB3B-E35B-5792-0262-274686D72090}"/>
              </a:ext>
            </a:extLst>
          </p:cNvPr>
          <p:cNvGrpSpPr/>
          <p:nvPr/>
        </p:nvGrpSpPr>
        <p:grpSpPr>
          <a:xfrm>
            <a:off x="3891020" y="3767563"/>
            <a:ext cx="955420" cy="1081881"/>
            <a:chOff x="4642348" y="76200"/>
            <a:chExt cx="955420" cy="1081881"/>
          </a:xfrm>
        </p:grpSpPr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8BF7197E-6BF1-B929-FB01-634688C940E0}"/>
                </a:ext>
              </a:extLst>
            </p:cNvPr>
            <p:cNvCxnSpPr/>
            <p:nvPr/>
          </p:nvCxnSpPr>
          <p:spPr>
            <a:xfrm>
              <a:off x="5120058" y="76200"/>
              <a:ext cx="0" cy="1081881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3D39F62-A73C-4AE4-D76C-82B8F01DD405}"/>
                </a:ext>
              </a:extLst>
            </p:cNvPr>
            <p:cNvSpPr txBox="1"/>
            <p:nvPr/>
          </p:nvSpPr>
          <p:spPr>
            <a:xfrm>
              <a:off x="4642348" y="348426"/>
              <a:ext cx="95542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PUSH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4459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02" y="7620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5635619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Last-In-First-Out</a:t>
            </a:r>
            <a:r>
              <a:rPr lang="en-US" sz="2000" dirty="0"/>
              <a:t> stacks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LIFO</a:t>
            </a:r>
            <a:r>
              <a:rPr lang="en-US" sz="2000" dirty="0"/>
              <a:t> queues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For a vector, </a:t>
            </a:r>
            <a:br>
              <a:rPr lang="en-US" sz="2000" dirty="0"/>
            </a:br>
            <a:r>
              <a:rPr lang="en-US" sz="2000" dirty="0"/>
              <a:t>area of memory is allocated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Items are added to this memory with push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Items are removed from it with pop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567005" y="2921417"/>
            <a:ext cx="4419600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mut v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x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v.pop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y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v.pop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15C5B83-4078-E424-D61D-BD25B3B2324C}"/>
              </a:ext>
            </a:extLst>
          </p:cNvPr>
          <p:cNvCxnSpPr>
            <a:cxnSpLocks/>
          </p:cNvCxnSpPr>
          <p:nvPr/>
        </p:nvCxnSpPr>
        <p:spPr>
          <a:xfrm flipV="1">
            <a:off x="8305800" y="1478736"/>
            <a:ext cx="0" cy="36078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9C6426E-1D2E-5821-62CB-0A2A39A889DA}"/>
              </a:ext>
            </a:extLst>
          </p:cNvPr>
          <p:cNvGrpSpPr/>
          <p:nvPr/>
        </p:nvGrpSpPr>
        <p:grpSpPr>
          <a:xfrm rot="19742031">
            <a:off x="5590404" y="3458967"/>
            <a:ext cx="960668" cy="1516551"/>
            <a:chOff x="4735700" y="76200"/>
            <a:chExt cx="876005" cy="1081881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E950A12-5635-C6A6-A686-DD7745895724}"/>
                </a:ext>
              </a:extLst>
            </p:cNvPr>
            <p:cNvCxnSpPr/>
            <p:nvPr/>
          </p:nvCxnSpPr>
          <p:spPr>
            <a:xfrm>
              <a:off x="5120058" y="76200"/>
              <a:ext cx="0" cy="1081881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61E87F2-59DA-2531-08AA-DD05B6282072}"/>
                </a:ext>
              </a:extLst>
            </p:cNvPr>
            <p:cNvSpPr txBox="1"/>
            <p:nvPr/>
          </p:nvSpPr>
          <p:spPr>
            <a:xfrm rot="21591451">
              <a:off x="4735700" y="404486"/>
              <a:ext cx="876005" cy="2854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PUSH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E4BEE42-76CB-D922-FE8C-08E0A7BC9FF4}"/>
              </a:ext>
            </a:extLst>
          </p:cNvPr>
          <p:cNvGrpSpPr/>
          <p:nvPr/>
        </p:nvGrpSpPr>
        <p:grpSpPr>
          <a:xfrm rot="12964773">
            <a:off x="7267311" y="3359595"/>
            <a:ext cx="334185" cy="1697618"/>
            <a:chOff x="4994721" y="261374"/>
            <a:chExt cx="301112" cy="1198634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85406E2-4982-D1FA-2491-DF445B6E393C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120058" y="261374"/>
              <a:ext cx="0" cy="896707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DE083C7-8AB7-66AC-6494-65E20EC1908B}"/>
                </a:ext>
              </a:extLst>
            </p:cNvPr>
            <p:cNvSpPr txBox="1"/>
            <p:nvPr/>
          </p:nvSpPr>
          <p:spPr>
            <a:xfrm rot="10415479">
              <a:off x="4994721" y="1177503"/>
              <a:ext cx="301112" cy="28250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F37E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2</a:t>
              </a: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BBC38E0D-3454-61F2-9972-2E5EF9EEE6C4}"/>
              </a:ext>
            </a:extLst>
          </p:cNvPr>
          <p:cNvSpPr/>
          <p:nvPr/>
        </p:nvSpPr>
        <p:spPr>
          <a:xfrm>
            <a:off x="5847475" y="142850"/>
            <a:ext cx="1979343" cy="6486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F1A3F74-4B32-DFD3-65DB-CF23E5B5E7A8}"/>
              </a:ext>
            </a:extLst>
          </p:cNvPr>
          <p:cNvGrpSpPr/>
          <p:nvPr/>
        </p:nvGrpSpPr>
        <p:grpSpPr>
          <a:xfrm>
            <a:off x="5845198" y="1223531"/>
            <a:ext cx="2001124" cy="4633642"/>
            <a:chOff x="5794647" y="1223531"/>
            <a:chExt cx="2001124" cy="463364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65D57AB-91BB-E99B-EF16-2E3DA3C19E3C}"/>
                </a:ext>
              </a:extLst>
            </p:cNvPr>
            <p:cNvSpPr/>
            <p:nvPr/>
          </p:nvSpPr>
          <p:spPr>
            <a:xfrm>
              <a:off x="5794647" y="4315955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40B22FC-0DCF-9F2A-8F1E-62242F751608}"/>
                </a:ext>
              </a:extLst>
            </p:cNvPr>
            <p:cNvSpPr/>
            <p:nvPr/>
          </p:nvSpPr>
          <p:spPr>
            <a:xfrm>
              <a:off x="5794647" y="3800551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493224F-5D67-CC0B-C356-31478501611D}"/>
                </a:ext>
              </a:extLst>
            </p:cNvPr>
            <p:cNvSpPr/>
            <p:nvPr/>
          </p:nvSpPr>
          <p:spPr>
            <a:xfrm>
              <a:off x="5794647" y="3285147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45698E-1F49-E8D0-78FC-EB9517E62AD9}"/>
                </a:ext>
              </a:extLst>
            </p:cNvPr>
            <p:cNvSpPr/>
            <p:nvPr/>
          </p:nvSpPr>
          <p:spPr>
            <a:xfrm>
              <a:off x="5794647" y="2769743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C1675E0-E597-F6EF-4802-D3E826F8224B}"/>
                </a:ext>
              </a:extLst>
            </p:cNvPr>
            <p:cNvSpPr/>
            <p:nvPr/>
          </p:nvSpPr>
          <p:spPr>
            <a:xfrm>
              <a:off x="5794647" y="2254339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F86D22F-8915-3652-A4F4-F7D10F7A4453}"/>
                </a:ext>
              </a:extLst>
            </p:cNvPr>
            <p:cNvSpPr/>
            <p:nvPr/>
          </p:nvSpPr>
          <p:spPr>
            <a:xfrm>
              <a:off x="5794647" y="1738935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FB2D6ED-6070-8D4F-BDCB-C4A80BF6B926}"/>
                </a:ext>
              </a:extLst>
            </p:cNvPr>
            <p:cNvSpPr/>
            <p:nvPr/>
          </p:nvSpPr>
          <p:spPr>
            <a:xfrm>
              <a:off x="5794647" y="1223531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F2B3BAE-9E82-167E-00CA-7660DB3E6ADD}"/>
                </a:ext>
              </a:extLst>
            </p:cNvPr>
            <p:cNvSpPr/>
            <p:nvPr/>
          </p:nvSpPr>
          <p:spPr>
            <a:xfrm>
              <a:off x="5794647" y="4831359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FC173BB-52B9-B79F-A9DA-73CC32855BB1}"/>
                </a:ext>
              </a:extLst>
            </p:cNvPr>
            <p:cNvSpPr/>
            <p:nvPr/>
          </p:nvSpPr>
          <p:spPr>
            <a:xfrm>
              <a:off x="5794647" y="5346762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A993CA1A-9E97-0A8C-71B0-B7A56B44F58D}"/>
              </a:ext>
            </a:extLst>
          </p:cNvPr>
          <p:cNvSpPr txBox="1"/>
          <p:nvPr/>
        </p:nvSpPr>
        <p:spPr>
          <a:xfrm>
            <a:off x="7903502" y="5341770"/>
            <a:ext cx="95542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Stack</a:t>
            </a:r>
            <a:br>
              <a:rPr lang="en-US" sz="2000" b="1" dirty="0"/>
            </a:br>
            <a:r>
              <a:rPr lang="en-US" sz="2000" b="1" dirty="0"/>
              <a:t>base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D24BEA3-153D-6056-2686-24C05427026A}"/>
              </a:ext>
            </a:extLst>
          </p:cNvPr>
          <p:cNvSpPr txBox="1"/>
          <p:nvPr/>
        </p:nvSpPr>
        <p:spPr>
          <a:xfrm>
            <a:off x="6362857" y="5408420"/>
            <a:ext cx="43663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0386190-D3E0-13A6-1D56-CA8F9BF47260}"/>
              </a:ext>
            </a:extLst>
          </p:cNvPr>
          <p:cNvSpPr txBox="1"/>
          <p:nvPr/>
        </p:nvSpPr>
        <p:spPr>
          <a:xfrm>
            <a:off x="6412992" y="4898550"/>
            <a:ext cx="38649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7E81591-9D13-39C5-DD6B-55B757D8CE27}"/>
              </a:ext>
            </a:extLst>
          </p:cNvPr>
          <p:cNvSpPr txBox="1"/>
          <p:nvPr/>
        </p:nvSpPr>
        <p:spPr>
          <a:xfrm>
            <a:off x="4953077" y="5388188"/>
            <a:ext cx="85377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v[0]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BF20E35-E7B8-7356-5BEF-D33E2EA53B4F}"/>
              </a:ext>
            </a:extLst>
          </p:cNvPr>
          <p:cNvSpPr txBox="1"/>
          <p:nvPr/>
        </p:nvSpPr>
        <p:spPr>
          <a:xfrm>
            <a:off x="4961690" y="4907222"/>
            <a:ext cx="85377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v[1]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B68330-7891-A7AC-2412-F6938F086F48}"/>
              </a:ext>
            </a:extLst>
          </p:cNvPr>
          <p:cNvSpPr txBox="1"/>
          <p:nvPr/>
        </p:nvSpPr>
        <p:spPr>
          <a:xfrm rot="20245650">
            <a:off x="5389841" y="3359192"/>
            <a:ext cx="334185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C9CD1AB-6980-10CB-1A3F-A44ABF621659}"/>
              </a:ext>
            </a:extLst>
          </p:cNvPr>
          <p:cNvSpPr txBox="1"/>
          <p:nvPr/>
        </p:nvSpPr>
        <p:spPr>
          <a:xfrm rot="2680111">
            <a:off x="6955277" y="4273588"/>
            <a:ext cx="723362" cy="4001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POP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157FB2-716B-AC92-2049-7C1BD5B6CA7E}"/>
              </a:ext>
            </a:extLst>
          </p:cNvPr>
          <p:cNvSpPr txBox="1"/>
          <p:nvPr/>
        </p:nvSpPr>
        <p:spPr>
          <a:xfrm>
            <a:off x="7931362" y="1875083"/>
            <a:ext cx="112184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PUSH</a:t>
            </a:r>
          </a:p>
          <a:p>
            <a:pPr algn="ctr"/>
            <a:r>
              <a:rPr lang="en-US" sz="2000" b="1" dirty="0"/>
              <a:t>causes</a:t>
            </a:r>
          </a:p>
          <a:p>
            <a:pPr algn="ctr"/>
            <a:r>
              <a:rPr lang="en-US" sz="2000" b="1" dirty="0"/>
              <a:t>stack </a:t>
            </a:r>
            <a:br>
              <a:rPr lang="en-US" sz="2000" b="1" dirty="0"/>
            </a:br>
            <a:r>
              <a:rPr lang="en-US" sz="2000" b="1" dirty="0"/>
              <a:t>to grow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C844F6C-292D-14C8-18D5-E45EC181FC09}"/>
              </a:ext>
            </a:extLst>
          </p:cNvPr>
          <p:cNvSpPr txBox="1"/>
          <p:nvPr/>
        </p:nvSpPr>
        <p:spPr>
          <a:xfrm>
            <a:off x="7821794" y="112679"/>
            <a:ext cx="1349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Main memory</a:t>
            </a:r>
          </a:p>
        </p:txBody>
      </p:sp>
    </p:spTree>
    <p:extLst>
      <p:ext uri="{BB962C8B-B14F-4D97-AF65-F5344CB8AC3E}">
        <p14:creationId xmlns:p14="http://schemas.microsoft.com/office/powerpoint/2010/main" val="4160738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02" y="7620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5635619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are </a:t>
            </a:r>
            <a:r>
              <a:rPr lang="en-US" sz="2000" dirty="0">
                <a:solidFill>
                  <a:srgbClr val="FF0000"/>
                </a:solidFill>
              </a:rPr>
              <a:t>dynamic</a:t>
            </a: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No need to know how many items needed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Can declare an empty vector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System will allocate space as needed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Arrays	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Static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Size fixed at compile time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Must be initialized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Both arrays and vectors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Elements can accessed </a:t>
            </a:r>
            <a:br>
              <a:rPr lang="en-US" sz="2000" dirty="0"/>
            </a:br>
            <a:r>
              <a:rPr lang="en-US" sz="2000" dirty="0"/>
              <a:t>randomly [ ] 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566806" y="5755650"/>
            <a:ext cx="3673952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y = v[0];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v[0] = v[1]+2;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15C5B83-4078-E424-D61D-BD25B3B2324C}"/>
              </a:ext>
            </a:extLst>
          </p:cNvPr>
          <p:cNvCxnSpPr>
            <a:cxnSpLocks/>
          </p:cNvCxnSpPr>
          <p:nvPr/>
        </p:nvCxnSpPr>
        <p:spPr>
          <a:xfrm flipV="1">
            <a:off x="8305800" y="1478736"/>
            <a:ext cx="0" cy="36078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9C6426E-1D2E-5821-62CB-0A2A39A889DA}"/>
              </a:ext>
            </a:extLst>
          </p:cNvPr>
          <p:cNvGrpSpPr/>
          <p:nvPr/>
        </p:nvGrpSpPr>
        <p:grpSpPr>
          <a:xfrm rot="19742031">
            <a:off x="5590404" y="3458967"/>
            <a:ext cx="960668" cy="1516551"/>
            <a:chOff x="4735700" y="76200"/>
            <a:chExt cx="876005" cy="1081881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E950A12-5635-C6A6-A686-DD7745895724}"/>
                </a:ext>
              </a:extLst>
            </p:cNvPr>
            <p:cNvCxnSpPr/>
            <p:nvPr/>
          </p:nvCxnSpPr>
          <p:spPr>
            <a:xfrm>
              <a:off x="5120058" y="76200"/>
              <a:ext cx="0" cy="1081881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61E87F2-59DA-2531-08AA-DD05B6282072}"/>
                </a:ext>
              </a:extLst>
            </p:cNvPr>
            <p:cNvSpPr txBox="1"/>
            <p:nvPr/>
          </p:nvSpPr>
          <p:spPr>
            <a:xfrm rot="21591451">
              <a:off x="4735700" y="404486"/>
              <a:ext cx="876005" cy="2854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PUSH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E4BEE42-76CB-D922-FE8C-08E0A7BC9FF4}"/>
              </a:ext>
            </a:extLst>
          </p:cNvPr>
          <p:cNvGrpSpPr/>
          <p:nvPr/>
        </p:nvGrpSpPr>
        <p:grpSpPr>
          <a:xfrm rot="12964773">
            <a:off x="7267311" y="3359595"/>
            <a:ext cx="334185" cy="1697618"/>
            <a:chOff x="4994721" y="261374"/>
            <a:chExt cx="301112" cy="1198634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85406E2-4982-D1FA-2491-DF445B6E393C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120058" y="261374"/>
              <a:ext cx="0" cy="896707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DE083C7-8AB7-66AC-6494-65E20EC1908B}"/>
                </a:ext>
              </a:extLst>
            </p:cNvPr>
            <p:cNvSpPr txBox="1"/>
            <p:nvPr/>
          </p:nvSpPr>
          <p:spPr>
            <a:xfrm rot="10415479">
              <a:off x="4994721" y="1177503"/>
              <a:ext cx="301112" cy="28250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F37E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2</a:t>
              </a: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BBC38E0D-3454-61F2-9972-2E5EF9EEE6C4}"/>
              </a:ext>
            </a:extLst>
          </p:cNvPr>
          <p:cNvSpPr/>
          <p:nvPr/>
        </p:nvSpPr>
        <p:spPr>
          <a:xfrm>
            <a:off x="5847475" y="142850"/>
            <a:ext cx="1979343" cy="6486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F1A3F74-4B32-DFD3-65DB-CF23E5B5E7A8}"/>
              </a:ext>
            </a:extLst>
          </p:cNvPr>
          <p:cNvGrpSpPr/>
          <p:nvPr/>
        </p:nvGrpSpPr>
        <p:grpSpPr>
          <a:xfrm>
            <a:off x="5845198" y="1223531"/>
            <a:ext cx="2001124" cy="4633642"/>
            <a:chOff x="5794647" y="1223531"/>
            <a:chExt cx="2001124" cy="463364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65D57AB-91BB-E99B-EF16-2E3DA3C19E3C}"/>
                </a:ext>
              </a:extLst>
            </p:cNvPr>
            <p:cNvSpPr/>
            <p:nvPr/>
          </p:nvSpPr>
          <p:spPr>
            <a:xfrm>
              <a:off x="5794647" y="4315955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40B22FC-0DCF-9F2A-8F1E-62242F751608}"/>
                </a:ext>
              </a:extLst>
            </p:cNvPr>
            <p:cNvSpPr/>
            <p:nvPr/>
          </p:nvSpPr>
          <p:spPr>
            <a:xfrm>
              <a:off x="5794647" y="3800551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493224F-5D67-CC0B-C356-31478501611D}"/>
                </a:ext>
              </a:extLst>
            </p:cNvPr>
            <p:cNvSpPr/>
            <p:nvPr/>
          </p:nvSpPr>
          <p:spPr>
            <a:xfrm>
              <a:off x="5794647" y="3285147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45698E-1F49-E8D0-78FC-EB9517E62AD9}"/>
                </a:ext>
              </a:extLst>
            </p:cNvPr>
            <p:cNvSpPr/>
            <p:nvPr/>
          </p:nvSpPr>
          <p:spPr>
            <a:xfrm>
              <a:off x="5794647" y="2769743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C1675E0-E597-F6EF-4802-D3E826F8224B}"/>
                </a:ext>
              </a:extLst>
            </p:cNvPr>
            <p:cNvSpPr/>
            <p:nvPr/>
          </p:nvSpPr>
          <p:spPr>
            <a:xfrm>
              <a:off x="5794647" y="2254339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F86D22F-8915-3652-A4F4-F7D10F7A4453}"/>
                </a:ext>
              </a:extLst>
            </p:cNvPr>
            <p:cNvSpPr/>
            <p:nvPr/>
          </p:nvSpPr>
          <p:spPr>
            <a:xfrm>
              <a:off x="5794647" y="1738935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FB2D6ED-6070-8D4F-BDCB-C4A80BF6B926}"/>
                </a:ext>
              </a:extLst>
            </p:cNvPr>
            <p:cNvSpPr/>
            <p:nvPr/>
          </p:nvSpPr>
          <p:spPr>
            <a:xfrm>
              <a:off x="5794647" y="1223531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F2B3BAE-9E82-167E-00CA-7660DB3E6ADD}"/>
                </a:ext>
              </a:extLst>
            </p:cNvPr>
            <p:cNvSpPr/>
            <p:nvPr/>
          </p:nvSpPr>
          <p:spPr>
            <a:xfrm>
              <a:off x="5794647" y="4831359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FC173BB-52B9-B79F-A9DA-73CC32855BB1}"/>
                </a:ext>
              </a:extLst>
            </p:cNvPr>
            <p:cNvSpPr/>
            <p:nvPr/>
          </p:nvSpPr>
          <p:spPr>
            <a:xfrm>
              <a:off x="5794647" y="5346762"/>
              <a:ext cx="2001124" cy="51041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A993CA1A-9E97-0A8C-71B0-B7A56B44F58D}"/>
              </a:ext>
            </a:extLst>
          </p:cNvPr>
          <p:cNvSpPr txBox="1"/>
          <p:nvPr/>
        </p:nvSpPr>
        <p:spPr>
          <a:xfrm>
            <a:off x="7903502" y="5341770"/>
            <a:ext cx="95542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Stack</a:t>
            </a:r>
            <a:br>
              <a:rPr lang="en-US" sz="2000" b="1" dirty="0"/>
            </a:br>
            <a:r>
              <a:rPr lang="en-US" sz="2000" b="1" dirty="0"/>
              <a:t>base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D24BEA3-153D-6056-2686-24C05427026A}"/>
              </a:ext>
            </a:extLst>
          </p:cNvPr>
          <p:cNvSpPr txBox="1"/>
          <p:nvPr/>
        </p:nvSpPr>
        <p:spPr>
          <a:xfrm>
            <a:off x="6362857" y="5408420"/>
            <a:ext cx="43663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0386190-D3E0-13A6-1D56-CA8F9BF47260}"/>
              </a:ext>
            </a:extLst>
          </p:cNvPr>
          <p:cNvSpPr txBox="1"/>
          <p:nvPr/>
        </p:nvSpPr>
        <p:spPr>
          <a:xfrm>
            <a:off x="6412992" y="4898550"/>
            <a:ext cx="38649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7E81591-9D13-39C5-DD6B-55B757D8CE27}"/>
              </a:ext>
            </a:extLst>
          </p:cNvPr>
          <p:cNvSpPr txBox="1"/>
          <p:nvPr/>
        </p:nvSpPr>
        <p:spPr>
          <a:xfrm>
            <a:off x="4953077" y="5388188"/>
            <a:ext cx="85377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v[0]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BF20E35-E7B8-7356-5BEF-D33E2EA53B4F}"/>
              </a:ext>
            </a:extLst>
          </p:cNvPr>
          <p:cNvSpPr txBox="1"/>
          <p:nvPr/>
        </p:nvSpPr>
        <p:spPr>
          <a:xfrm>
            <a:off x="4961690" y="4907222"/>
            <a:ext cx="85377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v[1]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B68330-7891-A7AC-2412-F6938F086F48}"/>
              </a:ext>
            </a:extLst>
          </p:cNvPr>
          <p:cNvSpPr txBox="1"/>
          <p:nvPr/>
        </p:nvSpPr>
        <p:spPr>
          <a:xfrm rot="20245650">
            <a:off x="5389841" y="3359192"/>
            <a:ext cx="334185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C9CD1AB-6980-10CB-1A3F-A44ABF621659}"/>
              </a:ext>
            </a:extLst>
          </p:cNvPr>
          <p:cNvSpPr txBox="1"/>
          <p:nvPr/>
        </p:nvSpPr>
        <p:spPr>
          <a:xfrm rot="2680111">
            <a:off x="6955277" y="4273588"/>
            <a:ext cx="723362" cy="4001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POP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157FB2-716B-AC92-2049-7C1BD5B6CA7E}"/>
              </a:ext>
            </a:extLst>
          </p:cNvPr>
          <p:cNvSpPr txBox="1"/>
          <p:nvPr/>
        </p:nvSpPr>
        <p:spPr>
          <a:xfrm>
            <a:off x="7931362" y="1875083"/>
            <a:ext cx="112184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PUSH</a:t>
            </a:r>
          </a:p>
          <a:p>
            <a:pPr algn="ctr"/>
            <a:r>
              <a:rPr lang="en-US" sz="2000" b="1" dirty="0"/>
              <a:t>causes</a:t>
            </a:r>
          </a:p>
          <a:p>
            <a:pPr algn="ctr"/>
            <a:r>
              <a:rPr lang="en-US" sz="2000" b="1" dirty="0"/>
              <a:t>stack </a:t>
            </a:r>
            <a:br>
              <a:rPr lang="en-US" sz="2000" b="1" dirty="0"/>
            </a:br>
            <a:r>
              <a:rPr lang="en-US" sz="2000" b="1" dirty="0"/>
              <a:t>to grow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25330A-E4C4-8CD7-A7F3-971222DDA777}"/>
              </a:ext>
            </a:extLst>
          </p:cNvPr>
          <p:cNvSpPr txBox="1"/>
          <p:nvPr/>
        </p:nvSpPr>
        <p:spPr>
          <a:xfrm>
            <a:off x="760408" y="2027304"/>
            <a:ext cx="4419600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mut v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</p:txBody>
      </p:sp>
    </p:spTree>
    <p:extLst>
      <p:ext uri="{BB962C8B-B14F-4D97-AF65-F5344CB8AC3E}">
        <p14:creationId xmlns:p14="http://schemas.microsoft.com/office/powerpoint/2010/main" val="805551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02" y="7620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Efficiency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Dynamic allocation of </a:t>
            </a:r>
            <a:r>
              <a:rPr lang="en-US" sz="2000" dirty="0">
                <a:solidFill>
                  <a:srgbClr val="FF0000"/>
                </a:solidFill>
              </a:rPr>
              <a:t>heap</a:t>
            </a:r>
            <a:r>
              <a:rPr lang="en-US" sz="2000" dirty="0"/>
              <a:t> memory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"/>
            </a:pPr>
            <a:r>
              <a:rPr lang="en-US" sz="2000" dirty="0"/>
              <a:t>Relatively expensive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sz="2000" dirty="0" err="1"/>
              <a:t>Preallocation</a:t>
            </a:r>
            <a:r>
              <a:rPr lang="en-US" sz="2000" dirty="0"/>
              <a:t> of space is common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with_capacity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n )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directs compiler to allocate space for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elements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However, 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OK .. system will allocate space as needed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885855" y="4260117"/>
            <a:ext cx="3673952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1..2*n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25330A-E4C4-8CD7-A7F3-971222DDA777}"/>
              </a:ext>
            </a:extLst>
          </p:cNvPr>
          <p:cNvSpPr txBox="1"/>
          <p:nvPr/>
        </p:nvSpPr>
        <p:spPr>
          <a:xfrm>
            <a:off x="386900" y="2562064"/>
            <a:ext cx="6928300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::&lt;f64&gt;::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with_capacity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(20);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F98EE40-2071-DCD6-A57C-8E2D5AA01D7A}"/>
              </a:ext>
            </a:extLst>
          </p:cNvPr>
          <p:cNvSpPr/>
          <p:nvPr/>
        </p:nvSpPr>
        <p:spPr>
          <a:xfrm>
            <a:off x="4407591" y="2408176"/>
            <a:ext cx="2907609" cy="70788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19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306-4BA3-44B6-9E39-A9C8B2FC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BCD0-6422-4012-9542-FECBFF415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93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02" y="7620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Checking a vector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Use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/>
              <a:t>function to report the </a:t>
            </a:r>
            <a:r>
              <a:rPr lang="en-US" sz="2000" dirty="0">
                <a:solidFill>
                  <a:srgbClr val="FF0000"/>
                </a:solidFill>
              </a:rPr>
              <a:t>current length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Use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capacity() </a:t>
            </a:r>
            <a:r>
              <a:rPr lang="en-US" sz="2000" dirty="0"/>
              <a:t>function to report the </a:t>
            </a:r>
            <a:r>
              <a:rPr lang="en-US" sz="2000" dirty="0">
                <a:solidFill>
                  <a:srgbClr val="FF0000"/>
                </a:solidFill>
              </a:rPr>
              <a:t>current capacity</a:t>
            </a:r>
            <a:br>
              <a:rPr lang="en-US" sz="2000" dirty="0"/>
            </a:b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</a:t>
            </a:r>
            <a:r>
              <a:rPr lang="en-US" sz="2000" dirty="0"/>
              <a:t> how much space was allocated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endParaRPr lang="en-US" sz="24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Expect capacity to jump every time current allocation is exceeded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307900" y="4968022"/>
            <a:ext cx="8113792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1..2*n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!(“Current allocation {}”,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v_t.capacity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);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25330A-E4C4-8CD7-A7F3-971222DDA777}"/>
              </a:ext>
            </a:extLst>
          </p:cNvPr>
          <p:cNvSpPr txBox="1"/>
          <p:nvPr/>
        </p:nvSpPr>
        <p:spPr>
          <a:xfrm>
            <a:off x="575950" y="1793097"/>
            <a:ext cx="6928300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::&lt;f64&gt;::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with_capacity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!(“Current length {}”,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v_t.len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);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F98EE40-2071-DCD6-A57C-8E2D5AA01D7A}"/>
              </a:ext>
            </a:extLst>
          </p:cNvPr>
          <p:cNvSpPr/>
          <p:nvPr/>
        </p:nvSpPr>
        <p:spPr>
          <a:xfrm>
            <a:off x="5715000" y="2057400"/>
            <a:ext cx="854752" cy="3891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F4C70C-93DC-125E-1EBB-CF60E4EE1E6E}"/>
              </a:ext>
            </a:extLst>
          </p:cNvPr>
          <p:cNvSpPr txBox="1"/>
          <p:nvPr/>
        </p:nvSpPr>
        <p:spPr>
          <a:xfrm>
            <a:off x="463402" y="3456057"/>
            <a:ext cx="8113792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::&lt;f64&gt;::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with_capacity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!(“Current allocation {}”,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v_t.capacity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);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1F6C6DE-AC82-2C76-F4C2-0EED82F5ACBC}"/>
              </a:ext>
            </a:extLst>
          </p:cNvPr>
          <p:cNvSpPr/>
          <p:nvPr/>
        </p:nvSpPr>
        <p:spPr>
          <a:xfrm>
            <a:off x="6308048" y="3810000"/>
            <a:ext cx="1540552" cy="4572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98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02" y="7620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6868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Efficiency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Overhead of allocating heap memory is significant</a:t>
            </a:r>
          </a:p>
          <a:p>
            <a:pPr lvl="1"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sz="2000" dirty="0" err="1"/>
              <a:t>Vec</a:t>
            </a:r>
            <a:r>
              <a:rPr lang="en-US" sz="2000" dirty="0"/>
              <a:t> implementations normally allocate ‘extra’ space when the</a:t>
            </a:r>
            <a:br>
              <a:rPr lang="en-US" sz="2000" dirty="0"/>
            </a:br>
            <a:r>
              <a:rPr lang="en-US" sz="2000" dirty="0"/>
              <a:t>current allocation is exceeded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Try adding more elements to a vector with push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endParaRPr lang="en-US" sz="24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Expect capacity to jump every time current allocation is exceeded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F4C70C-93DC-125E-1EBB-CF60E4EE1E6E}"/>
              </a:ext>
            </a:extLst>
          </p:cNvPr>
          <p:cNvSpPr txBox="1"/>
          <p:nvPr/>
        </p:nvSpPr>
        <p:spPr>
          <a:xfrm>
            <a:off x="152399" y="2743200"/>
            <a:ext cx="8686801" cy="378565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::&lt;f64&gt;::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with_capacity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(20);       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af0:f64 = 1.0;</a:t>
            </a:r>
            <a:b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c_last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v_t.capacity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  <a:b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cc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v_t.capacity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1..100000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(af0);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cc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v_t.capacity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cc &gt;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c_last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			    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!("{} cap {} jump {}", j, cc, cc -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c_last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c_last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cc;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98A8CAA-8213-8807-2936-0D7461E9B767}"/>
              </a:ext>
            </a:extLst>
          </p:cNvPr>
          <p:cNvSpPr/>
          <p:nvPr/>
        </p:nvSpPr>
        <p:spPr>
          <a:xfrm>
            <a:off x="3886201" y="2743200"/>
            <a:ext cx="3429000" cy="372862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99B212D-C378-B545-0BA1-07A960D7C3AC}"/>
              </a:ext>
            </a:extLst>
          </p:cNvPr>
          <p:cNvSpPr/>
          <p:nvPr/>
        </p:nvSpPr>
        <p:spPr>
          <a:xfrm>
            <a:off x="1524000" y="3962400"/>
            <a:ext cx="1600200" cy="340074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4F31B0-4791-1C66-5415-310E7CFEE5D1}"/>
              </a:ext>
            </a:extLst>
          </p:cNvPr>
          <p:cNvSpPr txBox="1"/>
          <p:nvPr/>
        </p:nvSpPr>
        <p:spPr>
          <a:xfrm>
            <a:off x="4605527" y="3822837"/>
            <a:ext cx="4233672" cy="132343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Initial estimate was wrong …</a:t>
            </a:r>
          </a:p>
          <a:p>
            <a:pPr marL="342900" indent="-342900">
              <a:buFont typeface="Wingdings" panose="05000000000000000000" pitchFamily="2" charset="2"/>
              <a:buChar char="J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problem</a:t>
            </a:r>
          </a:p>
          <a:p>
            <a:pPr marL="800100" lvl="1" indent="-342900">
              <a:buFont typeface="Wingdings" panose="05000000000000000000" pitchFamily="2" charset="2"/>
              <a:buChar char="J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Vector will expand as needed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D4A7796-67D7-688C-7D9C-60D275DAC15A}"/>
              </a:ext>
            </a:extLst>
          </p:cNvPr>
          <p:cNvCxnSpPr>
            <a:cxnSpLocks/>
          </p:cNvCxnSpPr>
          <p:nvPr/>
        </p:nvCxnSpPr>
        <p:spPr>
          <a:xfrm flipV="1">
            <a:off x="5791200" y="3116062"/>
            <a:ext cx="0" cy="70677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3BF49CF-1C3F-0A1D-5D08-9273981A4980}"/>
              </a:ext>
            </a:extLst>
          </p:cNvPr>
          <p:cNvCxnSpPr>
            <a:cxnSpLocks/>
          </p:cNvCxnSpPr>
          <p:nvPr/>
        </p:nvCxnSpPr>
        <p:spPr>
          <a:xfrm flipH="1">
            <a:off x="3352800" y="4114800"/>
            <a:ext cx="1252726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88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02" y="7620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6868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Efficiency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Overhead of allocating heap memory is significant</a:t>
            </a:r>
          </a:p>
          <a:p>
            <a:pPr lvl="1"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sz="2000" dirty="0" err="1"/>
              <a:t>Vec</a:t>
            </a:r>
            <a:r>
              <a:rPr lang="en-US" sz="2000" dirty="0"/>
              <a:t> implementations normally allocate ‘extra’ space when the</a:t>
            </a:r>
            <a:br>
              <a:rPr lang="en-US" sz="2000" dirty="0"/>
            </a:br>
            <a:r>
              <a:rPr lang="en-US" sz="2000" dirty="0"/>
              <a:t>current allocation is exceeded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Try adding more elements to a vector with push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endParaRPr lang="en-US" sz="24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Expect capacity to jump every time current allocation is exceeded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F4C70C-93DC-125E-1EBB-CF60E4EE1E6E}"/>
              </a:ext>
            </a:extLst>
          </p:cNvPr>
          <p:cNvSpPr txBox="1"/>
          <p:nvPr/>
        </p:nvSpPr>
        <p:spPr>
          <a:xfrm>
            <a:off x="-6204" y="2743200"/>
            <a:ext cx="8686801" cy="378565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::&lt;f64&gt;::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with_capacity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(20);       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af0:f64 = 1.0;</a:t>
            </a:r>
            <a:b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c_last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v_t.capacity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  <a:b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cc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v_t.capacity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1..100000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(af0);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cc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v_t.capacity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cc &gt;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c_last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			    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!("{} cap {} jump {}", j, cc, cc -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c_last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c_last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cc;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271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02" y="7620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8" y="863088"/>
            <a:ext cx="8686800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On my current rust implementation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Capacities double at every ‘jump’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20, 40, 80, 160, 320, ……………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Expect </a:t>
            </a:r>
            <a:r>
              <a:rPr lang="en-US" sz="2000" dirty="0">
                <a:solidFill>
                  <a:srgbClr val="FF0000"/>
                </a:solidFill>
              </a:rPr>
              <a:t>something similar </a:t>
            </a:r>
            <a:r>
              <a:rPr lang="en-US" sz="2000" dirty="0"/>
              <a:t>on your implementation </a:t>
            </a:r>
            <a:r>
              <a:rPr lang="en-US" sz="2000" dirty="0">
                <a:sym typeface="Wingdings" panose="05000000000000000000" pitchFamily="2" charset="2"/>
              </a:rPr>
              <a:t>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However ‘doubling’ may change in 6 weeks </a:t>
            </a: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F4C70C-93DC-125E-1EBB-CF60E4EE1E6E}"/>
              </a:ext>
            </a:extLst>
          </p:cNvPr>
          <p:cNvSpPr txBox="1"/>
          <p:nvPr/>
        </p:nvSpPr>
        <p:spPr>
          <a:xfrm>
            <a:off x="228598" y="876552"/>
            <a:ext cx="8686801" cy="341632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</a:t>
            </a: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::&lt;f64&gt;::</a:t>
            </a:r>
            <a:r>
              <a:rPr lang="en-US" altLang="en-US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with_capacity</a:t>
            </a: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(20);       </a:t>
            </a:r>
          </a:p>
          <a:p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af0:f64 = 1.0;</a:t>
            </a:r>
            <a:b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c_last</a:t>
            </a: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v_t.capacity</a:t>
            </a: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  <a:b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cc = </a:t>
            </a:r>
            <a:r>
              <a:rPr lang="en-US" altLang="en-US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v_t.capacity</a:t>
            </a: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1..100000 {</a:t>
            </a:r>
          </a:p>
          <a:p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v_t.push</a:t>
            </a: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(af0);</a:t>
            </a:r>
          </a:p>
          <a:p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cc = </a:t>
            </a:r>
            <a:r>
              <a:rPr lang="en-US" altLang="en-US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v_t.capacity</a:t>
            </a: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cc &gt; </a:t>
            </a:r>
            <a:r>
              <a:rPr lang="en-US" altLang="en-US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c_last</a:t>
            </a: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			    </a:t>
            </a:r>
          </a:p>
          <a:p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!("{} cap {} jump {}", j, cc, cc - </a:t>
            </a:r>
            <a:r>
              <a:rPr lang="en-US" altLang="en-US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c_last</a:t>
            </a: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c_last</a:t>
            </a:r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cc;</a:t>
            </a:r>
          </a:p>
          <a:p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en-US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0BB19D78-59F3-207D-B3FD-BE08EE48F0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5638800"/>
            <a:ext cx="1644538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628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Performance</a:t>
            </a:r>
          </a:p>
          <a:p>
            <a:pPr lvl="1">
              <a:buClr>
                <a:srgbClr val="FF0000"/>
              </a:buClr>
            </a:pPr>
            <a:r>
              <a:rPr lang="en-US" sz="2000" dirty="0" err="1"/>
              <a:t>Vec</a:t>
            </a:r>
            <a:r>
              <a:rPr lang="en-US" sz="2000" dirty="0"/>
              <a:t> → greater flexibility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Flexibility has a cost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Fixed length arrays have lower overhead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no check for capacity when adding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Expect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To run significantly faster than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2051364" y="5029200"/>
            <a:ext cx="4724400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::&lt;f64&gt;::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with_capacity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(100);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 n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 as f64);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79579D-B0A0-D2E6-E154-24B28181B2D4}"/>
              </a:ext>
            </a:extLst>
          </p:cNvPr>
          <p:cNvSpPr txBox="1"/>
          <p:nvPr/>
        </p:nvSpPr>
        <p:spPr>
          <a:xfrm>
            <a:off x="2133600" y="3276600"/>
            <a:ext cx="5468112" cy="132343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[f64; 100000] = [0:100000];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 n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[j] = j as f64;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69243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Performance</a:t>
            </a:r>
          </a:p>
          <a:p>
            <a:pPr lvl="1">
              <a:buClr>
                <a:srgbClr val="FF0000"/>
              </a:buClr>
            </a:pPr>
            <a:r>
              <a:rPr lang="en-US" sz="2000" dirty="0" err="1"/>
              <a:t>Vec</a:t>
            </a:r>
            <a:r>
              <a:rPr lang="en-US" sz="2000" dirty="0"/>
              <a:t> → greater flexibility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Flexibility has a cost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Fixed length arrays have lower overhead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no check for capacity when adding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Expect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To run significantly faster than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2051364" y="5029200"/>
            <a:ext cx="4724400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::&lt;f64&gt;::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with_capacity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(100);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 n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 as f64);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79579D-B0A0-D2E6-E154-24B28181B2D4}"/>
              </a:ext>
            </a:extLst>
          </p:cNvPr>
          <p:cNvSpPr txBox="1"/>
          <p:nvPr/>
        </p:nvSpPr>
        <p:spPr>
          <a:xfrm>
            <a:off x="2133600" y="3276600"/>
            <a:ext cx="5468112" cy="132343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[f64; 100000] = [0:100000];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 n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[j] = j as f64;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566806" y="1997839"/>
            <a:ext cx="7758180" cy="286232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Note</a:t>
            </a:r>
            <a:br>
              <a:rPr lang="en-US" sz="2000" b="1" dirty="0"/>
            </a:br>
            <a:r>
              <a:rPr lang="en-US" sz="2000" b="1" dirty="0"/>
              <a:t>The vector example was deliberately set (initial capacity 100)</a:t>
            </a:r>
            <a:br>
              <a:rPr lang="en-US" sz="2000" b="1" dirty="0"/>
            </a:br>
            <a:r>
              <a:rPr lang="en-US" sz="2000" b="1" dirty="0"/>
              <a:t>→ multiple (</a:t>
            </a:r>
            <a:r>
              <a:rPr lang="en-US" sz="2000" b="1" dirty="0">
                <a:solidFill>
                  <a:srgbClr val="FF0000"/>
                </a:solidFill>
              </a:rPr>
              <a:t>slow!</a:t>
            </a:r>
            <a:r>
              <a:rPr lang="en-US" sz="2000" b="1" dirty="0"/>
              <a:t>) reallocations as the size increased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your initial allocation was ‘safe’ 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more than likely to be needed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time difference would be smaller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a vector will still add more overhead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There will be a lab exercise on timing soon 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5181600" y="5327695"/>
            <a:ext cx="762000" cy="387305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1D39F37-F8B4-C091-55B8-82212150397F}"/>
              </a:ext>
            </a:extLst>
          </p:cNvPr>
          <p:cNvCxnSpPr/>
          <p:nvPr/>
        </p:nvCxnSpPr>
        <p:spPr>
          <a:xfrm flipH="1">
            <a:off x="5791200" y="2743200"/>
            <a:ext cx="1810512" cy="258449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41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Getting vector elements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Use [ ]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Same as an array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pop()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Using vector as a stack or LIFO queue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O"/>
            </a:pPr>
            <a:r>
              <a:rPr lang="en-US" sz="2000" dirty="0"/>
              <a:t>Use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push, pop </a:t>
            </a:r>
            <a:r>
              <a:rPr lang="en-US" sz="2000" dirty="0"/>
              <a:t>pair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sz="2000" dirty="0"/>
              <a:t> returns an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Option&lt;T&gt;</a:t>
            </a:r>
            <a:r>
              <a:rPr lang="en-US" sz="2000" dirty="0"/>
              <a:t> ..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Option&lt;f64&gt; </a:t>
            </a:r>
            <a:r>
              <a:rPr lang="en-US" sz="2000" dirty="0"/>
              <a:t>here</a:t>
            </a:r>
          </a:p>
          <a:p>
            <a:pPr>
              <a:buClr>
                <a:srgbClr val="FF0000"/>
              </a:buClr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603671" y="3553788"/>
            <a:ext cx="7522250" cy="132343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::&lt;f64&gt;;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 n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 as f64);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5142406" y="5626498"/>
            <a:ext cx="378226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Remember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Some(x), None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2057400" y="5995196"/>
            <a:ext cx="1066800" cy="387305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1D39F37-F8B4-C091-55B8-82212150397F}"/>
              </a:ext>
            </a:extLst>
          </p:cNvPr>
          <p:cNvCxnSpPr>
            <a:cxnSpLocks/>
          </p:cNvCxnSpPr>
          <p:nvPr/>
        </p:nvCxnSpPr>
        <p:spPr>
          <a:xfrm flipH="1">
            <a:off x="3124200" y="5257800"/>
            <a:ext cx="1447800" cy="7373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2749BD8-4DB2-0D8D-C48C-991BCE973442}"/>
              </a:ext>
            </a:extLst>
          </p:cNvPr>
          <p:cNvSpPr txBox="1"/>
          <p:nvPr/>
        </p:nvSpPr>
        <p:spPr>
          <a:xfrm>
            <a:off x="499871" y="5374267"/>
            <a:ext cx="7522250" cy="132343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::&lt;f64&gt;;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 n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let result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v_x.pop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7093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 err="1"/>
              <a:t>Pop’d</a:t>
            </a:r>
            <a:r>
              <a:rPr lang="en-US" sz="2000" dirty="0"/>
              <a:t> value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Use match – check whether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result valid (some(x)) or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invalid (None)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566806" y="2502636"/>
            <a:ext cx="7522250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::&lt;f64&gt;;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 n {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 as f64); 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1905000" y="3755994"/>
            <a:ext cx="1137363" cy="39719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749BD8-4DB2-0D8D-C48C-991BCE973442}"/>
              </a:ext>
            </a:extLst>
          </p:cNvPr>
          <p:cNvSpPr txBox="1"/>
          <p:nvPr/>
        </p:nvSpPr>
        <p:spPr>
          <a:xfrm>
            <a:off x="384384" y="3445301"/>
            <a:ext cx="8217194" cy="224676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 n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let result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v_x.pop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match result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None =&gt; {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!(“Empty”);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Some(x) =&gt; {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!(“Pop {}”, x};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3191257" y="3046865"/>
            <a:ext cx="57912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Compiler knows that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Option&lt;f64&gt;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defined here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605C93-9B17-9B8F-EBC9-DDFB55C62C8A}"/>
              </a:ext>
            </a:extLst>
          </p:cNvPr>
          <p:cNvCxnSpPr>
            <a:cxnSpLocks/>
          </p:cNvCxnSpPr>
          <p:nvPr/>
        </p:nvCxnSpPr>
        <p:spPr>
          <a:xfrm flipH="1">
            <a:off x="2819400" y="3754751"/>
            <a:ext cx="371857" cy="7628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9B72640-7D53-D302-F303-CA33BA256A3B}"/>
              </a:ext>
            </a:extLst>
          </p:cNvPr>
          <p:cNvCxnSpPr>
            <a:cxnSpLocks/>
          </p:cNvCxnSpPr>
          <p:nvPr/>
        </p:nvCxnSpPr>
        <p:spPr>
          <a:xfrm flipV="1">
            <a:off x="3810000" y="2748707"/>
            <a:ext cx="0" cy="29929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71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 err="1"/>
              <a:t>Pop’d</a:t>
            </a:r>
            <a:r>
              <a:rPr lang="en-US" sz="2000" dirty="0"/>
              <a:t> value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Use match – check whether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result valid (some(x)) or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invalid (None)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566806" y="2502636"/>
            <a:ext cx="7522250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::&lt;f64&gt;;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 n {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 as f64); 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1905000" y="3755994"/>
            <a:ext cx="1137363" cy="39719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749BD8-4DB2-0D8D-C48C-991BCE973442}"/>
              </a:ext>
            </a:extLst>
          </p:cNvPr>
          <p:cNvSpPr txBox="1"/>
          <p:nvPr/>
        </p:nvSpPr>
        <p:spPr>
          <a:xfrm>
            <a:off x="384384" y="3445301"/>
            <a:ext cx="8217194" cy="224676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 n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let result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v_x.pop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match result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None =&gt; {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!(“Empty”);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Some(x) =&gt; {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!(“Pop {}”, x};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3729228" y="3948936"/>
            <a:ext cx="1685543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Symbol" panose="05050102010706020507" pitchFamily="18" charset="2"/>
              <a:buChar char="\"/>
            </a:pP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605C93-9B17-9B8F-EBC9-DDFB55C62C8A}"/>
              </a:ext>
            </a:extLst>
          </p:cNvPr>
          <p:cNvCxnSpPr>
            <a:cxnSpLocks/>
          </p:cNvCxnSpPr>
          <p:nvPr/>
        </p:nvCxnSpPr>
        <p:spPr>
          <a:xfrm flipH="1">
            <a:off x="3042363" y="4349046"/>
            <a:ext cx="686865" cy="38292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9B72640-7D53-D302-F303-CA33BA256A3B}"/>
              </a:ext>
            </a:extLst>
          </p:cNvPr>
          <p:cNvCxnSpPr>
            <a:cxnSpLocks/>
          </p:cNvCxnSpPr>
          <p:nvPr/>
        </p:nvCxnSpPr>
        <p:spPr>
          <a:xfrm>
            <a:off x="5334000" y="4349046"/>
            <a:ext cx="1740072" cy="41955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54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 err="1"/>
              <a:t>Pop’d</a:t>
            </a:r>
            <a:r>
              <a:rPr lang="en-US" sz="2000" dirty="0"/>
              <a:t> value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Use match – check whether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result valid (some(x)) or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invalid (None)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566806" y="2502636"/>
            <a:ext cx="7522250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::&lt;f64&gt;;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 n {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v_x.push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 as f64); 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2898770" y="5184238"/>
            <a:ext cx="381000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Only 2 elements of this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enum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all possibilities covered</a:t>
            </a:r>
          </a:p>
          <a:p>
            <a:pPr marL="342900" indent="-342900">
              <a:buFont typeface="Symbol" panose="05050102010706020507" pitchFamily="18" charset="2"/>
              <a:buChar char="\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‘_’ arm needed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2081784" y="4383911"/>
            <a:ext cx="1447800" cy="59173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749BD8-4DB2-0D8D-C48C-991BCE973442}"/>
              </a:ext>
            </a:extLst>
          </p:cNvPr>
          <p:cNvSpPr txBox="1"/>
          <p:nvPr/>
        </p:nvSpPr>
        <p:spPr>
          <a:xfrm>
            <a:off x="384384" y="3445301"/>
            <a:ext cx="8217194" cy="224676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1.. n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let result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v_x.pop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match result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None =&gt; {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!(“Empty”);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Some(x) =&gt; {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!(“Pop {}”, x};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1199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Most problems are better solved in terms of more complex structures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If you had to solve every problem at the integer, float of character level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No advance from assembly level programming!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Example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Mathematical problem (basis of an engineering structure)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Works with points, </a:t>
            </a:r>
            <a:br>
              <a:rPr lang="en-US" sz="2000" dirty="0"/>
            </a:br>
            <a:r>
              <a:rPr lang="en-US" sz="2000" dirty="0"/>
              <a:t>then areas (triangles, circles, rectangles, …)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Start define a point using a struct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1784497" y="4876800"/>
            <a:ext cx="2743200" cy="132343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7683531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/>
              <a:t> follows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Assumes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/>
              <a:t> already defined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6F4DB7-772B-37D2-C854-C67B5B63DC99}"/>
              </a:ext>
            </a:extLst>
          </p:cNvPr>
          <p:cNvSpPr txBox="1"/>
          <p:nvPr/>
        </p:nvSpPr>
        <p:spPr>
          <a:xfrm>
            <a:off x="597286" y="2105561"/>
            <a:ext cx="5617327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#[derive(Debug, Copy, Clone)]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  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9128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/>
              <a:t>Point follows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02473" y="1875978"/>
            <a:ext cx="8339054" cy="477053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p0 = Point{x:0.0,y:0.0};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!("p0: {:?}", p0);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p1 = Point{x:23.0,y:45.0};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(p1);	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(Point{x:-1.0,y:-1.0});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0..n_p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result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pt_list.pop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 result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Some(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!("({},{})",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None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!("Empty vector"); }	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!("Num elements {}",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4849361" y="1778169"/>
            <a:ext cx="2084839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Create a Point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402472" y="1824163"/>
            <a:ext cx="4321927" cy="46183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8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/>
              <a:t>Point follows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02473" y="1875978"/>
            <a:ext cx="8339054" cy="477053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p0 = Point{x:0.0,y:0.0};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!("p0: {:?}", p0);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p1 = Point{x:23.0,y:45.0};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(p1);	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(Point{x:-1.0,y:-1.0});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0..n_p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result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pt_list.pop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 result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Some(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!("({},{})",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None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!("Empty vector"); }	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!("Num elements {}",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4690872" y="2209143"/>
            <a:ext cx="3678722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Print it out .. Using “{:?}”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368945" y="2178279"/>
            <a:ext cx="4321927" cy="46183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4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/>
              <a:t>Point follows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02473" y="1875978"/>
            <a:ext cx="8339054" cy="477053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p0 = Point{x:0.0,y:0.0};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!("p0: {:?}", p0);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p1 = Point{x:23.0,y:45.0};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(p1);	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(Point{x:-1.0,y:-1.0});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0..n_p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result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pt_list.pop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 result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Some(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!("({},{})",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None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!("Empty vector"); }	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!("Num elements {}",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3272083" y="2942418"/>
            <a:ext cx="5469444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Make an empty vector of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’s with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368945" y="2480580"/>
            <a:ext cx="6412855" cy="46183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/>
              <a:t>Point follows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02473" y="1875978"/>
            <a:ext cx="8339054" cy="477053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p0 = Point{x:0.0,y:0.0};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!("p0: {:?}", p0);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p1 = Point{x:23.0,y:45.0};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(p1);	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(Point{x:-1.0,y:-1.0});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0..n_p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result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pt_list.pop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 result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Some(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!("({},{})",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None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!("Empty vector"); }	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!("Num elements {}",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3505200" y="2931526"/>
            <a:ext cx="28956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Add (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) one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402473" y="2763945"/>
            <a:ext cx="3102727" cy="46183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8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/>
              <a:t>Point follows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02473" y="1875978"/>
            <a:ext cx="8339054" cy="477053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p0 = Point{x:0.0,y:0.0};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!("p0: {:?}", p0);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p1 = Point{x:23.0,y:45.0};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(p1);	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(Point{x:-1.0,y:-1.0});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0..n_p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result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pt_list.pop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 result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Some(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!("({},{})",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None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!("Empty vector"); }	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!("Num elements {}",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5117592" y="3025914"/>
            <a:ext cx="3252002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Create another one and</a:t>
            </a:r>
          </a:p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 it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402473" y="3127942"/>
            <a:ext cx="4702927" cy="60585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4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/>
              <a:t>Point follows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02473" y="1875978"/>
            <a:ext cx="8339054" cy="477053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p0 = Point{x:0.0,y:0.0};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!("p0: {:?}", p0);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p1 = Point{x:23.0,y:45.0};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(p1);	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(Point{x:-1.0,y:-1.0});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0..n_p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result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pt_list.pop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 result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Some(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!("({},{})",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None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!("Empty vector"); }	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!("Num elements {}",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4939788" y="4154818"/>
            <a:ext cx="3252002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Argument to push can be a new created Point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402473" y="3712716"/>
            <a:ext cx="5693527" cy="442102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3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/>
              <a:t>Point follows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02473" y="1875978"/>
            <a:ext cx="8339054" cy="477053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p0 = Point{x:0.0,y:0.0};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!("p0: {:?}", p0);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p1 = Point{x:23.0,y:45.0};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(p1);	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(Point{x:-1.0,y:-1.0});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0..n_p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result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pt_list.pop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 result {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Some(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!("({},{})",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None =&gt; {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!("Empty vector"); }	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!("Num elements {}",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4818888" y="4168758"/>
            <a:ext cx="3518412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to find current number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’s added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402473" y="3978187"/>
            <a:ext cx="4398127" cy="442102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2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/>
              <a:t>Point follows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02473" y="1875978"/>
            <a:ext cx="8339054" cy="489364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p0 = Point{x:0.0,y:0.0};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!("p0: {:?}", p0);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(p0);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p1 = Point{x:23.0,y:45.0};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(p1);	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(Point{x:-1.0,y:-1.0});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0..n_p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result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pt_list.pop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 result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Some(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=&gt; {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!("({},{})",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None =&gt; {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!("Empty vector"); }	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!("Num elements {}",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4939788" y="3239228"/>
            <a:ext cx="3518412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Pop them all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and print them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402473" y="3947114"/>
            <a:ext cx="8055727" cy="214888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/>
              <a:t>Point follows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02473" y="1875978"/>
            <a:ext cx="8339054" cy="489364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p0 = Point{x:0.0,y:0.0};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!("p0: {:?}", p0);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(p0);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p1 = Point{x:23.0,y:45.0};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(p1);	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(Point{x:-1.0,y:-1.0});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0..n_p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result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pt_list.pop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 result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Some(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=&gt; {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!("({},{})",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None =&gt; {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!("Empty vector"); }	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!("Num elements {}",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4939788" y="4128493"/>
            <a:ext cx="2680212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returns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Option&lt;Point&gt;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402473" y="3947114"/>
            <a:ext cx="8055727" cy="214888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FB197FF-2039-EFA1-FB0C-BF1FACADC066}"/>
              </a:ext>
            </a:extLst>
          </p:cNvPr>
          <p:cNvSpPr/>
          <p:nvPr/>
        </p:nvSpPr>
        <p:spPr>
          <a:xfrm>
            <a:off x="1371600" y="4128493"/>
            <a:ext cx="3568188" cy="443507"/>
          </a:xfrm>
          <a:prstGeom prst="roundRect">
            <a:avLst/>
          </a:prstGeom>
          <a:noFill/>
          <a:ln w="57150">
            <a:solidFill>
              <a:srgbClr val="3FC16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2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Points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2D point has two attributes, x and 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469605" y="1905000"/>
            <a:ext cx="7836195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a:f64 = 3.0;   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b:f64 = 4.0;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x:a,x:b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pa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pb = Point{x:10.0,y:b};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pb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002B3F-5400-E015-4F5E-866CD1E93B49}"/>
              </a:ext>
            </a:extLst>
          </p:cNvPr>
          <p:cNvSpPr txBox="1"/>
          <p:nvPr/>
        </p:nvSpPr>
        <p:spPr>
          <a:xfrm>
            <a:off x="2895600" y="2046249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List of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name: type,</a:t>
            </a:r>
          </a:p>
          <a:p>
            <a:r>
              <a:rPr lang="en-US" sz="2000" b="1" dirty="0"/>
              <a:t>pairs (as many as you need!)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05FC19-B3AE-E470-AA3F-7FB6EC9A9776}"/>
              </a:ext>
            </a:extLst>
          </p:cNvPr>
          <p:cNvSpPr txBox="1"/>
          <p:nvPr/>
        </p:nvSpPr>
        <p:spPr>
          <a:xfrm>
            <a:off x="3505200" y="3254514"/>
            <a:ext cx="408010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Now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b="1" dirty="0"/>
              <a:t> is a type, so we can declare points,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pa, pb,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44DBDD6-8683-586F-AA42-9BC262BCB88B}"/>
              </a:ext>
            </a:extLst>
          </p:cNvPr>
          <p:cNvSpPr/>
          <p:nvPr/>
        </p:nvSpPr>
        <p:spPr>
          <a:xfrm>
            <a:off x="1219200" y="4358154"/>
            <a:ext cx="457200" cy="36624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9558F5D-A551-A085-A861-C01E66F6A98D}"/>
              </a:ext>
            </a:extLst>
          </p:cNvPr>
          <p:cNvSpPr/>
          <p:nvPr/>
        </p:nvSpPr>
        <p:spPr>
          <a:xfrm>
            <a:off x="1219200" y="4967754"/>
            <a:ext cx="457200" cy="36624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276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/>
              <a:t>Point follows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02473" y="1875978"/>
            <a:ext cx="8339054" cy="489364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p0 = Point{x:0.0,y:0.0};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!("p0: {:?}", p0);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(p0);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p1 = Point{x:23.0,y:45.0};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(p1);	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(Point{x:-1.0,y:-1.0});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0..n_p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result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pt_list.pop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 result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Some(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=&gt; {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!("({},{})",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None =&gt; {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!("Empty vector"); }	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!("Num elements {}",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402473" y="3947114"/>
            <a:ext cx="8055727" cy="214888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FB197FF-2039-EFA1-FB0C-BF1FACADC066}"/>
              </a:ext>
            </a:extLst>
          </p:cNvPr>
          <p:cNvSpPr/>
          <p:nvPr/>
        </p:nvSpPr>
        <p:spPr>
          <a:xfrm>
            <a:off x="566806" y="4573455"/>
            <a:ext cx="7802788" cy="1163860"/>
          </a:xfrm>
          <a:prstGeom prst="roundRect">
            <a:avLst/>
          </a:prstGeom>
          <a:noFill/>
          <a:ln w="57150">
            <a:solidFill>
              <a:srgbClr val="3FC16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4876800" y="3860827"/>
            <a:ext cx="3492794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the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Option&lt;Point&gt;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</a:t>
            </a:r>
          </a:p>
        </p:txBody>
      </p:sp>
    </p:spTree>
    <p:extLst>
      <p:ext uri="{BB962C8B-B14F-4D97-AF65-F5344CB8AC3E}">
        <p14:creationId xmlns:p14="http://schemas.microsoft.com/office/powerpoint/2010/main" val="427803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/>
              <a:t>Point follows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02473" y="1875978"/>
            <a:ext cx="8339054" cy="489364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p0 = Point{x:0.0,y:0.0};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!("p0: {:?}", p0);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(p0);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p1 = Point{x:23.0,y:45.0};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(p1);	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(Point{x:-1.0,y:-1.0});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0..n_p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result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pt_list.pop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 result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Some(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=&gt; {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!("({},{})",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None =&gt; {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!("Empty vector"); }	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!("Num elements {}",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402473" y="3947114"/>
            <a:ext cx="8055727" cy="214888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FB197FF-2039-EFA1-FB0C-BF1FACADC066}"/>
              </a:ext>
            </a:extLst>
          </p:cNvPr>
          <p:cNvSpPr/>
          <p:nvPr/>
        </p:nvSpPr>
        <p:spPr>
          <a:xfrm>
            <a:off x="914400" y="4876799"/>
            <a:ext cx="7455194" cy="304801"/>
          </a:xfrm>
          <a:prstGeom prst="roundRect">
            <a:avLst/>
          </a:prstGeom>
          <a:noFill/>
          <a:ln w="57150">
            <a:solidFill>
              <a:srgbClr val="3FC16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3584503" y="4144789"/>
            <a:ext cx="3492794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Some&lt;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there is some data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37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/>
              <a:t>Point follows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02473" y="1875978"/>
            <a:ext cx="8339054" cy="489364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p0 = Point{x:0.0,y:0.0};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!("p0: {:?}", p0);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(p0);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p1 = Point{x:23.0,y:45.0};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(p1);	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(Point{x:-1.0,y:-1.0});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0..n_p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result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pt_list.pop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 result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Some(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=&gt; {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!("({},{})",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None =&gt; {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!("Empty vector"); }	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!("Num elements {}",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402473" y="3947114"/>
            <a:ext cx="8055727" cy="214888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FB197FF-2039-EFA1-FB0C-BF1FACADC066}"/>
              </a:ext>
            </a:extLst>
          </p:cNvPr>
          <p:cNvSpPr/>
          <p:nvPr/>
        </p:nvSpPr>
        <p:spPr>
          <a:xfrm>
            <a:off x="3124200" y="4876799"/>
            <a:ext cx="4800600" cy="304801"/>
          </a:xfrm>
          <a:prstGeom prst="roundRect">
            <a:avLst/>
          </a:prstGeom>
          <a:noFill/>
          <a:ln w="57150">
            <a:solidFill>
              <a:srgbClr val="3FC16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5524500" y="4478783"/>
            <a:ext cx="1520897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Print it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47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900936"/>
            <a:ext cx="84247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Vectors can contain any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More elaborate example making vector of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02473" y="1875978"/>
            <a:ext cx="8339054" cy="489364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p0 = Point{x:0.0,y:0.0};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!("p0: {:?}", p0);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(p0);	</a:t>
            </a:r>
          </a:p>
          <a:p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p1 = Point{x:23.0,y:45.0};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(p1);	</a:t>
            </a:r>
          </a:p>
          <a:p>
            <a:r>
              <a:rPr lang="en-US" altLang="en-US" sz="16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pt_list.push</a:t>
            </a:r>
            <a:r>
              <a:rPr lang="en-US" altLang="en-US" sz="1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(Point{x:-1.0,y:-1.0});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 in 0..n_p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result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pt_list.pop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 result {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Some(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=&gt; {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!("({},{})",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None =&gt; {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!("Empty vector"); }	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pt_list.len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!("Num elements {}",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n_p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38058-EFCC-8B92-6CD8-50F5391169DE}"/>
              </a:ext>
            </a:extLst>
          </p:cNvPr>
          <p:cNvSpPr/>
          <p:nvPr/>
        </p:nvSpPr>
        <p:spPr>
          <a:xfrm>
            <a:off x="183017" y="3925482"/>
            <a:ext cx="8055727" cy="214888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FB197FF-2039-EFA1-FB0C-BF1FACADC066}"/>
              </a:ext>
            </a:extLst>
          </p:cNvPr>
          <p:cNvSpPr/>
          <p:nvPr/>
        </p:nvSpPr>
        <p:spPr>
          <a:xfrm>
            <a:off x="914400" y="5182645"/>
            <a:ext cx="6019800" cy="304801"/>
          </a:xfrm>
          <a:prstGeom prst="roundRect">
            <a:avLst/>
          </a:prstGeom>
          <a:noFill/>
          <a:ln w="57150">
            <a:solidFill>
              <a:srgbClr val="3FC16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8B14-5D3E-CEFB-A941-E2CD5582754D}"/>
              </a:ext>
            </a:extLst>
          </p:cNvPr>
          <p:cNvSpPr txBox="1"/>
          <p:nvPr/>
        </p:nvSpPr>
        <p:spPr>
          <a:xfrm>
            <a:off x="1752600" y="5487446"/>
            <a:ext cx="5778913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was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</a:p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 problem is the vector is now empty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 many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’s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43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217195" cy="944562"/>
          </a:xfrm>
        </p:spPr>
        <p:txBody>
          <a:bodyPr/>
          <a:lstStyle/>
          <a:p>
            <a:r>
              <a:rPr lang="en-US" dirty="0"/>
              <a:t>Vectors – </a:t>
            </a:r>
            <a:r>
              <a:rPr lang="en-US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dirty="0"/>
              <a:t> -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838200"/>
            <a:ext cx="8424795" cy="60198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Can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Use any type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Template definition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Create an empty vector with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pPr lvl="1">
              <a:buClr>
                <a:srgbClr val="FF0000"/>
              </a:buClr>
            </a:pPr>
            <a:r>
              <a:rPr lang="en-US" altLang="en-US" sz="2000" dirty="0"/>
              <a:t>Optionally pre-allocate space</a:t>
            </a:r>
          </a:p>
          <a:p>
            <a:pPr lvl="2">
              <a:buClr>
                <a:srgbClr val="FF0000"/>
              </a:buClr>
            </a:pPr>
            <a:r>
              <a:rPr lang="en-US" altLang="en-US" sz="2000" b="1" dirty="0"/>
              <a:t>Efficiency benefit only</a:t>
            </a:r>
          </a:p>
          <a:p>
            <a:pPr lvl="2">
              <a:buClr>
                <a:srgbClr val="FF0000"/>
              </a:buClr>
            </a:pPr>
            <a:r>
              <a:rPr lang="en-US" altLang="en-US" sz="2000" dirty="0"/>
              <a:t>Not required</a:t>
            </a:r>
          </a:p>
          <a:p>
            <a:pPr lvl="1">
              <a:buClr>
                <a:srgbClr val="FF0000"/>
              </a:buClr>
            </a:pPr>
            <a:r>
              <a:rPr lang="en-US" altLang="en-US" sz="2000" b="1" dirty="0"/>
              <a:t>Vector will ‘grow’ with 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</a:p>
          <a:p>
            <a:pPr lvl="1">
              <a:buClr>
                <a:srgbClr val="FF0000"/>
              </a:buClr>
            </a:pPr>
            <a:r>
              <a:rPr lang="en-US" altLang="en-US" sz="2000" dirty="0"/>
              <a:t>Elements accessed with </a:t>
            </a:r>
            <a:r>
              <a:rPr lang="en-US" altLang="en-US" sz="2000" dirty="0">
                <a:solidFill>
                  <a:srgbClr val="0F37E1"/>
                </a:solidFill>
              </a:rPr>
              <a:t>[ ]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altLang="en-US" sz="2000" b="1" i="1" dirty="0">
                <a:solidFill>
                  <a:srgbClr val="0F37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en-US" sz="2000" b="1" dirty="0">
                <a:solidFill>
                  <a:srgbClr val="0F37E1"/>
                </a:solidFill>
              </a:rPr>
              <a:t> </a:t>
            </a:r>
          </a:p>
          <a:p>
            <a:pPr lvl="1">
              <a:buClr>
                <a:srgbClr val="FF0000"/>
              </a:buClr>
            </a:pPr>
            <a:r>
              <a:rPr lang="en-US" alt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altLang="en-US" sz="2000" dirty="0" err="1">
                <a:solidFill>
                  <a:srgbClr val="0F37E1"/>
                </a:solidFill>
              </a:rPr>
              <a:t>’ed</a:t>
            </a:r>
            <a:endParaRPr lang="en-US" altLang="en-US" sz="2000" dirty="0">
              <a:solidFill>
                <a:srgbClr val="0F37E1"/>
              </a:solidFill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en-US" sz="2000" b="1" dirty="0"/>
              <a:t>Somewhat more complex code</a:t>
            </a:r>
          </a:p>
          <a:p>
            <a:pPr>
              <a:buClr>
                <a:srgbClr val="FF0000"/>
              </a:buClr>
              <a:buFont typeface="Webdings" panose="05030102010509060703" pitchFamily="18" charset="2"/>
              <a:buChar char=""/>
            </a:pPr>
            <a:r>
              <a:rPr lang="en-US" sz="2000" dirty="0"/>
              <a:t>Flexible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dirty="0"/>
              <a:t>Likely execution time penalty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%"/>
            </a:pPr>
            <a:r>
              <a:rPr lang="en-US" sz="2000" dirty="0"/>
              <a:t>Use fixed array if size fixed and known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762000" y="1905000"/>
            <a:ext cx="6728608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pt_list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&lt;Point&gt; 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</p:txBody>
      </p:sp>
    </p:spTree>
    <p:extLst>
      <p:ext uri="{BB962C8B-B14F-4D97-AF65-F5344CB8AC3E}">
        <p14:creationId xmlns:p14="http://schemas.microsoft.com/office/powerpoint/2010/main" val="267853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Points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2D point has two attributes, x and 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469605" y="1905000"/>
            <a:ext cx="7836195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a:f64 = 3.0;   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b:f64 = 4.0;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x:a,x:b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pa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pb = Point{x:10.0,y:b};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pb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002B3F-5400-E015-4F5E-866CD1E93B49}"/>
              </a:ext>
            </a:extLst>
          </p:cNvPr>
          <p:cNvSpPr txBox="1"/>
          <p:nvPr/>
        </p:nvSpPr>
        <p:spPr>
          <a:xfrm>
            <a:off x="2895600" y="2046249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List of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name: type,</a:t>
            </a:r>
          </a:p>
          <a:p>
            <a:r>
              <a:rPr lang="en-US" sz="2000" b="1" dirty="0"/>
              <a:t>pairs (as many as you need!)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05FC19-B3AE-E470-AA3F-7FB6EC9A9776}"/>
              </a:ext>
            </a:extLst>
          </p:cNvPr>
          <p:cNvSpPr txBox="1"/>
          <p:nvPr/>
        </p:nvSpPr>
        <p:spPr>
          <a:xfrm>
            <a:off x="3505200" y="3254514"/>
            <a:ext cx="408010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Now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b="1" dirty="0"/>
              <a:t> is a type, so we can declare points,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pa, pb,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58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Points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2D point has two attributes, x and 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390181" y="1789339"/>
            <a:ext cx="7836195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a:f64 = 3.0;   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b:f64 = 4.0;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x:a,y:b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pa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pb = Point{x:10.0,y:b};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pb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002B3F-5400-E015-4F5E-866CD1E93B49}"/>
              </a:ext>
            </a:extLst>
          </p:cNvPr>
          <p:cNvSpPr txBox="1"/>
          <p:nvPr/>
        </p:nvSpPr>
        <p:spPr>
          <a:xfrm>
            <a:off x="2895600" y="2046249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List of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name: type,</a:t>
            </a:r>
          </a:p>
          <a:p>
            <a:r>
              <a:rPr lang="en-US" sz="2000" b="1" dirty="0"/>
              <a:t>pairs (as many as you need!)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05FC19-B3AE-E470-AA3F-7FB6EC9A9776}"/>
              </a:ext>
            </a:extLst>
          </p:cNvPr>
          <p:cNvSpPr txBox="1"/>
          <p:nvPr/>
        </p:nvSpPr>
        <p:spPr>
          <a:xfrm>
            <a:off x="3505200" y="3254514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Initializing them with the Point constructor</a:t>
            </a:r>
            <a:br>
              <a:rPr lang="en-US" sz="2000" b="1" dirty="0"/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Point{ … 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15130D3-F0DD-949C-4793-82D57E35EFD6}"/>
              </a:ext>
            </a:extLst>
          </p:cNvPr>
          <p:cNvSpPr/>
          <p:nvPr/>
        </p:nvSpPr>
        <p:spPr>
          <a:xfrm>
            <a:off x="1876081" y="4264318"/>
            <a:ext cx="2362200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1BE300-F26C-8B23-B2AF-D0295E2A54A8}"/>
              </a:ext>
            </a:extLst>
          </p:cNvPr>
          <p:cNvSpPr/>
          <p:nvPr/>
        </p:nvSpPr>
        <p:spPr>
          <a:xfrm>
            <a:off x="1939650" y="4864114"/>
            <a:ext cx="2860949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89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0719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20762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Points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2D point has two attributes, x and 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390181" y="1789339"/>
            <a:ext cx="7836195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a:f64 = 3.0;   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b:f64 = 4.0;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x:a,y:b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pa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pb = Point{x:10.0,y:b};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pb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002B3F-5400-E015-4F5E-866CD1E93B49}"/>
              </a:ext>
            </a:extLst>
          </p:cNvPr>
          <p:cNvSpPr txBox="1"/>
          <p:nvPr/>
        </p:nvSpPr>
        <p:spPr>
          <a:xfrm>
            <a:off x="2895600" y="2046249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List of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name: type,</a:t>
            </a:r>
          </a:p>
          <a:p>
            <a:r>
              <a:rPr lang="en-US" sz="2000" b="1" dirty="0"/>
              <a:t>pairs (as many as you need!)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05FC19-B3AE-E470-AA3F-7FB6EC9A9776}"/>
              </a:ext>
            </a:extLst>
          </p:cNvPr>
          <p:cNvSpPr txBox="1"/>
          <p:nvPr/>
        </p:nvSpPr>
        <p:spPr>
          <a:xfrm>
            <a:off x="3429000" y="3186347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Note that Rust wants you to use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named association </a:t>
            </a:r>
            <a:r>
              <a:rPr lang="en-US" sz="2000" b="1" dirty="0"/>
              <a:t>here</a:t>
            </a:r>
            <a:br>
              <a:rPr lang="en-US" sz="2000" b="1" dirty="0"/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Point{ x:a, y:b 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15130D3-F0DD-949C-4793-82D57E35EFD6}"/>
              </a:ext>
            </a:extLst>
          </p:cNvPr>
          <p:cNvSpPr/>
          <p:nvPr/>
        </p:nvSpPr>
        <p:spPr>
          <a:xfrm>
            <a:off x="1876081" y="4264318"/>
            <a:ext cx="2362200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1BE300-F26C-8B23-B2AF-D0295E2A54A8}"/>
              </a:ext>
            </a:extLst>
          </p:cNvPr>
          <p:cNvSpPr/>
          <p:nvPr/>
        </p:nvSpPr>
        <p:spPr>
          <a:xfrm>
            <a:off x="1939650" y="4864114"/>
            <a:ext cx="2860949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95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Points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2D point has two attributes, x and 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390181" y="1789339"/>
            <a:ext cx="7836195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a:f64 = 3.0;   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b:f64 = 4.0;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x:a,y:b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pa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pb = Point{x:10.0,y:b};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pb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002B3F-5400-E015-4F5E-866CD1E93B49}"/>
              </a:ext>
            </a:extLst>
          </p:cNvPr>
          <p:cNvSpPr txBox="1"/>
          <p:nvPr/>
        </p:nvSpPr>
        <p:spPr>
          <a:xfrm>
            <a:off x="2895600" y="2046249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List of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name: type,</a:t>
            </a:r>
          </a:p>
          <a:p>
            <a:r>
              <a:rPr lang="en-US" sz="2000" b="1" dirty="0"/>
              <a:t>pairs (as many as you need!)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05FC19-B3AE-E470-AA3F-7FB6EC9A9776}"/>
              </a:ext>
            </a:extLst>
          </p:cNvPr>
          <p:cNvSpPr txBox="1"/>
          <p:nvPr/>
        </p:nvSpPr>
        <p:spPr>
          <a:xfrm>
            <a:off x="3429000" y="3186347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Named association </a:t>
            </a:r>
            <a:r>
              <a:rPr lang="en-US" sz="2000" b="1" dirty="0"/>
              <a:t>list of element names + values</a:t>
            </a:r>
            <a:br>
              <a:rPr lang="en-US" sz="2000" b="1" dirty="0"/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Point{ x:a, y:b 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15130D3-F0DD-949C-4793-82D57E35EFD6}"/>
              </a:ext>
            </a:extLst>
          </p:cNvPr>
          <p:cNvSpPr/>
          <p:nvPr/>
        </p:nvSpPr>
        <p:spPr>
          <a:xfrm>
            <a:off x="1876081" y="4264318"/>
            <a:ext cx="2362200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1BE300-F26C-8B23-B2AF-D0295E2A54A8}"/>
              </a:ext>
            </a:extLst>
          </p:cNvPr>
          <p:cNvSpPr/>
          <p:nvPr/>
        </p:nvSpPr>
        <p:spPr>
          <a:xfrm>
            <a:off x="1939650" y="4864114"/>
            <a:ext cx="2860949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3E4CE0-D289-47D6-AD8A-0AB00B35199F}"/>
              </a:ext>
            </a:extLst>
          </p:cNvPr>
          <p:cNvSpPr txBox="1"/>
          <p:nvPr/>
        </p:nvSpPr>
        <p:spPr>
          <a:xfrm>
            <a:off x="3082887" y="5005061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Named association </a:t>
            </a:r>
            <a:r>
              <a:rPr lang="en-US" sz="2000" b="1" dirty="0"/>
              <a:t>list of element names + values</a:t>
            </a:r>
            <a:br>
              <a:rPr lang="en-US" sz="2000" b="1" dirty="0"/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Point{ x:a, y:b }</a:t>
            </a:r>
          </a:p>
        </p:txBody>
      </p:sp>
    </p:spTree>
    <p:extLst>
      <p:ext uri="{BB962C8B-B14F-4D97-AF65-F5344CB8AC3E}">
        <p14:creationId xmlns:p14="http://schemas.microsoft.com/office/powerpoint/2010/main" val="3171762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Named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Idea introduced in Ada (around 1980 </a:t>
            </a:r>
            <a:r>
              <a:rPr lang="en-US" sz="2000" dirty="0">
                <a:sym typeface="Wingdings" panose="05000000000000000000" pitchFamily="2" charset="2"/>
              </a:rPr>
              <a:t> )</a:t>
            </a:r>
          </a:p>
          <a:p>
            <a:pPr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Remembering the order and types of parameters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Pain for programmers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Especially if parameters have the same type</a:t>
            </a:r>
          </a:p>
          <a:p>
            <a:pPr lvl="2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Both are </a:t>
            </a:r>
            <a:r>
              <a:rPr lang="en-US" sz="2000" dirty="0">
                <a:solidFill>
                  <a:srgbClr val="0F37E1"/>
                </a:solidFill>
                <a:sym typeface="Wingdings" panose="05000000000000000000" pitchFamily="2" charset="2"/>
              </a:rPr>
              <a:t>f64</a:t>
            </a:r>
            <a:r>
              <a:rPr lang="en-US" sz="2000" dirty="0">
                <a:sym typeface="Wingdings" panose="05000000000000000000" pitchFamily="2" charset="2"/>
              </a:rPr>
              <a:t> here</a:t>
            </a:r>
          </a:p>
          <a:p>
            <a:pPr lvl="2"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sz="2000" dirty="0">
                <a:sym typeface="Wingdings" panose="05000000000000000000" pitchFamily="2" charset="2"/>
              </a:rPr>
              <a:t>Compiler cannot help – by detecting typos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With named association, one level of programmer </a:t>
            </a:r>
            <a:r>
              <a:rPr lang="en-US" sz="2000" dirty="0">
                <a:solidFill>
                  <a:srgbClr val="3FC161"/>
                </a:solidFill>
              </a:rPr>
              <a:t>cognitive load</a:t>
            </a:r>
            <a:r>
              <a:rPr lang="en-US" sz="2000" dirty="0"/>
              <a:t> can be reduced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Now both work as intended</a:t>
            </a:r>
          </a:p>
          <a:p>
            <a:pPr>
              <a:buClr>
                <a:srgbClr val="FF0000"/>
              </a:buClr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990600" y="4572000"/>
            <a:ext cx="4695470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x:a,y:b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pb = Point{y:10.0,x:b};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AD8AFC-C004-4855-78A6-5E59494DED74}"/>
              </a:ext>
            </a:extLst>
          </p:cNvPr>
          <p:cNvSpPr txBox="1"/>
          <p:nvPr/>
        </p:nvSpPr>
        <p:spPr>
          <a:xfrm>
            <a:off x="533400" y="2438400"/>
            <a:ext cx="7758180" cy="378565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cognitive load – </a:t>
            </a:r>
            <a:r>
              <a:rPr lang="en-US" sz="2000" b="1" dirty="0"/>
              <a:t>cute term </a:t>
            </a:r>
            <a:br>
              <a:rPr lang="en-US" sz="2000" b="1" dirty="0"/>
            </a:br>
            <a:r>
              <a:rPr lang="en-US" sz="2000" b="1" dirty="0"/>
              <a:t>I learnt from my Education colleagues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Simply refers to pressure on your memory to remember things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Especially trivia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As you start to build more complex systems,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your cognitive load for trivia, </a:t>
            </a: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order of arguments in a structure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will increase!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Named association → more typing </a:t>
            </a: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→ fewer errors (from memory lapses!)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 A good idea 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9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12172</TotalTime>
  <Words>5894</Words>
  <Application>Microsoft Office PowerPoint</Application>
  <PresentationFormat>On-screen Show (4:3)</PresentationFormat>
  <Paragraphs>1141</Paragraphs>
  <Slides>44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Arial</vt:lpstr>
      <vt:lpstr>Calibri</vt:lpstr>
      <vt:lpstr>Courier New</vt:lpstr>
      <vt:lpstr>Symbol</vt:lpstr>
      <vt:lpstr>Times New Roman</vt:lpstr>
      <vt:lpstr>Webdings</vt:lpstr>
      <vt:lpstr>Wingdings</vt:lpstr>
      <vt:lpstr>Office Theme</vt:lpstr>
      <vt:lpstr>RUST Structures, arrays, vectors, …</vt:lpstr>
      <vt:lpstr>Structures</vt:lpstr>
      <vt:lpstr>Complex structures</vt:lpstr>
      <vt:lpstr>Complex structures</vt:lpstr>
      <vt:lpstr>Complex structures</vt:lpstr>
      <vt:lpstr>Complex structures</vt:lpstr>
      <vt:lpstr>Complex structures</vt:lpstr>
      <vt:lpstr>Complex structures</vt:lpstr>
      <vt:lpstr>Named association</vt:lpstr>
      <vt:lpstr>Complex structures</vt:lpstr>
      <vt:lpstr>ARRAYS</vt:lpstr>
      <vt:lpstr>Arrays</vt:lpstr>
      <vt:lpstr>Arrays – Accessing elements</vt:lpstr>
      <vt:lpstr>Array elements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</vt:lpstr>
      <vt:lpstr>Vectors – Vec -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Joihn Morris</cp:lastModifiedBy>
  <cp:revision>176</cp:revision>
  <cp:lastPrinted>2019-04-26T14:10:42Z</cp:lastPrinted>
  <dcterms:created xsi:type="dcterms:W3CDTF">2010-05-26T12:32:20Z</dcterms:created>
  <dcterms:modified xsi:type="dcterms:W3CDTF">2022-08-25T05:35:52Z</dcterms:modified>
</cp:coreProperties>
</file>