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25" r:id="rId3"/>
    <p:sldId id="581" r:id="rId4"/>
    <p:sldId id="583" r:id="rId5"/>
    <p:sldId id="584" r:id="rId6"/>
    <p:sldId id="585" r:id="rId7"/>
    <p:sldId id="587" r:id="rId8"/>
    <p:sldId id="588" r:id="rId9"/>
    <p:sldId id="589" r:id="rId10"/>
    <p:sldId id="590" r:id="rId11"/>
    <p:sldId id="580" r:id="rId12"/>
    <p:sldId id="334" r:id="rId13"/>
    <p:sldId id="553" r:id="rId14"/>
    <p:sldId id="554" r:id="rId15"/>
    <p:sldId id="555" r:id="rId16"/>
    <p:sldId id="556" r:id="rId17"/>
    <p:sldId id="557" r:id="rId18"/>
    <p:sldId id="558" r:id="rId19"/>
    <p:sldId id="559" r:id="rId20"/>
    <p:sldId id="560" r:id="rId21"/>
    <p:sldId id="561" r:id="rId22"/>
    <p:sldId id="562" r:id="rId23"/>
    <p:sldId id="563" r:id="rId24"/>
    <p:sldId id="564" r:id="rId25"/>
    <p:sldId id="566" r:id="rId26"/>
    <p:sldId id="567" r:id="rId27"/>
    <p:sldId id="568" r:id="rId28"/>
    <p:sldId id="570" r:id="rId29"/>
    <p:sldId id="571" r:id="rId30"/>
    <p:sldId id="572" r:id="rId31"/>
    <p:sldId id="576" r:id="rId32"/>
    <p:sldId id="569" r:id="rId33"/>
    <p:sldId id="574" r:id="rId34"/>
    <p:sldId id="575" r:id="rId35"/>
    <p:sldId id="573" r:id="rId36"/>
    <p:sldId id="577" r:id="rId37"/>
    <p:sldId id="591" r:id="rId38"/>
    <p:sldId id="578" r:id="rId39"/>
    <p:sldId id="592" r:id="rId40"/>
    <p:sldId id="579" r:id="rId41"/>
    <p:sldId id="593" r:id="rId42"/>
    <p:sldId id="565" r:id="rId43"/>
    <p:sldId id="550" r:id="rId44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9" autoAdjust="0"/>
    <p:restoredTop sz="92125" autoAdjust="0"/>
  </p:normalViewPr>
  <p:slideViewPr>
    <p:cSldViewPr>
      <p:cViewPr varScale="1">
        <p:scale>
          <a:sx n="89" d="100"/>
          <a:sy n="89" d="100"/>
        </p:scale>
        <p:origin x="22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684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97ADC-78D5-4456-9350-9B0129E5A93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4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11/24/2022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Programming Style or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How to become a 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highly paid software engineer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School of Industrial Education and Technology,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Tuple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Trying to ‘fix’ the anonymous tuple elements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 marL="4000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857250" lvl="1" indent="-342900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dirty="0"/>
              <a:t>Is not accepted by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342900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dirty="0"/>
              <a:t>Maybe in 6 weeks time </a:t>
            </a:r>
          </a:p>
          <a:p>
            <a:pPr marL="4000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Rust does not seem to be designed for software engineers </a:t>
            </a:r>
            <a:r>
              <a:rPr lang="en-US" sz="2400" dirty="0">
                <a:sym typeface="Wingdings" panose="05000000000000000000" pitchFamily="2" charset="2"/>
              </a:rPr>
              <a:t></a:t>
            </a:r>
            <a:r>
              <a:rPr lang="en-US" sz="2400" dirty="0"/>
              <a:t>!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683413" y="1600200"/>
            <a:ext cx="8217195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RNG_MAX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u32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RNG_MIN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u32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MaxMin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mm: (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), 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!("Max is {} min is {}",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range.mm.RNG_MAX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range.mm.RNG_MIN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</p:txBody>
      </p:sp>
    </p:spTree>
    <p:extLst>
      <p:ext uri="{BB962C8B-B14F-4D97-AF65-F5344CB8AC3E}">
        <p14:creationId xmlns:p14="http://schemas.microsoft.com/office/powerpoint/2010/main" val="3677956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Any High Level Programming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09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Writing computer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After a few years of experience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Programming will be easy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You will get it running correctly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or 3</a:t>
            </a:r>
            <a:r>
              <a:rPr lang="en-US" sz="2000" baseline="30000" dirty="0"/>
              <a:t>rd</a:t>
            </a:r>
            <a:r>
              <a:rPr lang="en-US" sz="2000" dirty="0"/>
              <a:t> try</a:t>
            </a:r>
          </a:p>
          <a:p>
            <a:pPr lvl="1">
              <a:buClr>
                <a:srgbClr val="FF0000"/>
              </a:buClr>
              <a:buFont typeface="Abel" panose="02000506030000020004" pitchFamily="2" charset="0"/>
              <a:buChar char="?"/>
            </a:pP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try??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You are not human!!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I sometimes achieve this  … but not too often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Good engineers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Check their work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Generally find improvements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Especially in documentation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Just like writing these slides</a:t>
            </a:r>
          </a:p>
          <a:p>
            <a:pPr lvl="4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dirty="0"/>
              <a:t>You will see many previous, </a:t>
            </a:r>
            <a:r>
              <a:rPr lang="en-US" i="1" dirty="0"/>
              <a:t>but now abandoned</a:t>
            </a:r>
            <a:r>
              <a:rPr lang="en-US" dirty="0"/>
              <a:t>, versions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Programming </a:t>
            </a:r>
            <a:r>
              <a:rPr lang="en-US" sz="2400" dirty="0">
                <a:solidFill>
                  <a:srgbClr val="FF0000"/>
                </a:solidFill>
              </a:rPr>
              <a:t>well</a:t>
            </a:r>
            <a:r>
              <a:rPr lang="en-US" sz="2400" dirty="0"/>
              <a:t> is more important</a:t>
            </a: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Writing computer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Programming </a:t>
            </a:r>
            <a:r>
              <a:rPr lang="en-US" sz="2400" dirty="0">
                <a:solidFill>
                  <a:srgbClr val="FF0000"/>
                </a:solidFill>
              </a:rPr>
              <a:t>well</a:t>
            </a:r>
            <a:r>
              <a:rPr lang="en-US" sz="2400" dirty="0"/>
              <a:t> is more important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Your audience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Boss?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Workmates?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Colleagues?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Hackers that you want to impress?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Readers of your web page?</a:t>
            </a:r>
          </a:p>
        </p:txBody>
      </p:sp>
    </p:spTree>
    <p:extLst>
      <p:ext uri="{BB962C8B-B14F-4D97-AF65-F5344CB8AC3E}">
        <p14:creationId xmlns:p14="http://schemas.microsoft.com/office/powerpoint/2010/main" val="3693071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Writing computer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Programming </a:t>
            </a:r>
            <a:r>
              <a:rPr lang="en-US" sz="2400" dirty="0">
                <a:solidFill>
                  <a:srgbClr val="FF0000"/>
                </a:solidFill>
              </a:rPr>
              <a:t>well</a:t>
            </a:r>
            <a:r>
              <a:rPr lang="en-US" sz="2400" dirty="0"/>
              <a:t> is more important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Your audience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Boss?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Workmates?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Colleagues?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Hackers that you want to impress?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Readers of your web page?</a:t>
            </a:r>
          </a:p>
          <a:p>
            <a:pPr marL="4000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Correct answer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All of them, except maybe D </a:t>
            </a:r>
            <a:r>
              <a:rPr lang="en-US" sz="2000" dirty="0">
                <a:sym typeface="Wingdings" panose="05000000000000000000" pitchFamily="2" charset="2"/>
              </a:rPr>
              <a:t></a:t>
            </a:r>
            <a:endParaRPr lang="en-US" sz="20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0411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Writing computer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Programming </a:t>
            </a:r>
            <a:r>
              <a:rPr lang="en-US" sz="2400" dirty="0">
                <a:solidFill>
                  <a:srgbClr val="FF0000"/>
                </a:solidFill>
              </a:rPr>
              <a:t>well</a:t>
            </a:r>
            <a:r>
              <a:rPr lang="en-US" sz="2400" dirty="0"/>
              <a:t> is more important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/>
            </a:pPr>
            <a:r>
              <a:rPr lang="en-US" sz="2000" dirty="0"/>
              <a:t>Boss?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A good boss or team leader will check your code for </a:t>
            </a:r>
          </a:p>
          <a:p>
            <a:pPr marL="1314450" lvl="2" indent="-457200">
              <a:buClr>
                <a:srgbClr val="FF0000"/>
              </a:buClr>
            </a:pPr>
            <a:r>
              <a:rPr lang="en-US" sz="2000" dirty="0"/>
              <a:t>Readability</a:t>
            </a:r>
          </a:p>
          <a:p>
            <a:pPr marL="1314450" lvl="2" indent="-457200">
              <a:buClr>
                <a:srgbClr val="FF0000"/>
              </a:buClr>
            </a:pPr>
            <a:r>
              <a:rPr lang="en-US" sz="2000" dirty="0"/>
              <a:t>Logic</a:t>
            </a:r>
          </a:p>
          <a:p>
            <a:pPr marL="1314450" lvl="2" indent="-457200">
              <a:buClr>
                <a:srgbClr val="FF0000"/>
              </a:buClr>
            </a:pPr>
            <a:r>
              <a:rPr lang="en-US" sz="2000" dirty="0"/>
              <a:t>Efficiency</a:t>
            </a:r>
          </a:p>
          <a:p>
            <a:pPr marL="1771650" lvl="3" indent="-457200">
              <a:buClr>
                <a:srgbClr val="FF0000"/>
              </a:buClr>
            </a:pPr>
            <a:r>
              <a:rPr lang="en-US" sz="1600" dirty="0"/>
              <a:t>Use of correct algorithms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 startAt="2"/>
            </a:pPr>
            <a:r>
              <a:rPr lang="en-US" sz="2000" dirty="0"/>
              <a:t>Workmates?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 startAt="2"/>
            </a:pPr>
            <a:r>
              <a:rPr lang="en-US" sz="2000" dirty="0"/>
              <a:t>Colleagues?</a:t>
            </a:r>
          </a:p>
          <a:p>
            <a:pPr marL="1200150" lvl="2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Ones that will need to </a:t>
            </a:r>
            <a:r>
              <a:rPr lang="en-US" sz="2000" dirty="0">
                <a:solidFill>
                  <a:srgbClr val="FF0000"/>
                </a:solidFill>
              </a:rPr>
              <a:t>maintain your code</a:t>
            </a:r>
          </a:p>
          <a:p>
            <a:pPr marL="1714500" lvl="3" indent="-285750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dirty="0"/>
              <a:t>When you got promoted or moved for better pay</a:t>
            </a:r>
          </a:p>
          <a:p>
            <a:pPr marL="1200150" lvl="2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Your reputation will follow you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2068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Writing computer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Your audience – side comments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 startAt="4"/>
            </a:pPr>
            <a:r>
              <a:rPr lang="en-US" sz="2000" dirty="0"/>
              <a:t>Hackers that you want to impress?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Professional software engineers don’t need them!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lphaUcPeriod" startAt="4"/>
            </a:pPr>
            <a:endParaRPr lang="en-US" sz="2000" dirty="0"/>
          </a:p>
          <a:p>
            <a:pPr marL="914400" lvl="1" indent="-457200">
              <a:buClr>
                <a:srgbClr val="FF0000"/>
              </a:buClr>
              <a:buFont typeface="+mj-lt"/>
              <a:buAutoNum type="alphaUcPeriod" startAt="5"/>
            </a:pPr>
            <a:r>
              <a:rPr lang="en-US" sz="2000" dirty="0"/>
              <a:t>Readers of your web page?</a:t>
            </a:r>
          </a:p>
          <a:p>
            <a:pPr marL="857250" lvl="1" indent="-342900">
              <a:buClr>
                <a:srgbClr val="FF0000"/>
              </a:buClr>
              <a:buFont typeface="Wingdings" panose="05000000000000000000" pitchFamily="2" charset="2"/>
              <a:buChar char=""/>
            </a:pPr>
            <a:r>
              <a:rPr lang="en-US" sz="2000" dirty="0"/>
              <a:t>Hmmm 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Reliability of web sites is sometimes extremely low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Quality is a problem also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Be careful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You can add lots of valuable information  to the web</a:t>
            </a:r>
          </a:p>
          <a:p>
            <a:pPr marL="51435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please don’t join those who clutter the web with false or misleading information</a:t>
            </a:r>
          </a:p>
          <a:p>
            <a:pPr marL="1314450" lvl="2" indent="-342900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Leave that to politicians!!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2556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 fontScale="90000"/>
          </a:bodyPr>
          <a:lstStyle/>
          <a:p>
            <a:r>
              <a:rPr lang="en-US" dirty="0"/>
              <a:t>Writing computer programs -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You are NOT writing code for yourself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For your boss, colleagues, team mates, </a:t>
            </a:r>
            <a:r>
              <a:rPr lang="en-US" sz="2400" dirty="0" err="1"/>
              <a:t>etc</a:t>
            </a: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Who have to understand it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So they can use it in their parts of the project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And </a:t>
            </a:r>
            <a:r>
              <a:rPr lang="en-US" sz="2000" dirty="0">
                <a:solidFill>
                  <a:srgbClr val="FF0000"/>
                </a:solidFill>
              </a:rPr>
              <a:t>maintain</a:t>
            </a:r>
            <a:r>
              <a:rPr lang="en-US" sz="2000" dirty="0"/>
              <a:t> it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Estimates vary widely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Up to 70% of effort in a software project is maintenance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Add yourself after 6 months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If your software is valuable and works well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Expect to be asked to extend it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New functions + extra capabilities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Ported to a new environment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1600" dirty="0"/>
              <a:t>Wow .. it would be nice if I could use that on my phone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435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Writing computer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Documentation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Program statements in high level languages are inherently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Cryptic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Focus on minutiae – individual steps in a program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Usual strategy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Add comments to your code, particularly</a:t>
            </a:r>
          </a:p>
          <a:p>
            <a:pPr lvl="3">
              <a:buClr>
                <a:srgbClr val="FF0000"/>
              </a:buClr>
            </a:pPr>
            <a:r>
              <a:rPr lang="en-US" sz="1600" dirty="0"/>
              <a:t>Descriptions of</a:t>
            </a:r>
          </a:p>
          <a:p>
            <a:pPr lvl="4">
              <a:buClr>
                <a:srgbClr val="FF0000"/>
              </a:buClr>
            </a:pPr>
            <a:r>
              <a:rPr lang="en-US" sz="1600" dirty="0"/>
              <a:t>Structures – purpose</a:t>
            </a:r>
          </a:p>
          <a:p>
            <a:pPr lvl="4">
              <a:buClr>
                <a:srgbClr val="FF0000"/>
              </a:buClr>
            </a:pPr>
            <a:r>
              <a:rPr lang="en-US" sz="1600" dirty="0"/>
              <a:t>Functions – purpose and prototype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Documentation tools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….. </a:t>
            </a:r>
            <a:r>
              <a:rPr lang="en-US" sz="2000" dirty="0">
                <a:sym typeface="Symbol" panose="05050102010706020507" pitchFamily="18" charset="2"/>
              </a:rPr>
              <a:t></a:t>
            </a: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9034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Documentation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Many languages have tools which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 (semi-automatically) generate documentation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C++ – </a:t>
            </a:r>
            <a:r>
              <a:rPr lang="en-US" sz="2000" dirty="0" err="1"/>
              <a:t>doxygen</a:t>
            </a: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Python – Sphinx, </a:t>
            </a:r>
            <a:r>
              <a:rPr lang="en-US" sz="2000" dirty="0" err="1"/>
              <a:t>pdoc</a:t>
            </a:r>
            <a:r>
              <a:rPr lang="en-US" sz="2000" dirty="0"/>
              <a:t>, </a:t>
            </a:r>
            <a:r>
              <a:rPr lang="en-US" sz="2000" dirty="0" err="1"/>
              <a:t>pydoctor</a:t>
            </a:r>
            <a:r>
              <a:rPr lang="en-US" sz="2000" dirty="0"/>
              <a:t>, </a:t>
            </a:r>
            <a:r>
              <a:rPr lang="en-US" sz="2000" dirty="0" err="1"/>
              <a:t>doxygen</a:t>
            </a: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Rust – </a:t>
            </a:r>
            <a:r>
              <a:rPr lang="en-US" sz="2000" dirty="0" err="1"/>
              <a:t>rustdoc</a:t>
            </a: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400" dirty="0"/>
              <a:t>Generally, these will	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Parse your program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Detect functions or C++ classes and methods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Parse documentation attached to each element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Generate some ‘pretty-printed’ HTML or PDF files</a:t>
            </a:r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9018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Any High Level Programming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 err="1"/>
              <a:t>rustdoc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cargo</a:t>
            </a:r>
            <a:r>
              <a:rPr lang="en-US" sz="2400" dirty="0"/>
              <a:t> has an interface to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rustdoc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/>
              <a:t>In your working directory </a:t>
            </a:r>
            <a:br>
              <a:rPr lang="en-US" sz="2400" dirty="0"/>
            </a:br>
            <a:r>
              <a:rPr lang="en-US" sz="2400" dirty="0"/>
              <a:t>(same one you use for cargo build)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cargo doc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Look in the </a:t>
            </a: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target/doc/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/&lt;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your directory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You will find an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.html </a:t>
            </a:r>
            <a:r>
              <a:rPr lang="en-US" sz="2400" dirty="0"/>
              <a:t>file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Click on it to open your browser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Search for it with your browser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If you don’t add anything more, </a:t>
            </a:r>
            <a:br>
              <a:rPr lang="en-US" sz="2400" dirty="0"/>
            </a:br>
            <a:r>
              <a:rPr lang="en-US" sz="2400" dirty="0"/>
              <a:t>you will get a pretty-printed copy of your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main.rs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Perhaps you can submit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.html </a:t>
            </a:r>
            <a:r>
              <a:rPr lang="en-US" sz="2000" dirty="0"/>
              <a:t>file for your assignment</a:t>
            </a:r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913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 err="1"/>
              <a:t>rustdoc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5562600"/>
          </a:xfrm>
        </p:spPr>
        <p:txBody>
          <a:bodyPr/>
          <a:lstStyle/>
          <a:p>
            <a:pPr marL="0" indent="0" algn="ctr">
              <a:buClr>
                <a:srgbClr val="FF0000"/>
              </a:buClr>
              <a:buNone/>
            </a:pPr>
            <a:r>
              <a:rPr lang="en-US" sz="2400" dirty="0">
                <a:solidFill>
                  <a:srgbClr val="FF0000"/>
                </a:solidFill>
              </a:rPr>
              <a:t>Advance notice</a:t>
            </a:r>
          </a:p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Documentation is important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So, when I have studied the idiosyncrasies of </a:t>
            </a:r>
            <a:r>
              <a:rPr lang="en-US" sz="2000" dirty="0" err="1"/>
              <a:t>rustdoc</a:t>
            </a: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There will be a (hopefully short) lecture on using </a:t>
            </a:r>
            <a:r>
              <a:rPr lang="en-US" sz="2000" dirty="0" err="1"/>
              <a:t>rustdoc</a:t>
            </a: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Optimistically, </a:t>
            </a:r>
            <a:r>
              <a:rPr lang="en-US" sz="2000" dirty="0" err="1"/>
              <a:t>rustdoc</a:t>
            </a:r>
            <a:r>
              <a:rPr lang="en-US" sz="2000" dirty="0"/>
              <a:t> is simple as </a:t>
            </a:r>
            <a:r>
              <a:rPr lang="en-US" sz="2000" dirty="0" err="1"/>
              <a:t>doxygen</a:t>
            </a:r>
            <a:endParaRPr lang="en-US" sz="2000" dirty="0"/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dirty="0"/>
              <a:t>So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you can learn how to add some very pretty documentation</a:t>
            </a:r>
            <a:br>
              <a:rPr lang="en-US" sz="2000" dirty="0"/>
            </a:br>
            <a:r>
              <a:rPr lang="en-US" sz="2000" dirty="0"/>
              <a:t>quickly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dirty="0"/>
              <a:t>AND be able to use it for a following assignment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For now ..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Try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rustdoc</a:t>
            </a:r>
            <a:r>
              <a:rPr lang="en-US" sz="2000" dirty="0"/>
              <a:t> on your current assignment 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cargo doc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dirty="0"/>
              <a:t>and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Find your pretty-printed source file</a:t>
            </a:r>
            <a:endParaRPr lang="en-US" sz="12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5682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Techniques to improve your code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Most of these apply to ANY high level language</a:t>
            </a:r>
          </a:p>
          <a:p>
            <a:pPr>
              <a:buClr>
                <a:srgbClr val="FF0000"/>
              </a:buClr>
              <a:buFont typeface="+mj-lt"/>
              <a:buAutoNum type="arabicPeriod"/>
            </a:pPr>
            <a:r>
              <a:rPr lang="en-US" sz="2400" dirty="0"/>
              <a:t>Intelligible names for variables, constants, functions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000" dirty="0"/>
              <a:t>Short and meaningless names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Functions name </a:t>
            </a:r>
            <a:r>
              <a:rPr lang="en-US" sz="2000" dirty="0" err="1"/>
              <a:t>f1</a:t>
            </a:r>
            <a:r>
              <a:rPr lang="en-US" sz="2000" dirty="0"/>
              <a:t>, </a:t>
            </a:r>
            <a:r>
              <a:rPr lang="en-US" sz="2000" dirty="0" err="1"/>
              <a:t>g1</a:t>
            </a:r>
            <a:r>
              <a:rPr lang="en-US" sz="2000" dirty="0"/>
              <a:t>, ….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Names preceded by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my_&lt;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xyz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Name unrelated to the purpose,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</a:p>
          <a:p>
            <a:pPr marL="1371600" lvl="3" indent="0">
              <a:buClr>
                <a:srgbClr val="FF0000"/>
              </a:buClr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Fluffy: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(name of your cat),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0B050"/>
                </a:solidFill>
              </a:rPr>
              <a:t>Allowed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Names derived from mathematical equations</a:t>
            </a:r>
          </a:p>
          <a:p>
            <a:pPr lvl="3">
              <a:buClr>
                <a:srgbClr val="FF0000"/>
              </a:buClr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x, y, z,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….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Indices</a:t>
            </a:r>
          </a:p>
          <a:p>
            <a:pPr lvl="3">
              <a:buClr>
                <a:srgbClr val="FF0000"/>
              </a:buClr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j, k, m, 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Note that I exclude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I, l </a:t>
            </a:r>
            <a:r>
              <a:rPr lang="en-US" dirty="0"/>
              <a:t>from my list –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Easily confused with 1</a:t>
            </a:r>
          </a:p>
          <a:p>
            <a:pPr lvl="3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  <a:buFont typeface="+mj-lt"/>
              <a:buAutoNum type="arabicPeriod"/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6170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Techniques to improve your code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Most of these apply to ANY high level language</a:t>
            </a:r>
          </a:p>
          <a:p>
            <a:pPr>
              <a:buClr>
                <a:srgbClr val="FF0000"/>
              </a:buClr>
              <a:buFont typeface="+mj-lt"/>
              <a:buAutoNum type="arabicPeriod"/>
            </a:pPr>
            <a:r>
              <a:rPr lang="en-US" sz="2400" dirty="0"/>
              <a:t>Intelligible names for variables, constants, functions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000" dirty="0"/>
              <a:t>Short and meaningless names .. continued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Even if you are a slow typist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Longer variable names save time eventually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dirty="0"/>
              <a:t>You need to read your own code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dirty="0"/>
              <a:t>Cut and paste saves typing mistakes too </a:t>
            </a:r>
          </a:p>
          <a:p>
            <a:pPr>
              <a:buClr>
                <a:srgbClr val="FF0000"/>
              </a:buClr>
              <a:buFont typeface="+mj-lt"/>
              <a:buAutoNum type="arabicPeriod"/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573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2"/>
            </a:pPr>
            <a:r>
              <a:rPr lang="en-US" sz="2400" dirty="0"/>
              <a:t>Simple (rememberable) naming conventions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</a:rPr>
              <a:t>Make your own</a:t>
            </a:r>
            <a:r>
              <a:rPr lang="en-US" sz="2000" dirty="0"/>
              <a:t>, but then use them </a:t>
            </a:r>
            <a:r>
              <a:rPr lang="en-US" sz="2000" dirty="0">
                <a:solidFill>
                  <a:srgbClr val="FF0000"/>
                </a:solidFill>
              </a:rPr>
              <a:t>consistently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Once your program grows, you will find that remembering trivia becomes harder ..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Rust is extremely annoying in this respect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rustc</a:t>
            </a:r>
            <a:r>
              <a:rPr lang="en-US" sz="2000" dirty="0"/>
              <a:t> tries to enforce rules that are NOT part of the formal syntax!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If the language designers thought such rules useful, </a:t>
            </a:r>
            <a:br>
              <a:rPr lang="en-US" sz="2000" dirty="0"/>
            </a:br>
            <a:r>
              <a:rPr lang="en-US" sz="2000" dirty="0"/>
              <a:t>they should be part of the formal syntax!!</a:t>
            </a:r>
          </a:p>
          <a:p>
            <a:pPr marL="1714500" lvl="3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Now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rustc</a:t>
            </a:r>
            <a:r>
              <a:rPr lang="en-US" dirty="0"/>
              <a:t> pushes you to use </a:t>
            </a:r>
            <a:r>
              <a:rPr lang="en-US" dirty="0">
                <a:solidFill>
                  <a:srgbClr val="FF0000"/>
                </a:solidFill>
              </a:rPr>
              <a:t>an extra set </a:t>
            </a:r>
            <a:r>
              <a:rPr lang="en-US" dirty="0"/>
              <a:t>of rules!!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Annoyance #1 - warning to re-name a </a:t>
            </a:r>
            <a:br>
              <a:rPr lang="en-US" sz="2000" dirty="0"/>
            </a:br>
            <a:r>
              <a:rPr lang="en-US" sz="2000" dirty="0"/>
              <a:t> not yet used variable,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, as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_k</a:t>
            </a:r>
          </a:p>
          <a:p>
            <a:pPr marL="1714500" lvl="3" indent="-457200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dirty="0"/>
              <a:t>But I was just checking my syntax before continuing</a:t>
            </a:r>
          </a:p>
          <a:p>
            <a:pPr marL="1714500" lvl="3" indent="-457200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dirty="0"/>
              <a:t>I will use it later!!!</a:t>
            </a:r>
          </a:p>
          <a:p>
            <a:pPr>
              <a:buClr>
                <a:srgbClr val="FF0000"/>
              </a:buClr>
              <a:buFont typeface="+mj-lt"/>
              <a:buAutoNum type="arabicPeriod" startAt="2"/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948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2"/>
            </a:pPr>
            <a:r>
              <a:rPr lang="en-US" sz="2400" dirty="0"/>
              <a:t>Simple (rememberable) naming conventions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</a:rPr>
              <a:t>Make your own</a:t>
            </a:r>
            <a:r>
              <a:rPr lang="en-US" sz="2000" dirty="0"/>
              <a:t>, but then use them </a:t>
            </a:r>
            <a:r>
              <a:rPr lang="en-US" sz="2000" dirty="0">
                <a:solidFill>
                  <a:srgbClr val="FF0000"/>
                </a:solidFill>
              </a:rPr>
              <a:t>consistently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Once your program grows, you will find that remembering trivia becomes harder ..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Rust is extremely annoying in this respect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rustc</a:t>
            </a:r>
            <a:r>
              <a:rPr lang="en-US" sz="2000" dirty="0"/>
              <a:t> tries to enforce rules that are NOT part of the formal syntax!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If the language designers thought such rules useful, </a:t>
            </a:r>
            <a:br>
              <a:rPr lang="en-US" sz="2000" dirty="0"/>
            </a:br>
            <a:r>
              <a:rPr lang="en-US" sz="2000" dirty="0"/>
              <a:t>they should be part of the formal syntax!!</a:t>
            </a:r>
          </a:p>
          <a:p>
            <a:pPr marL="1714500" lvl="3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Now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rustc</a:t>
            </a:r>
            <a:r>
              <a:rPr lang="en-US" dirty="0"/>
              <a:t> pushes you to use </a:t>
            </a:r>
            <a:r>
              <a:rPr lang="en-US" dirty="0">
                <a:solidFill>
                  <a:srgbClr val="FF0000"/>
                </a:solidFill>
              </a:rPr>
              <a:t>an extra set </a:t>
            </a:r>
            <a:r>
              <a:rPr lang="en-US" dirty="0"/>
              <a:t>of rules!!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Annoyance #1 - warning to re-name a </a:t>
            </a:r>
            <a:br>
              <a:rPr lang="en-US" sz="2000" dirty="0"/>
            </a:br>
            <a:r>
              <a:rPr lang="en-US" sz="2000" dirty="0"/>
              <a:t> not yet used variable,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, as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_k</a:t>
            </a:r>
          </a:p>
          <a:p>
            <a:pPr marL="1714500" lvl="3" indent="-457200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dirty="0"/>
              <a:t>But I was just checking my syntax before continuing</a:t>
            </a:r>
          </a:p>
          <a:p>
            <a:pPr marL="1714500" lvl="3" indent="-457200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dirty="0"/>
              <a:t>I will use it later!!!</a:t>
            </a:r>
          </a:p>
          <a:p>
            <a:pPr>
              <a:buClr>
                <a:srgbClr val="FF0000"/>
              </a:buClr>
              <a:buFont typeface="+mj-lt"/>
              <a:buAutoNum type="arabicPeriod" startAt="2"/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872C9D-F848-BABD-28B8-0611ABC14BEA}"/>
              </a:ext>
            </a:extLst>
          </p:cNvPr>
          <p:cNvSpPr txBox="1"/>
          <p:nvPr/>
        </p:nvSpPr>
        <p:spPr>
          <a:xfrm>
            <a:off x="486272" y="2209800"/>
            <a:ext cx="8444941" cy="286232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By the way 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Many of my comments are extremely critical of design strategies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IF</a:t>
            </a:r>
            <a:r>
              <a:rPr lang="en-US" sz="2000" b="1" dirty="0"/>
              <a:t> you think my comments are not valid,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DO NOT </a:t>
            </a:r>
            <a:r>
              <a:rPr lang="en-US" sz="2000" b="1" dirty="0"/>
              <a:t>be afraid to put your hand up and raise your voice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My comments are based on personal experience and</a:t>
            </a:r>
          </a:p>
          <a:p>
            <a:pPr marL="342900" indent="-342900">
              <a:buFont typeface="Arial" panose="020B0604020202020204" pitchFamily="34" charset="0"/>
              <a:buChar char=" "/>
            </a:pPr>
            <a:r>
              <a:rPr lang="en-US" sz="2000" b="1" dirty="0"/>
              <a:t>some biases, </a:t>
            </a:r>
          </a:p>
          <a:p>
            <a:pPr marL="800100" lvl="1" indent="-342900">
              <a:buFont typeface="Arial" panose="020B0604020202020204" pitchFamily="34" charset="0"/>
              <a:buChar char=" "/>
            </a:pP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sz="2000" b="1" dirty="0"/>
              <a:t> from experiences with other languages,  may be evident!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Discussing your reasons (and standing up for them!) will benefit </a:t>
            </a:r>
            <a:br>
              <a:rPr lang="en-US" sz="2000" b="1" dirty="0"/>
            </a:br>
            <a:r>
              <a:rPr lang="en-US" sz="2000" b="1" dirty="0"/>
              <a:t>the whole class!!</a:t>
            </a:r>
          </a:p>
        </p:txBody>
      </p:sp>
    </p:spTree>
    <p:extLst>
      <p:ext uri="{BB962C8B-B14F-4D97-AF65-F5344CB8AC3E}">
        <p14:creationId xmlns:p14="http://schemas.microsoft.com/office/powerpoint/2010/main" val="1107102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2"/>
            </a:pPr>
            <a:r>
              <a:rPr lang="en-US" sz="2400" dirty="0"/>
              <a:t>Simple (rememberable) naming conventions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</a:rPr>
              <a:t>Make your own</a:t>
            </a:r>
            <a:r>
              <a:rPr lang="en-US" sz="2000" dirty="0"/>
              <a:t>, but then use them </a:t>
            </a:r>
            <a:r>
              <a:rPr lang="en-US" sz="2000" dirty="0">
                <a:solidFill>
                  <a:srgbClr val="FF0000"/>
                </a:solidFill>
              </a:rPr>
              <a:t>consistently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Once your program grows, you will find that remembering trivia becomes harder ..</a:t>
            </a:r>
          </a:p>
          <a:p>
            <a:pPr marL="85725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Rust is extremely annoying in this respect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rustc</a:t>
            </a:r>
            <a:r>
              <a:rPr lang="en-US" sz="2000" dirty="0"/>
              <a:t> tries to enforce rules that are NOT part of the formal syntax!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If the language designers thought such rules useful, </a:t>
            </a:r>
            <a:br>
              <a:rPr lang="en-US" sz="2000" dirty="0"/>
            </a:br>
            <a:r>
              <a:rPr lang="en-US" sz="2000" dirty="0"/>
              <a:t>they should be part of the formal syntax!!</a:t>
            </a:r>
          </a:p>
          <a:p>
            <a:pPr marL="1714500" lvl="3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Now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rustc</a:t>
            </a:r>
            <a:r>
              <a:rPr lang="en-US" dirty="0"/>
              <a:t> pushes you to use </a:t>
            </a:r>
            <a:r>
              <a:rPr lang="en-US" dirty="0">
                <a:solidFill>
                  <a:srgbClr val="FF0000"/>
                </a:solidFill>
              </a:rPr>
              <a:t>an extra set </a:t>
            </a:r>
            <a:r>
              <a:rPr lang="en-US" dirty="0"/>
              <a:t>of rules!!</a:t>
            </a:r>
          </a:p>
          <a:p>
            <a:pPr marL="125730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Annoyance #1 - warning to re-name a </a:t>
            </a:r>
            <a:br>
              <a:rPr lang="en-US" sz="2000" dirty="0"/>
            </a:br>
            <a:r>
              <a:rPr lang="en-US" sz="2000" dirty="0"/>
              <a:t> not yet used variable,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, as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_k</a:t>
            </a:r>
          </a:p>
          <a:p>
            <a:pPr marL="1714500" lvl="3" indent="-457200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dirty="0"/>
              <a:t>But I was just checking my syntax before continuing</a:t>
            </a:r>
          </a:p>
          <a:p>
            <a:pPr marL="1714500" lvl="3" indent="-457200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dirty="0"/>
              <a:t>I will use it later!!!</a:t>
            </a:r>
          </a:p>
          <a:p>
            <a:pPr>
              <a:buClr>
                <a:srgbClr val="FF0000"/>
              </a:buClr>
              <a:buFont typeface="+mj-lt"/>
              <a:buAutoNum type="arabicPeriod" startAt="2"/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872C9D-F848-BABD-28B8-0611ABC14BEA}"/>
              </a:ext>
            </a:extLst>
          </p:cNvPr>
          <p:cNvSpPr txBox="1"/>
          <p:nvPr/>
        </p:nvSpPr>
        <p:spPr>
          <a:xfrm>
            <a:off x="762000" y="2280757"/>
            <a:ext cx="6907660" cy="378565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One example of a personal preference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Acquired from Java designers may years ago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They starting naming ‘getter’ and ‘setter’ methods</a:t>
            </a:r>
          </a:p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set&lt;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b="1" dirty="0"/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set&lt;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So for my shapes examples, I use names like</a:t>
            </a:r>
          </a:p>
          <a:p>
            <a:pPr algn="ctr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setOrigin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(Point)</a:t>
            </a:r>
            <a:r>
              <a:rPr lang="en-US" sz="2000" b="1" dirty="0"/>
              <a:t>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000" b="1" dirty="0"/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getOrigin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()-&gt;Point</a:t>
            </a:r>
          </a:p>
          <a:p>
            <a:pPr marL="342900" indent="-342900">
              <a:buFont typeface="Arial" panose="020B0604020202020204" pitchFamily="34" charset="0"/>
              <a:buChar char=" "/>
            </a:pPr>
            <a:r>
              <a:rPr lang="en-US" sz="2000" b="1" dirty="0"/>
              <a:t>consistently, for every new struct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The consistency in my rule is </a:t>
            </a:r>
            <a:r>
              <a:rPr lang="en-US" sz="2000" b="1" dirty="0">
                <a:solidFill>
                  <a:srgbClr val="FF0000"/>
                </a:solidFill>
              </a:rPr>
              <a:t>definitely a good thing</a:t>
            </a:r>
          </a:p>
          <a:p>
            <a:pPr marL="342900" indent="-342900">
              <a:buFont typeface="Arial" panose="020B0604020202020204" pitchFamily="34" charset="0"/>
              <a:buChar char=" "/>
            </a:pP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my choice of ‘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getXxxx</a:t>
            </a:r>
            <a:r>
              <a:rPr lang="en-US" sz="2000" b="1" dirty="0"/>
              <a:t>’ and ‘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setXxxx</a:t>
            </a:r>
            <a:r>
              <a:rPr lang="en-US" sz="2000" b="1" dirty="0"/>
              <a:t>’ </a:t>
            </a:r>
            <a:br>
              <a:rPr lang="en-US" sz="2000" b="1" dirty="0"/>
            </a:br>
            <a:r>
              <a:rPr lang="en-US" sz="2000" b="1" dirty="0"/>
              <a:t>might be less attractive </a:t>
            </a:r>
            <a:r>
              <a:rPr lang="en-US" sz="2000" b="1" dirty="0">
                <a:sym typeface="Wingdings" panose="05000000000000000000" pitchFamily="2" charset="2"/>
              </a:rPr>
              <a:t>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ym typeface="Wingdings" panose="05000000000000000000" pitchFamily="2" charset="2"/>
              </a:rPr>
              <a:t>So … </a:t>
            </a:r>
            <a:endParaRPr lang="en-US" sz="2000" b="1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2FD6D6A4-8B89-E812-ABD6-C9136D096B98}"/>
              </a:ext>
            </a:extLst>
          </p:cNvPr>
          <p:cNvCxnSpPr>
            <a:cxnSpLocks/>
          </p:cNvCxnSpPr>
          <p:nvPr/>
        </p:nvCxnSpPr>
        <p:spPr>
          <a:xfrm flipV="1">
            <a:off x="2133600" y="1810180"/>
            <a:ext cx="5181600" cy="4057220"/>
          </a:xfrm>
          <a:prstGeom prst="bentConnector3">
            <a:avLst>
              <a:gd name="adj1" fmla="val 116130"/>
            </a:avLst>
          </a:prstGeom>
          <a:ln w="57150">
            <a:solidFill>
              <a:srgbClr val="3FC16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910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2"/>
            </a:pPr>
            <a:r>
              <a:rPr lang="en-US" sz="2400" dirty="0"/>
              <a:t>Naming conventions … more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Formal syntax for names allows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Upper case – A, B, C, …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Lower case – a, b, c, ..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Arabic numerals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_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Mixed in any combination (except no leading numbers)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Rust pushes you to follow some rules about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Camel case and 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Snake case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You can follow them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Make your own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Your code </a:t>
            </a:r>
            <a:r>
              <a:rPr lang="en-US" sz="2000" dirty="0"/>
              <a:t>will be considered ‘</a:t>
            </a:r>
            <a:r>
              <a:rPr lang="en-US" sz="2000" dirty="0">
                <a:solidFill>
                  <a:srgbClr val="FF0000"/>
                </a:solidFill>
              </a:rPr>
              <a:t>good</a:t>
            </a:r>
            <a:r>
              <a:rPr lang="en-US" sz="2000" dirty="0"/>
              <a:t>’ if you are consistent and simple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Maintainers of your code will (hopefully) follow them easily and</a:t>
            </a:r>
          </a:p>
          <a:p>
            <a:pPr marL="857250" lvl="1" indent="-457200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+mj-lt"/>
              <a:buAutoNum type="arabicPeriod" startAt="2"/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180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2"/>
            </a:pPr>
            <a:r>
              <a:rPr lang="en-US" sz="2400" dirty="0"/>
              <a:t>Naming conventions … more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Rules about camels or snakes or ….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You can follow them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Make your own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Your code </a:t>
            </a:r>
            <a:r>
              <a:rPr lang="en-US" sz="2000" dirty="0"/>
              <a:t>will be considered ‘</a:t>
            </a:r>
            <a:r>
              <a:rPr lang="en-US" sz="2000" dirty="0">
                <a:solidFill>
                  <a:srgbClr val="FF0000"/>
                </a:solidFill>
              </a:rPr>
              <a:t>good </a:t>
            </a:r>
            <a:r>
              <a:rPr lang="en-US" sz="2000" dirty="0">
                <a:solidFill>
                  <a:srgbClr val="FF0000"/>
                </a:solidFill>
                <a:sym typeface="Webdings" panose="05030102010509060703" pitchFamily="18" charset="2"/>
              </a:rPr>
              <a:t></a:t>
            </a:r>
            <a:r>
              <a:rPr lang="en-US" sz="2000" dirty="0"/>
              <a:t>’ </a:t>
            </a:r>
          </a:p>
          <a:p>
            <a:pPr marL="857250" lvl="1" indent="-457200">
              <a:buClr>
                <a:srgbClr val="FF0000"/>
              </a:buClr>
              <a:buFont typeface="Arial" panose="020B0604020202020204" pitchFamily="34" charset="0"/>
              <a:buChar char=" "/>
            </a:pPr>
            <a:r>
              <a:rPr lang="en-US" sz="2000" dirty="0"/>
              <a:t>if you are consistent and </a:t>
            </a:r>
            <a:r>
              <a:rPr lang="en-US" sz="2000" dirty="0">
                <a:solidFill>
                  <a:srgbClr val="FF0000"/>
                </a:solidFill>
              </a:rPr>
              <a:t>simple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Maintainers of your code will (hopefully) follow them easily and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Be able to work efficiently with them</a:t>
            </a:r>
          </a:p>
          <a:p>
            <a:pPr marL="857250" lvl="1" indent="-457200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+mj-lt"/>
              <a:buAutoNum type="arabicPeriod" startAt="2"/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CC6B73-517C-1379-4714-70B2E0F699B9}"/>
              </a:ext>
            </a:extLst>
          </p:cNvPr>
          <p:cNvSpPr txBox="1"/>
          <p:nvPr/>
        </p:nvSpPr>
        <p:spPr>
          <a:xfrm>
            <a:off x="2057400" y="4724400"/>
            <a:ext cx="4071949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Consistency is the golden rule!!</a:t>
            </a:r>
          </a:p>
        </p:txBody>
      </p:sp>
    </p:spTree>
    <p:extLst>
      <p:ext uri="{BB962C8B-B14F-4D97-AF65-F5344CB8AC3E}">
        <p14:creationId xmlns:p14="http://schemas.microsoft.com/office/powerpoint/2010/main" val="28116655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3"/>
            </a:pPr>
            <a:r>
              <a:rPr lang="en-US" sz="2400" dirty="0"/>
              <a:t>No magic numbers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Literals of any type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Numbers, e.g. 0.1, 2.87, …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Strings, e.g. “Position”, “Name”, ….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Even structures, e.g. Point(0.0,0.0), …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Remember software is “</a:t>
            </a:r>
            <a:r>
              <a:rPr lang="en-US" sz="2000" dirty="0">
                <a:solidFill>
                  <a:srgbClr val="FF0000"/>
                </a:solidFill>
              </a:rPr>
              <a:t>Soft</a:t>
            </a:r>
            <a:r>
              <a:rPr lang="en-US" sz="2000" dirty="0"/>
              <a:t>”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It can be (and will be) easily changed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Make sure all these literals are</a:t>
            </a:r>
          </a:p>
          <a:p>
            <a:pPr marL="1714500" lvl="3" indent="-457200">
              <a:buClr>
                <a:srgbClr val="FF0000"/>
              </a:buClr>
            </a:pPr>
            <a:r>
              <a:rPr lang="en-US" dirty="0"/>
              <a:t>Named (reasonably clear, intelligible name)</a:t>
            </a:r>
          </a:p>
          <a:p>
            <a:pPr marL="2171700" lvl="4" indent="-457200">
              <a:buClr>
                <a:srgbClr val="3FC161"/>
              </a:buClr>
              <a:buFont typeface="Wingdings" panose="05000000000000000000" pitchFamily="2" charset="2"/>
              <a:buChar char="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viscosity_cal_factor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0.876</a:t>
            </a:r>
          </a:p>
          <a:p>
            <a:pPr marL="2171700" lvl="4" indent="-457200">
              <a:buClr>
                <a:srgbClr val="3FC161"/>
              </a:buClr>
              <a:buFont typeface="Wingdings" panose="05000000000000000000" pitchFamily="2" charset="2"/>
              <a:buChar char="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interest_base_rate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f32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5.04</a:t>
            </a:r>
          </a:p>
          <a:p>
            <a:pPr marL="1714500" lvl="3" indent="-457200">
              <a:buClr>
                <a:srgbClr val="FF0000"/>
              </a:buClr>
            </a:pPr>
            <a:r>
              <a:rPr lang="en-US" dirty="0"/>
              <a:t>Not</a:t>
            </a:r>
          </a:p>
          <a:p>
            <a:pPr marL="2171700" lvl="4" indent="-457200">
              <a:buClr>
                <a:srgbClr val="FF0000"/>
              </a:buClr>
              <a:buFont typeface="Wingdings" panose="05000000000000000000" pitchFamily="2" charset="2"/>
              <a:buChar char="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factor, rate</a:t>
            </a:r>
          </a:p>
          <a:p>
            <a:pPr>
              <a:buClr>
                <a:srgbClr val="FF0000"/>
              </a:buClr>
              <a:buFont typeface="+mj-lt"/>
              <a:buAutoNum type="arabicPeriod" startAt="3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CC6B73-517C-1379-4714-70B2E0F699B9}"/>
              </a:ext>
            </a:extLst>
          </p:cNvPr>
          <p:cNvSpPr txBox="1"/>
          <p:nvPr/>
        </p:nvSpPr>
        <p:spPr>
          <a:xfrm>
            <a:off x="4800600" y="5334000"/>
            <a:ext cx="2831224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In a complex system, 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there may be several 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similar constants </a:t>
            </a:r>
          </a:p>
        </p:txBody>
      </p:sp>
    </p:spTree>
    <p:extLst>
      <p:ext uri="{BB962C8B-B14F-4D97-AF65-F5344CB8AC3E}">
        <p14:creationId xmlns:p14="http://schemas.microsoft.com/office/powerpoint/2010/main" val="1414656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Rust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Very useful capability</a:t>
            </a:r>
            <a:endParaRPr lang="en-US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Used properly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Collections of types</a:t>
            </a: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Enclosed in parentheses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(1,0)     (“a”,”b”,</a:t>
            </a:r>
            <a:r>
              <a:rPr lang="en-US" sz="2000" dirty="0" err="1"/>
              <a:t>true,38</a:t>
            </a:r>
            <a:r>
              <a:rPr lang="en-US" sz="2000" dirty="0"/>
              <a:t>)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Note that different types can be used in the list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Common use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Function which returns several values</a:t>
            </a:r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 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dirty="0"/>
              <a:t> an element in a list and its index</a:t>
            </a:r>
          </a:p>
        </p:txBody>
      </p:sp>
    </p:spTree>
    <p:extLst>
      <p:ext uri="{BB962C8B-B14F-4D97-AF65-F5344CB8AC3E}">
        <p14:creationId xmlns:p14="http://schemas.microsoft.com/office/powerpoint/2010/main" val="12350961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3"/>
            </a:pPr>
            <a:r>
              <a:rPr lang="en-US" sz="2400" dirty="0"/>
              <a:t>No magic numbers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In your string decoding exercise,</a:t>
            </a:r>
            <a:br>
              <a:rPr lang="en-US" sz="2000" dirty="0"/>
            </a:br>
            <a:r>
              <a:rPr lang="en-US" sz="2000" dirty="0"/>
              <a:t>I expected to see clearly named constants</a:t>
            </a:r>
            <a:br>
              <a:rPr lang="en-US" sz="2000" dirty="0"/>
            </a:br>
            <a:r>
              <a:rPr lang="en-US" sz="2000" dirty="0"/>
              <a:t>for the key characters, e.g.</a:t>
            </a:r>
          </a:p>
          <a:p>
            <a:pPr marL="400050" lvl="1" indent="0">
              <a:buClr>
                <a:srgbClr val="FF0000"/>
              </a:buClr>
              <a:buNone/>
            </a:pPr>
            <a:r>
              <a:rPr lang="nl-NL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UC_zero : u32 = 0x40;</a:t>
            </a:r>
          </a:p>
          <a:p>
            <a:pPr marL="400050" lvl="1" indent="0">
              <a:buClr>
                <a:srgbClr val="FF0000"/>
              </a:buClr>
              <a:buNone/>
            </a:pPr>
            <a:r>
              <a:rPr lang="nl-NL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UC_nine : u32 = 0x49;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These constants are placed in a place</a:t>
            </a:r>
            <a:br>
              <a:rPr lang="en-US" sz="2000" dirty="0"/>
            </a:br>
            <a:r>
              <a:rPr lang="en-US" sz="2000" dirty="0"/>
              <a:t>where a maintainer can find them!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Commonly, put them in a block at the head of your file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Now code decoding numbers is trivially changed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Code itself requires NO changes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Just replace the Unicode constants</a:t>
            </a:r>
          </a:p>
          <a:p>
            <a:pPr marL="1714500" lvl="3" indent="-457200"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dirty="0"/>
              <a:t>Now you can decode official Thai documents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i="1" dirty="0"/>
              <a:t> </a:t>
            </a:r>
          </a:p>
          <a:p>
            <a:pPr marL="1714500" lvl="3" indent="-457200">
              <a:buClr>
                <a:srgbClr val="FF0000"/>
              </a:buClr>
              <a:buFont typeface="Times New Roman" panose="02020603050405020304" pitchFamily="18" charset="0"/>
              <a:buChar char=" "/>
            </a:pPr>
            <a:r>
              <a:rPr lang="en-US" dirty="0"/>
              <a:t>Chinese numbers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dirty="0"/>
              <a:t> ….</a:t>
            </a:r>
          </a:p>
          <a:p>
            <a:pPr>
              <a:buClr>
                <a:srgbClr val="FF0000"/>
              </a:buClr>
              <a:buFont typeface="+mj-lt"/>
              <a:buAutoNum type="arabicPeriod" startAt="3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CC6B73-517C-1379-4714-70B2E0F699B9}"/>
              </a:ext>
            </a:extLst>
          </p:cNvPr>
          <p:cNvSpPr txBox="1"/>
          <p:nvPr/>
        </p:nvSpPr>
        <p:spPr>
          <a:xfrm>
            <a:off x="5105400" y="2286000"/>
            <a:ext cx="3962400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Many similar names OK ..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Depending on your style or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the application</a:t>
            </a:r>
          </a:p>
        </p:txBody>
      </p:sp>
    </p:spTree>
    <p:extLst>
      <p:ext uri="{BB962C8B-B14F-4D97-AF65-F5344CB8AC3E}">
        <p14:creationId xmlns:p14="http://schemas.microsoft.com/office/powerpoint/2010/main" val="24143221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3"/>
            </a:pPr>
            <a:r>
              <a:rPr lang="en-US" sz="2400" dirty="0"/>
              <a:t>No magic numbers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Similarly – in decoding your named values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Separators are likely to change</a:t>
            </a:r>
          </a:p>
          <a:p>
            <a:pPr marL="400050" lvl="1" indent="0">
              <a:buClr>
                <a:srgbClr val="FF0000"/>
              </a:buClr>
              <a:buNone/>
            </a:pPr>
            <a:r>
              <a:rPr lang="nl-NL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separatorA: = ‘:’;</a:t>
            </a:r>
          </a:p>
          <a:p>
            <a:pPr marL="400050" lvl="1" indent="0">
              <a:buClr>
                <a:srgbClr val="FF0000"/>
              </a:buClr>
              <a:buNone/>
            </a:pPr>
            <a:r>
              <a:rPr lang="nl-NL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separatorB: = ‘,’;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Here, choosing ‘good’ names may be trickier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No obvious purpose for the ‘:’</a:t>
            </a:r>
          </a:p>
          <a:p>
            <a:pPr marL="800100" lvl="2" indent="0">
              <a:buClr>
                <a:srgbClr val="FF0000"/>
              </a:buClr>
              <a:buNone/>
            </a:pPr>
            <a:r>
              <a:rPr lang="en-US" sz="2000" dirty="0"/>
              <a:t>but</a:t>
            </a:r>
          </a:p>
          <a:p>
            <a:pPr marL="400050" lvl="1" indent="0">
              <a:buClr>
                <a:srgbClr val="FF0000"/>
              </a:buClr>
              <a:buNone/>
            </a:pPr>
            <a:r>
              <a:rPr lang="nl-NL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s1: = ‘:’;</a:t>
            </a:r>
          </a:p>
          <a:p>
            <a:pPr marL="400050" lvl="1" indent="0">
              <a:buClr>
                <a:srgbClr val="FF0000"/>
              </a:buClr>
              <a:buNone/>
            </a:pPr>
            <a:r>
              <a:rPr lang="nl-NL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s2: = ‘,’;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will NOT help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dirty="0"/>
              <a:t>Fundamentally, design with the next reader/maintainer/user in mind</a:t>
            </a:r>
          </a:p>
          <a:p>
            <a:pPr>
              <a:buClr>
                <a:srgbClr val="FF0000"/>
              </a:buClr>
              <a:buFont typeface="+mj-lt"/>
              <a:buAutoNum type="arabicPeriod" startAt="3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65934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B0108-F6DB-11DD-5419-48D52DAC2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BB8B9-6D25-5462-DD36-A5EE8AEB1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sz="2000" dirty="0"/>
              <a:t>Now your program needs to decode hexadecimal numbers too</a:t>
            </a:r>
          </a:p>
          <a:p>
            <a:r>
              <a:rPr lang="en-US" sz="2000" dirty="0"/>
              <a:t>Usual representations add A, B, … , F</a:t>
            </a:r>
          </a:p>
          <a:p>
            <a:pPr marL="457200" lvl="1" indent="0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/>
              <a:t> their codes are NOT contiguous with codes for Arabic numbers</a:t>
            </a:r>
          </a:p>
          <a:p>
            <a:r>
              <a:rPr lang="en-US" sz="2000" dirty="0"/>
              <a:t>Can you devise a simple, </a:t>
            </a:r>
            <a:r>
              <a:rPr lang="en-US" sz="2000" dirty="0">
                <a:solidFill>
                  <a:srgbClr val="FF0000"/>
                </a:solidFill>
              </a:rPr>
              <a:t>easily maintained </a:t>
            </a:r>
            <a:r>
              <a:rPr lang="en-US" sz="2000" dirty="0"/>
              <a:t>scheme for handling them?</a:t>
            </a:r>
          </a:p>
          <a:p>
            <a:pPr lvl="1"/>
            <a:r>
              <a:rPr lang="en-US" sz="1600" dirty="0"/>
              <a:t>e.g. it should be trivially changed to allow a, b, .., f </a:t>
            </a:r>
            <a:r>
              <a:rPr lang="en-US" sz="1600" dirty="0">
                <a:solidFill>
                  <a:srgbClr val="FF0000"/>
                </a:solidFill>
              </a:rPr>
              <a:t>instead</a:t>
            </a:r>
          </a:p>
          <a:p>
            <a:r>
              <a:rPr lang="en-US" sz="2000" dirty="0"/>
              <a:t>30 minute in-class exercise</a:t>
            </a:r>
          </a:p>
          <a:p>
            <a:r>
              <a:rPr lang="en-US" sz="2000" dirty="0"/>
              <a:t>Just </a:t>
            </a:r>
            <a:r>
              <a:rPr lang="en-US" sz="2000" dirty="0">
                <a:solidFill>
                  <a:srgbClr val="FF0000"/>
                </a:solidFill>
              </a:rPr>
              <a:t>sketch</a:t>
            </a:r>
            <a:r>
              <a:rPr lang="en-US" sz="2000" dirty="0"/>
              <a:t> out your solution</a:t>
            </a:r>
          </a:p>
          <a:p>
            <a:pPr lvl="1"/>
            <a:r>
              <a:rPr lang="en-US" sz="2000" dirty="0"/>
              <a:t>Obviously it needs to fit </a:t>
            </a:r>
            <a:r>
              <a:rPr lang="en-US" sz="2000" dirty="0">
                <a:solidFill>
                  <a:srgbClr val="FF0000"/>
                </a:solidFill>
              </a:rPr>
              <a:t>in a few lines of code</a:t>
            </a:r>
          </a:p>
          <a:p>
            <a:r>
              <a:rPr lang="en-US" sz="2000" dirty="0"/>
              <a:t>IF you can define a good solution,</a:t>
            </a:r>
            <a:br>
              <a:rPr lang="en-US" sz="2000" dirty="0"/>
            </a:br>
            <a:r>
              <a:rPr lang="en-US" sz="2000" dirty="0"/>
              <a:t>+3 marks bonus on your final exam mark</a:t>
            </a:r>
          </a:p>
          <a:p>
            <a:pPr lvl="1"/>
            <a:r>
              <a:rPr lang="en-US" sz="1600" dirty="0"/>
              <a:t>Not much, but might change a ‘B’ to an ‘A’ </a:t>
            </a:r>
            <a:r>
              <a:rPr lang="en-US" sz="1600" dirty="0">
                <a:sym typeface="Wingdings" panose="05000000000000000000" pitchFamily="2" charset="2"/>
              </a:rPr>
              <a:t></a:t>
            </a:r>
            <a:endParaRPr lang="en-US" sz="1600" dirty="0"/>
          </a:p>
          <a:p>
            <a:r>
              <a:rPr lang="en-US" sz="2000" dirty="0"/>
              <a:t>You will be asked to explain your solution to the class</a:t>
            </a:r>
          </a:p>
          <a:p>
            <a:r>
              <a:rPr lang="en-US" sz="2000" dirty="0"/>
              <a:t>Hint: arrays or small functions are allowed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1600" dirty="0"/>
              <a:t> statements will probably not score much</a:t>
            </a:r>
          </a:p>
        </p:txBody>
      </p:sp>
    </p:spTree>
    <p:extLst>
      <p:ext uri="{BB962C8B-B14F-4D97-AF65-F5344CB8AC3E}">
        <p14:creationId xmlns:p14="http://schemas.microsoft.com/office/powerpoint/2010/main" val="1311798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B0108-F6DB-11DD-5419-48D52DAC2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BB8B9-6D25-5462-DD36-A5EE8AEB1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sz="2000" dirty="0"/>
              <a:t>Note: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This is an exercise in thinking HOW to make maintainable code</a:t>
            </a:r>
          </a:p>
          <a:p>
            <a:r>
              <a:rPr lang="en-US" sz="2000" dirty="0"/>
              <a:t>The idea that you propose should be transferable to other similar problems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IT IS NOT an exercise in searching Rust crates for canned solutions</a:t>
            </a:r>
          </a:p>
          <a:p>
            <a:endParaRPr lang="en-US" sz="2000" dirty="0"/>
          </a:p>
          <a:p>
            <a:r>
              <a:rPr lang="en-US" sz="2000" dirty="0"/>
              <a:t>Submit your solution on a (single) piece of paper</a:t>
            </a:r>
          </a:p>
          <a:p>
            <a:r>
              <a:rPr lang="en-US" sz="2000" dirty="0"/>
              <a:t>Hopefully readable </a:t>
            </a:r>
          </a:p>
          <a:p>
            <a:pPr lvl="1"/>
            <a:r>
              <a:rPr lang="en-US" sz="2000" dirty="0"/>
              <a:t>team work allows you to nominate a team member with reasonable hand writing</a:t>
            </a:r>
          </a:p>
          <a:p>
            <a:r>
              <a:rPr lang="en-US" sz="2000" dirty="0"/>
              <a:t>Add the names of all contributors</a:t>
            </a:r>
          </a:p>
          <a:p>
            <a:endParaRPr lang="en-US" sz="2000" dirty="0"/>
          </a:p>
          <a:p>
            <a:r>
              <a:rPr lang="en-US" sz="2000" dirty="0"/>
              <a:t>Bonus exercise only .. If you can’t do it </a:t>
            </a:r>
            <a:r>
              <a:rPr kumimoji="0" lang="th-TH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cs typeface="Angsana New" panose="02020603050405020304" pitchFamily="18" charset="-34"/>
              </a:rPr>
              <a:t>ไม่เป็นไร</a:t>
            </a:r>
            <a:r>
              <a:rPr kumimoji="0" lang="th-TH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but</a:t>
            </a:r>
            <a:r>
              <a:rPr lang="en-US" sz="1800" dirty="0"/>
              <a:t> learn from it, in case a similar question appears in the exam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D04DFCB-D206-A173-15DD-95ED7E942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cs typeface="Angsana New" panose="02020603050405020304" pitchFamily="18" charset="-34"/>
              </a:rPr>
              <a:t>ไม่เป็นไร</a:t>
            </a:r>
            <a:r>
              <a:rPr kumimoji="0" lang="th-TH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ngsana New" panose="02020603050405020304" pitchFamily="18" charset="-34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C36EF5-D345-0942-2894-CF8D77C76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cs typeface="Angsana New" panose="02020603050405020304" pitchFamily="18" charset="-34"/>
              </a:rPr>
              <a:t>ไม่เป็นไร</a:t>
            </a:r>
            <a:r>
              <a:rPr kumimoji="0" lang="th-TH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ngsana New" panose="02020603050405020304" pitchFamily="18" charset="-34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082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Back to 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4"/>
            </a:pPr>
            <a:r>
              <a:rPr lang="en-US" sz="2400" dirty="0"/>
              <a:t>Layout your code logically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Indentations are the key contributor here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Loops and blocks help readability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Blank lines help to group logical blocks together</a:t>
            </a:r>
          </a:p>
          <a:p>
            <a:pPr lvl="1">
              <a:buClr>
                <a:srgbClr val="FF0000"/>
              </a:buClr>
            </a:pPr>
            <a:r>
              <a:rPr lang="en-US" sz="2000" dirty="0" err="1"/>
              <a:t>Eg</a:t>
            </a:r>
            <a:r>
              <a:rPr lang="en-US" sz="2000" dirty="0"/>
              <a:t> a struct and its traits should be adjacent and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Separated from the next struct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However,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DON’T waste lots of space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x"/>
            </a:pPr>
            <a:r>
              <a:rPr lang="en-US" sz="2000" dirty="0"/>
              <a:t>E.g. multiple blanks lines .. One is sufficient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Usually I want to view blocks of code on a single screen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Rust’s </a:t>
            </a:r>
            <a:r>
              <a:rPr lang="en-US" sz="2000" dirty="0" err="1"/>
              <a:t>rustdoc</a:t>
            </a:r>
            <a:r>
              <a:rPr lang="en-US" sz="2000" dirty="0"/>
              <a:t> generates a pretty-printed output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I assume it does this by parsing the whole program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Easy to do with a modern compiler-compiler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So it </a:t>
            </a:r>
            <a:r>
              <a:rPr lang="en-US" sz="2000" dirty="0">
                <a:solidFill>
                  <a:srgbClr val="FF0000"/>
                </a:solidFill>
              </a:rPr>
              <a:t>probably</a:t>
            </a:r>
            <a:r>
              <a:rPr lang="en-US" sz="2000" dirty="0"/>
              <a:t> will indent blocks (loops, if, match, </a:t>
            </a:r>
            <a:r>
              <a:rPr lang="en-US" sz="2000" dirty="0" err="1"/>
              <a:t>etc</a:t>
            </a:r>
            <a:r>
              <a:rPr lang="en-US" sz="2000" dirty="0"/>
              <a:t>) ??</a:t>
            </a:r>
          </a:p>
          <a:p>
            <a:pPr>
              <a:buClr>
                <a:srgbClr val="FF0000"/>
              </a:buClr>
              <a:buFont typeface="+mj-lt"/>
              <a:buAutoNum type="arabicPeriod" startAt="4"/>
            </a:pPr>
            <a:endParaRPr lang="en-US" sz="20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85772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5"/>
            </a:pPr>
            <a:r>
              <a:rPr lang="en-US" sz="2400" dirty="0"/>
              <a:t>Logical structuring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Basically raise the </a:t>
            </a:r>
            <a:r>
              <a:rPr lang="en-US" sz="2000" dirty="0">
                <a:solidFill>
                  <a:srgbClr val="FF0000"/>
                </a:solidFill>
              </a:rPr>
              <a:t>abstraction level </a:t>
            </a:r>
            <a:r>
              <a:rPr lang="en-US" sz="2000" dirty="0"/>
              <a:t>of your code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Build small functions to solve low level problems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Use those functions to solve higher level problems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At each level, your code becomes more </a:t>
            </a:r>
            <a:r>
              <a:rPr lang="en-US" sz="2000" dirty="0">
                <a:solidFill>
                  <a:srgbClr val="FF0000"/>
                </a:solidFill>
              </a:rPr>
              <a:t>abstract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It solves larger problems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Moves further away from low level, trivial problems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Fundamentally .. 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No 10,000 lines of code programs!!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Possible guide line .. 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Each function should fit on a page </a:t>
            </a:r>
            <a:br>
              <a:rPr lang="en-US" sz="2000" dirty="0"/>
            </a:br>
            <a:r>
              <a:rPr lang="en-US" sz="2000" dirty="0"/>
              <a:t>OR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A screen full of code</a:t>
            </a:r>
          </a:p>
          <a:p>
            <a:pPr marL="1257300" lvl="2" indent="-457200"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sz="2000" dirty="0"/>
              <a:t>Easier handling of code</a:t>
            </a:r>
          </a:p>
          <a:p>
            <a:pPr>
              <a:buClr>
                <a:srgbClr val="FF0000"/>
              </a:buClr>
              <a:buFont typeface="+mj-lt"/>
              <a:buAutoNum type="arabicPeriod" startAt="5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4876800" y="5410200"/>
            <a:ext cx="3962400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Again view this as a reasonable target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Vary this advice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17638256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6"/>
            </a:pPr>
            <a:r>
              <a:rPr lang="en-US" sz="2400" dirty="0"/>
              <a:t>Testability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Design for testing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First strategy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Add </a:t>
            </a:r>
            <a:r>
              <a:rPr lang="en-US" sz="2000" dirty="0">
                <a:solidFill>
                  <a:srgbClr val="FF0000"/>
                </a:solidFill>
              </a:rPr>
              <a:t>assertions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Briefly mentioned in lectures about formatting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Extensively added to Rust documentation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Assertions provide formal mathematical statements</a:t>
            </a:r>
            <a:br>
              <a:rPr lang="en-US" sz="2000" dirty="0"/>
            </a:br>
            <a:r>
              <a:rPr lang="en-US" sz="2000" dirty="0"/>
              <a:t>described required states at any point, e.g.</a:t>
            </a:r>
          </a:p>
          <a:p>
            <a:pPr marL="1714500" lvl="3" indent="-457200">
              <a:buClr>
                <a:srgbClr val="FF0000"/>
              </a:buClr>
            </a:pPr>
            <a:r>
              <a:rPr lang="en-US" dirty="0"/>
              <a:t>Sums should be non-zero</a:t>
            </a:r>
          </a:p>
          <a:p>
            <a:pPr marL="2171700" lvl="4" indent="-457200">
              <a:buClr>
                <a:srgbClr val="FF0000"/>
              </a:buClr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dirty="0"/>
              <a:t> in a triangle,</a:t>
            </a:r>
          </a:p>
          <a:p>
            <a:pPr marL="2171700" lvl="4" indent="-457200">
              <a:buClr>
                <a:srgbClr val="FF0000"/>
              </a:buClr>
            </a:pPr>
            <a:r>
              <a:rPr lang="en-US" dirty="0"/>
              <a:t>If it is valid, the area should be &gt;0.0, so add</a:t>
            </a:r>
          </a:p>
          <a:p>
            <a:pPr marL="1714500" lvl="4" indent="0">
              <a:buClr>
                <a:srgbClr val="FF0000"/>
              </a:buClr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assert!(sum&gt;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0.0,”Degenerate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triangle”);</a:t>
            </a:r>
          </a:p>
          <a:p>
            <a:pPr marL="1714500" lvl="4" indent="0">
              <a:buClr>
                <a:srgbClr val="FF0000"/>
              </a:buClr>
              <a:buNone/>
            </a:pPr>
            <a:r>
              <a:rPr lang="en-US" dirty="0"/>
              <a:t>This checks that the sum is non-zero and panics with a message if not!</a:t>
            </a:r>
          </a:p>
          <a:p>
            <a:pPr>
              <a:buClr>
                <a:srgbClr val="FF0000"/>
              </a:buClr>
              <a:buFont typeface="+mj-lt"/>
              <a:buAutoNum type="arabicPeriod" startAt="6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15258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6"/>
            </a:pPr>
            <a:r>
              <a:rPr lang="en-US" sz="2400" dirty="0"/>
              <a:t>Testability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Design for testing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First strategy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Add </a:t>
            </a:r>
            <a:r>
              <a:rPr lang="en-US" sz="2000" dirty="0">
                <a:solidFill>
                  <a:srgbClr val="FF0000"/>
                </a:solidFill>
              </a:rPr>
              <a:t>assertions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Briefly mentioned in lectures about formatting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Extensively added to Rust documentation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Assertions provide formal mathematical statements</a:t>
            </a:r>
            <a:br>
              <a:rPr lang="en-US" sz="2000" dirty="0"/>
            </a:br>
            <a:r>
              <a:rPr lang="en-US" sz="2000" dirty="0"/>
              <a:t>described required states at any point, e.g.</a:t>
            </a:r>
          </a:p>
          <a:p>
            <a:pPr marL="1714500" lvl="3" indent="-457200">
              <a:buClr>
                <a:srgbClr val="FF0000"/>
              </a:buClr>
            </a:pPr>
            <a:r>
              <a:rPr lang="en-US" dirty="0"/>
              <a:t>Sums should be non-zero</a:t>
            </a:r>
          </a:p>
          <a:p>
            <a:pPr marL="2171700" lvl="4" indent="-457200">
              <a:buClr>
                <a:srgbClr val="FF0000"/>
              </a:buClr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en-US" dirty="0"/>
              <a:t> in a triangle,</a:t>
            </a:r>
          </a:p>
          <a:p>
            <a:pPr marL="2171700" lvl="4" indent="-457200">
              <a:buClr>
                <a:srgbClr val="FF0000"/>
              </a:buClr>
            </a:pPr>
            <a:r>
              <a:rPr lang="en-US" dirty="0"/>
              <a:t>If it is valid, the area should be &gt;0.0, so add</a:t>
            </a:r>
          </a:p>
          <a:p>
            <a:pPr marL="1714500" lvl="4" indent="0">
              <a:buClr>
                <a:srgbClr val="FF0000"/>
              </a:buClr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assert!(sum&gt;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0.0,”Degenerate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triangle”);</a:t>
            </a:r>
          </a:p>
          <a:p>
            <a:pPr marL="1714500" lvl="4" indent="0">
              <a:buClr>
                <a:srgbClr val="FF0000"/>
              </a:buClr>
              <a:buNone/>
            </a:pPr>
            <a:r>
              <a:rPr lang="en-US" dirty="0"/>
              <a:t>This checks that the sum is non-zero and panics with a message if not!</a:t>
            </a:r>
          </a:p>
          <a:p>
            <a:pPr>
              <a:buClr>
                <a:srgbClr val="FF0000"/>
              </a:buClr>
              <a:buFont typeface="+mj-lt"/>
              <a:buAutoNum type="arabicPeriod" startAt="6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838200" y="4724400"/>
            <a:ext cx="6858000" cy="163121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Self checking code is so important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Another lecture will cover asserts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 </a:t>
            </a:r>
            <a:r>
              <a:rPr lang="en-US" sz="2000" b="1" dirty="0">
                <a:solidFill>
                  <a:srgbClr val="FF0000"/>
                </a:solidFill>
              </a:rPr>
              <a:t>really simple </a:t>
            </a:r>
            <a:r>
              <a:rPr lang="en-US" sz="2000" b="1" dirty="0"/>
              <a:t>idea, but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Rust management of it is not so simple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/>
              <a:t>C was much simpler, as you will learn later</a:t>
            </a:r>
          </a:p>
        </p:txBody>
      </p:sp>
    </p:spTree>
    <p:extLst>
      <p:ext uri="{BB962C8B-B14F-4D97-AF65-F5344CB8AC3E}">
        <p14:creationId xmlns:p14="http://schemas.microsoft.com/office/powerpoint/2010/main" val="42257898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6"/>
            </a:pPr>
            <a:r>
              <a:rPr lang="en-US" sz="2400" dirty="0"/>
              <a:t>Design for testing</a:t>
            </a:r>
            <a:endParaRPr lang="en-US" sz="2000" dirty="0"/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Second strategy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Build functions into your code that test it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Simple example</a:t>
            </a:r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Sort the elements in an array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But you need to provide the compare function</a:t>
            </a:r>
          </a:p>
          <a:p>
            <a:pPr marL="1257300" lvl="2" indent="-457200">
              <a:buClr>
                <a:srgbClr val="FF0000"/>
              </a:buClr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In Rust, there is are traits: 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</a:b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  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Eq, Ord,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PartialEq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Partial Ord 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A safe programmer will check that trait was used correctly</a:t>
            </a:r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Because you need to </a:t>
            </a:r>
            <a:r>
              <a:rPr lang="en-US" sz="2000" dirty="0">
                <a:solidFill>
                  <a:srgbClr val="FF0000"/>
                </a:solidFill>
              </a:rPr>
              <a:t>implement</a:t>
            </a:r>
            <a:r>
              <a:rPr lang="en-US" sz="2000" dirty="0"/>
              <a:t> the trait functions!!!</a:t>
            </a:r>
          </a:p>
          <a:p>
            <a:pPr marL="1257300" lvl="2" indent="-457200"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  <a:buFont typeface="+mj-lt"/>
              <a:buAutoNum type="arabicPeriod" startAt="6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625434" y="4495800"/>
            <a:ext cx="7962900" cy="1631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#[derive(Debug, Eq, Ord,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PartialEq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PartialOrd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)]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 Person { name: String, age: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people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![ ……]; </a:t>
            </a:r>
          </a:p>
          <a:p>
            <a:pPr eaLnBrk="0" hangingPunct="0"/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people.sort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1663412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6"/>
            </a:pPr>
            <a:r>
              <a:rPr lang="en-US" sz="2400" dirty="0"/>
              <a:t>Design for testing</a:t>
            </a:r>
            <a:endParaRPr lang="en-US" sz="2000" dirty="0"/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Idea of making your code robust is so important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Rust compiler is NOT going to catch every problem!</a:t>
            </a:r>
          </a:p>
          <a:p>
            <a:pPr marL="857250" lvl="1" indent="-457200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/>
              <a:t>It guaranteed that at least one exam question will NEED an assert function added!!</a:t>
            </a:r>
          </a:p>
          <a:p>
            <a:pPr marL="857250" lvl="1" indent="-457200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/>
              <a:t>Basic signature</a:t>
            </a:r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Of course, Rust libraries have many variants</a:t>
            </a:r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Same fundamental idea .. </a:t>
            </a:r>
            <a:br>
              <a:rPr lang="en-US" sz="2000" dirty="0"/>
            </a:br>
            <a:r>
              <a:rPr lang="en-US" sz="2000" dirty="0"/>
              <a:t>Check that code produces and accepted result</a:t>
            </a:r>
          </a:p>
          <a:p>
            <a:pPr marL="800100" lvl="2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sz="2000" dirty="0"/>
              <a:t>check that your result lies in some accepted range!</a:t>
            </a:r>
          </a:p>
          <a:p>
            <a:pPr marL="800100" lvl="2" indent="0">
              <a:buClr>
                <a:srgbClr val="FF0000"/>
              </a:buClr>
              <a:buNone/>
            </a:pPr>
            <a:r>
              <a:rPr lang="en-US" sz="2000" dirty="0"/>
              <a:t>A person’s height should be between 300 mm and 8000 mmm</a:t>
            </a:r>
            <a:br>
              <a:rPr lang="en-US" sz="2000" dirty="0"/>
            </a:br>
            <a:r>
              <a:rPr lang="en-US" sz="1800" dirty="0"/>
              <a:t>(check </a:t>
            </a:r>
            <a:r>
              <a:rPr lang="en-US" sz="1800" dirty="0" err="1"/>
              <a:t>Guiness</a:t>
            </a:r>
            <a:r>
              <a:rPr lang="en-US" sz="1800" dirty="0"/>
              <a:t> Book of Records for the actual values!)</a:t>
            </a:r>
          </a:p>
          <a:p>
            <a:pPr marL="1257300" lvl="2" indent="-457200"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  <a:buFont typeface="+mj-lt"/>
              <a:buAutoNum type="arabicPeriod" startAt="6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1828800" y="3501171"/>
            <a:ext cx="478476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indent="-57150">
              <a:buClr>
                <a:srgbClr val="FF0000"/>
              </a:buClr>
            </a:pP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assert!( &lt;Boolean&gt;, &lt;String&gt;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BCAD88-B1A5-FA27-9B1A-5946B02CBAB1}"/>
              </a:ext>
            </a:extLst>
          </p:cNvPr>
          <p:cNvSpPr txBox="1"/>
          <p:nvPr/>
        </p:nvSpPr>
        <p:spPr>
          <a:xfrm>
            <a:off x="1676400" y="4419600"/>
            <a:ext cx="478476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indent="-57150">
              <a:buClr>
                <a:srgbClr val="FF0000"/>
              </a:buClr>
            </a:pP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assert_eq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 &lt;type&gt;, &lt;type&gt; )</a:t>
            </a:r>
          </a:p>
        </p:txBody>
      </p:sp>
    </p:spTree>
    <p:extLst>
      <p:ext uri="{BB962C8B-B14F-4D97-AF65-F5344CB8AC3E}">
        <p14:creationId xmlns:p14="http://schemas.microsoft.com/office/powerpoint/2010/main" val="425427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Tuple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  <a:buFont typeface="+mj-lt"/>
              <a:buAutoNum type="arabicPeriod" startAt="6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146125" y="1218400"/>
            <a:ext cx="8382000" cy="5324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#[derive(Debug)]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 Person { name: String, height: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find_match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list: &amp;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&lt;Person&gt;, name: &amp;str )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-&gt; (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k:i32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let mut found = false;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height:f32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for j in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list.iter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if same(name, &amp;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j.name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height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j.height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found = true; break;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 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k+= 1;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( !found ) { k = -1;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(height, k)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944EDD-66D1-6A22-405B-7283B0187625}"/>
              </a:ext>
            </a:extLst>
          </p:cNvPr>
          <p:cNvSpPr txBox="1"/>
          <p:nvPr/>
        </p:nvSpPr>
        <p:spPr>
          <a:xfrm>
            <a:off x="4991100" y="4419600"/>
            <a:ext cx="3607095" cy="224676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Here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height and index form a </a:t>
            </a:r>
            <a:r>
              <a:rPr lang="en-US" sz="2000" b="1" dirty="0">
                <a:solidFill>
                  <a:srgbClr val="FF0000"/>
                </a:solidFill>
              </a:rPr>
              <a:t>tuple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Function returns the tuple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Elements can be different types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2B5238-80E3-E472-7DFC-85F86575674E}"/>
              </a:ext>
            </a:extLst>
          </p:cNvPr>
          <p:cNvSpPr txBox="1"/>
          <p:nvPr/>
        </p:nvSpPr>
        <p:spPr>
          <a:xfrm>
            <a:off x="2362200" y="2166485"/>
            <a:ext cx="1716740" cy="40011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sz="2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9B0EC8-0F9B-A226-F984-9F8F932E135B}"/>
              </a:ext>
            </a:extLst>
          </p:cNvPr>
          <p:cNvSpPr txBox="1"/>
          <p:nvPr/>
        </p:nvSpPr>
        <p:spPr>
          <a:xfrm>
            <a:off x="762000" y="5758632"/>
            <a:ext cx="1716740" cy="40011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919961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6"/>
            </a:pPr>
            <a:r>
              <a:rPr lang="en-US" sz="2400" dirty="0"/>
              <a:t>Design for testing</a:t>
            </a:r>
            <a:endParaRPr lang="en-US" sz="2000" dirty="0"/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Second strategy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Adding test functions</a:t>
            </a:r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inOrder</a:t>
            </a:r>
            <a:r>
              <a:rPr lang="en-US" sz="2000" dirty="0"/>
              <a:t> function is only there to check your code!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If it returns true, everything is OK </a:t>
            </a:r>
            <a:r>
              <a:rPr lang="en-US" sz="2000" dirty="0">
                <a:sym typeface="Wingdings" panose="05000000000000000000" pitchFamily="2" charset="2"/>
              </a:rPr>
              <a:t>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Otherwise, your code needs more work </a:t>
            </a: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dirty="0"/>
          </a:p>
          <a:p>
            <a:pPr>
              <a:buClr>
                <a:srgbClr val="FF0000"/>
              </a:buClr>
              <a:buFont typeface="+mj-lt"/>
              <a:buAutoNum type="arabicPeriod" startAt="6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495300" y="2362200"/>
            <a:ext cx="8382000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#[derive(Debug, Eq, Ord,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PartialEq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PartialOrd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)]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 Person { name: String, age: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inOrder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&lt;Person&gt; ) -&gt; bool { …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people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![ ……]; </a:t>
            </a:r>
          </a:p>
          <a:p>
            <a:pPr eaLnBrk="0" hangingPunct="0"/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people.sort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eaLnBrk="0" hangingPunct="0"/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assert!(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inOrder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people ), “Sorting error” );</a:t>
            </a:r>
          </a:p>
        </p:txBody>
      </p:sp>
    </p:spTree>
    <p:extLst>
      <p:ext uri="{BB962C8B-B14F-4D97-AF65-F5344CB8AC3E}">
        <p14:creationId xmlns:p14="http://schemas.microsoft.com/office/powerpoint/2010/main" val="8933092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Writing good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457200" indent="-457200">
              <a:buClr>
                <a:srgbClr val="FF0000"/>
              </a:buClr>
              <a:buFont typeface="+mj-lt"/>
              <a:buAutoNum type="arabicPeriod" startAt="6"/>
            </a:pPr>
            <a:r>
              <a:rPr lang="en-US" sz="2400" dirty="0"/>
              <a:t>Design for testing</a:t>
            </a:r>
            <a:endParaRPr lang="en-US" sz="2000" dirty="0"/>
          </a:p>
          <a:p>
            <a:pPr marL="857250" lvl="1" indent="-457200">
              <a:buClr>
                <a:srgbClr val="FF0000"/>
              </a:buClr>
            </a:pPr>
            <a:r>
              <a:rPr lang="en-US" sz="2000" dirty="0"/>
              <a:t>Range checking function</a:t>
            </a:r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These functions are very simple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Easy to understand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Improve robustness of your code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Experience will tell you .. 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Even one raised assertion will save more debugging time</a:t>
            </a:r>
          </a:p>
          <a:p>
            <a:pPr marL="1257300" lvl="2" indent="-457200">
              <a:buClr>
                <a:srgbClr val="FF0000"/>
              </a:buClr>
            </a:pPr>
            <a:r>
              <a:rPr lang="en-US" sz="2000" dirty="0"/>
              <a:t>Than time needed to add the checking code!</a:t>
            </a:r>
          </a:p>
          <a:p>
            <a:pPr marL="800100" lvl="2" indent="0">
              <a:buClr>
                <a:srgbClr val="FF0000"/>
              </a:buClr>
              <a:buNone/>
            </a:pPr>
            <a:endParaRPr lang="en-US" dirty="0"/>
          </a:p>
          <a:p>
            <a:pPr>
              <a:buClr>
                <a:srgbClr val="FF0000"/>
              </a:buClr>
              <a:buFont typeface="+mj-lt"/>
              <a:buAutoNum type="arabicPeriod" startAt="6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401619" y="1905000"/>
            <a:ext cx="8382000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MIN_HEIGHT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300.0; // 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MAX_HEIGHT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8000.0;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inRange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f32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 -&gt; bool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MIN_HEIGHT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&amp;&amp; (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MAX_HEIGHT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px_height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…</a:t>
            </a:r>
          </a:p>
          <a:p>
            <a:pPr eaLnBrk="0" hangingPunct="0"/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inRange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px_height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), “Height out of range”);</a:t>
            </a:r>
          </a:p>
        </p:txBody>
      </p:sp>
    </p:spTree>
    <p:extLst>
      <p:ext uri="{BB962C8B-B14F-4D97-AF65-F5344CB8AC3E}">
        <p14:creationId xmlns:p14="http://schemas.microsoft.com/office/powerpoint/2010/main" val="9301601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68875-BBC2-F042-9B9B-50751CD5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F3CBD-EDEC-4A92-3850-D439DC038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So far, </a:t>
            </a:r>
          </a:p>
          <a:p>
            <a:r>
              <a:rPr lang="en-US" sz="2000" dirty="0"/>
              <a:t>Set of key points for writing good maintainable code</a:t>
            </a:r>
          </a:p>
          <a:p>
            <a:pPr lvl="1"/>
            <a:r>
              <a:rPr lang="en-US" sz="2000" dirty="0"/>
              <a:t>These are probably the most important ones</a:t>
            </a:r>
          </a:p>
          <a:p>
            <a:pPr lvl="1"/>
            <a:r>
              <a:rPr lang="en-US" sz="2000" dirty="0"/>
              <a:t>Also they are relevant for </a:t>
            </a:r>
            <a:r>
              <a:rPr lang="en-US" sz="2000" dirty="0">
                <a:solidFill>
                  <a:srgbClr val="FF0000"/>
                </a:solidFill>
              </a:rPr>
              <a:t>ANY high level language</a:t>
            </a:r>
          </a:p>
          <a:p>
            <a:pPr lvl="1"/>
            <a:r>
              <a:rPr lang="en-US" sz="2000" b="1" dirty="0"/>
              <a:t>For example: </a:t>
            </a:r>
          </a:p>
          <a:p>
            <a:pPr lvl="2"/>
            <a:r>
              <a:rPr lang="en-US" sz="2000" b="1" dirty="0"/>
              <a:t>assert’s are found in C, C++, Python, Rust, … </a:t>
            </a:r>
          </a:p>
          <a:p>
            <a:pPr lvl="2"/>
            <a:r>
              <a:rPr lang="en-US" sz="2000" b="1" dirty="0"/>
              <a:t>A page from a Python web-site has the title:</a:t>
            </a:r>
          </a:p>
          <a:p>
            <a:pPr marL="857250" lvl="2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Python's assert: </a:t>
            </a:r>
            <a:br>
              <a:rPr lang="en-US" sz="2000" b="1" dirty="0">
                <a:solidFill>
                  <a:srgbClr val="00B050"/>
                </a:solidFill>
              </a:rPr>
            </a:br>
            <a:r>
              <a:rPr lang="en-US" sz="2000" b="1" dirty="0">
                <a:solidFill>
                  <a:srgbClr val="00B050"/>
                </a:solidFill>
              </a:rPr>
              <a:t>Debug and Test Your Code Like a Pro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5AD8B7-8793-B279-3144-566275EA0C5B}"/>
              </a:ext>
            </a:extLst>
          </p:cNvPr>
          <p:cNvSpPr txBox="1"/>
          <p:nvPr/>
        </p:nvSpPr>
        <p:spPr>
          <a:xfrm>
            <a:off x="533400" y="4876800"/>
            <a:ext cx="7620000" cy="163121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Getting that max$ job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If you want to impress potential employers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/>
              <a:t>Explaining that </a:t>
            </a:r>
            <a:r>
              <a:rPr lang="en-US" sz="2000" b="1" i="1" dirty="0">
                <a:solidFill>
                  <a:srgbClr val="FF0000"/>
                </a:solidFill>
              </a:rPr>
              <a:t>you</a:t>
            </a:r>
            <a:r>
              <a:rPr lang="en-US" sz="2000" b="1" i="1" dirty="0"/>
              <a:t> know how to write maintainable code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/>
              <a:t>Is a key factor for many employers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sz="2000" b="1" dirty="0"/>
              <a:t>Hackers are less welcome</a:t>
            </a:r>
          </a:p>
        </p:txBody>
      </p:sp>
    </p:spTree>
    <p:extLst>
      <p:ext uri="{BB962C8B-B14F-4D97-AF65-F5344CB8AC3E}">
        <p14:creationId xmlns:p14="http://schemas.microsoft.com/office/powerpoint/2010/main" val="2487822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3487B-3A34-C6D6-7E40-101BDCBFF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0A570-65A0-C792-3DFD-A7C11BE12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8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Rust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Very useful capability</a:t>
            </a:r>
            <a:endParaRPr lang="en-US" dirty="0"/>
          </a:p>
          <a:p>
            <a:pPr>
              <a:buClr>
                <a:srgbClr val="FF0000"/>
              </a:buClr>
            </a:pPr>
            <a:r>
              <a:rPr lang="en-US" sz="2400" dirty="0"/>
              <a:t>Better than using references (as in C++)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However …</a:t>
            </a:r>
          </a:p>
        </p:txBody>
      </p:sp>
    </p:spTree>
    <p:extLst>
      <p:ext uri="{BB962C8B-B14F-4D97-AF65-F5344CB8AC3E}">
        <p14:creationId xmlns:p14="http://schemas.microsoft.com/office/powerpoint/2010/main" val="192198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Tuple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  <a:buFont typeface="+mj-lt"/>
              <a:buAutoNum type="arabicPeriod" startAt="6"/>
            </a:pPr>
            <a:endParaRPr lang="en-US" sz="1600" dirty="0"/>
          </a:p>
          <a:p>
            <a:pPr marL="2171700" lvl="4" indent="-457200">
              <a:buClr>
                <a:srgbClr val="FF0000"/>
              </a:buClr>
            </a:pPr>
            <a:endParaRPr lang="en-US" sz="16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Accessing the elements of the tuple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Use index of elements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Simple </a:t>
            </a:r>
            <a:r>
              <a:rPr lang="en-US" sz="2000" dirty="0">
                <a:sym typeface="Wingdings" panose="05000000000000000000" pitchFamily="2" charset="2"/>
              </a:rPr>
              <a:t> .. 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anose="05000000000000000000" pitchFamily="2" charset="2"/>
              </a:rPr>
              <a:t>But ..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146125" y="1218400"/>
            <a:ext cx="8382000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!("Tuples");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list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list.push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Person{ name:"Joe".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height:175.5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data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find_match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&amp;list, "Joe" 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!("Height {} index {}",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data.0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data.1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);}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2B5238-80E3-E472-7DFC-85F86575674E}"/>
              </a:ext>
            </a:extLst>
          </p:cNvPr>
          <p:cNvSpPr txBox="1"/>
          <p:nvPr/>
        </p:nvSpPr>
        <p:spPr>
          <a:xfrm>
            <a:off x="4953448" y="3065059"/>
            <a:ext cx="2590352" cy="40011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6644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Tuple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9368"/>
            <a:ext cx="8610600" cy="5562600"/>
          </a:xfrm>
        </p:spPr>
        <p:txBody>
          <a:bodyPr/>
          <a:lstStyle/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dirty="0"/>
          </a:p>
          <a:p>
            <a:pPr>
              <a:buClr>
                <a:srgbClr val="FF0000"/>
              </a:buClr>
              <a:buFont typeface="+mj-lt"/>
              <a:buAutoNum type="arabicPeriod" startAt="6"/>
            </a:pPr>
            <a:endParaRPr lang="en-US" sz="1600" dirty="0"/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Better to use a struct here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Attributes are named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No  magic numbers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Rust function can return a struct too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146125" y="1218400"/>
            <a:ext cx="8382000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!("Tuples");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list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::new();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list.push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Person{ name:"Joe".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height:175.5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data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find_match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&amp;list, "Joe" 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!("Height {} index {}",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data.0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data.1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);}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2B5238-80E3-E472-7DFC-85F86575674E}"/>
              </a:ext>
            </a:extLst>
          </p:cNvPr>
          <p:cNvSpPr txBox="1"/>
          <p:nvPr/>
        </p:nvSpPr>
        <p:spPr>
          <a:xfrm>
            <a:off x="4953448" y="3065059"/>
            <a:ext cx="2590352" cy="40011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5213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Tuple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Seen in many plagiarized examples</a:t>
            </a:r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 marL="4000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dirty="0"/>
              <a:t> held a maximum and minimum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Accessed as  </a:t>
            </a:r>
            <a:r>
              <a:rPr lang="en-US" sz="2000" dirty="0" err="1"/>
              <a:t>range.0</a:t>
            </a:r>
            <a:r>
              <a:rPr lang="en-US" sz="2000" dirty="0"/>
              <a:t> and </a:t>
            </a:r>
            <a:r>
              <a:rPr lang="en-US" sz="2000" dirty="0" err="1"/>
              <a:t>range.1</a:t>
            </a:r>
            <a:endParaRPr lang="en-US" sz="2000" dirty="0"/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anose="05000000000000000000" pitchFamily="2" charset="2"/>
              </a:rPr>
              <a:t>Now .. Is 0 the min or the max??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anose="05000000000000000000" pitchFamily="2" charset="2"/>
              </a:rPr>
              <a:t>Everyone will have a different answer</a:t>
            </a:r>
          </a:p>
          <a:p>
            <a:pPr marL="857250" lvl="1" indent="-342900"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sz="2000" dirty="0">
                <a:sym typeface="Wingdings" panose="05000000000000000000" pitchFamily="2" charset="2"/>
              </a:rPr>
              <a:t>Possible coding errors that the compiler cannot detect!!</a:t>
            </a:r>
          </a:p>
          <a:p>
            <a:pPr marL="857250" lvl="1" indent="-342900">
              <a:buClr>
                <a:srgbClr val="FF0000"/>
              </a:buClr>
              <a:buFont typeface="Symbol" panose="05050102010706020507" pitchFamily="18" charset="2"/>
              <a:buChar char=""/>
            </a:pPr>
            <a:r>
              <a:rPr lang="en-US" sz="2000" dirty="0">
                <a:sym typeface="Wingdings" panose="05000000000000000000" pitchFamily="2" charset="2"/>
              </a:rPr>
              <a:t>Better choices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Two separate attributes – max, min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struct </a:t>
            </a:r>
            <a:r>
              <a:rPr lang="en-US" sz="2000" dirty="0" err="1">
                <a:sym typeface="Wingdings" panose="05000000000000000000" pitchFamily="2" charset="2"/>
              </a:rPr>
              <a:t>max_min</a:t>
            </a:r>
            <a:r>
              <a:rPr lang="en-US" sz="2000" dirty="0">
                <a:sym typeface="Wingdings" panose="05000000000000000000" pitchFamily="2" charset="2"/>
              </a:rPr>
              <a:t> { max: </a:t>
            </a:r>
            <a:r>
              <a:rPr lang="en-US" sz="2000" dirty="0" err="1">
                <a:sym typeface="Wingdings" panose="05000000000000000000" pitchFamily="2" charset="2"/>
              </a:rPr>
              <a:t>f64</a:t>
            </a:r>
            <a:r>
              <a:rPr lang="en-US" sz="2000" dirty="0">
                <a:sym typeface="Wingdings" panose="05000000000000000000" pitchFamily="2" charset="2"/>
              </a:rPr>
              <a:t>, min : </a:t>
            </a:r>
            <a:r>
              <a:rPr lang="en-US" sz="2000" dirty="0" err="1">
                <a:sym typeface="Wingdings" panose="05000000000000000000" pitchFamily="2" charset="2"/>
              </a:rPr>
              <a:t>f64</a:t>
            </a:r>
            <a:r>
              <a:rPr lang="en-US" sz="2000" dirty="0">
                <a:sym typeface="Wingdings" panose="05000000000000000000" pitchFamily="2" charset="2"/>
              </a:rPr>
              <a:t>, }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ym typeface="Wingdings" panose="05000000000000000000" pitchFamily="2" charset="2"/>
              </a:rPr>
              <a:t>A little more typing .. But easier to follow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152400" y="1447800"/>
            <a:ext cx="4953000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…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range: (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102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6032"/>
            <a:ext cx="8217195" cy="944562"/>
          </a:xfrm>
        </p:spPr>
        <p:txBody>
          <a:bodyPr>
            <a:normAutofit/>
          </a:bodyPr>
          <a:lstStyle/>
          <a:p>
            <a:r>
              <a:rPr lang="en-US" dirty="0"/>
              <a:t>Tuple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However</a:t>
            </a:r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1257300" lvl="2" indent="-457200">
              <a:buClr>
                <a:srgbClr val="FF0000"/>
              </a:buClr>
            </a:pPr>
            <a:endParaRPr lang="en-US" sz="2000" dirty="0"/>
          </a:p>
          <a:p>
            <a:pPr marL="800100" lvl="2" indent="0">
              <a:buClr>
                <a:srgbClr val="FF0000"/>
              </a:buClr>
              <a:buNone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400" dirty="0"/>
          </a:p>
          <a:p>
            <a:pPr marL="4000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/>
              <a:t> tuple OK here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Most readers will be thinking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x,y,z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anose="05000000000000000000" pitchFamily="2" charset="2"/>
              </a:rPr>
              <a:t>So  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p.0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p.1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p.2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</a:t>
            </a:r>
            <a:r>
              <a:rPr lang="en-US" sz="2000" dirty="0">
                <a:sym typeface="Wingdings" panose="05000000000000000000" pitchFamily="2" charset="2"/>
              </a:rPr>
              <a:t>mostly OK</a:t>
            </a:r>
          </a:p>
          <a:p>
            <a:pPr marL="800100"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anose="05000000000000000000" pitchFamily="2" charset="2"/>
              </a:rPr>
              <a:t>Especially for those trained in C, C++ </a:t>
            </a:r>
          </a:p>
          <a:p>
            <a:pPr marL="857250" lvl="1" indent="-342900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dirty="0">
                <a:sym typeface="Wingdings" panose="05000000000000000000" pitchFamily="2" charset="2"/>
              </a:rPr>
              <a:t>However, 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sym typeface="Wingdings" panose="05000000000000000000" pitchFamily="2" charset="2"/>
              </a:rPr>
              <a:t>in some languages,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e.g.</a:t>
            </a:r>
            <a:r>
              <a:rPr lang="en-US" sz="2000" dirty="0">
                <a:sym typeface="Wingdings" panose="05000000000000000000" pitchFamily="2" charset="2"/>
              </a:rPr>
              <a:t> Pascal, Algol, …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sym typeface="Wingdings" panose="05000000000000000000" pitchFamily="2" charset="2"/>
              </a:rPr>
              <a:t>indices starting at 1 are common </a:t>
            </a:r>
          </a:p>
          <a:p>
            <a:pPr marL="4000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anose="05000000000000000000" pitchFamily="2" charset="2"/>
              </a:rPr>
              <a:t>Fundamentally ..</a:t>
            </a:r>
          </a:p>
          <a:p>
            <a:pPr marL="57150" indent="0" algn="ctr">
              <a:buClr>
                <a:srgbClr val="FF0000"/>
              </a:buClr>
              <a:buNone/>
            </a:pP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Remember your readers!!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D2115-C438-7A27-55B3-17EF48DD403A}"/>
              </a:ext>
            </a:extLst>
          </p:cNvPr>
          <p:cNvSpPr txBox="1"/>
          <p:nvPr/>
        </p:nvSpPr>
        <p:spPr>
          <a:xfrm>
            <a:off x="914400" y="1524000"/>
            <a:ext cx="4953000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p: (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f32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986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16894</TotalTime>
  <Words>3726</Words>
  <Application>Microsoft Office PowerPoint</Application>
  <PresentationFormat>On-screen Show (4:3)</PresentationFormat>
  <Paragraphs>654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 Unicode MS</vt:lpstr>
      <vt:lpstr>Abel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Programming Style or How to become a  highly paid software engineer</vt:lpstr>
      <vt:lpstr>TUPLES</vt:lpstr>
      <vt:lpstr>Rust tuples</vt:lpstr>
      <vt:lpstr>Tuple example</vt:lpstr>
      <vt:lpstr>Rust tuples</vt:lpstr>
      <vt:lpstr>Tuple example</vt:lpstr>
      <vt:lpstr>Tuple example</vt:lpstr>
      <vt:lpstr>Tuple example</vt:lpstr>
      <vt:lpstr>Tuple example</vt:lpstr>
      <vt:lpstr>Tuple example</vt:lpstr>
      <vt:lpstr>Good Style</vt:lpstr>
      <vt:lpstr>Writing computer programs</vt:lpstr>
      <vt:lpstr>Writing computer programs</vt:lpstr>
      <vt:lpstr>Writing computer programs</vt:lpstr>
      <vt:lpstr>Writing computer programs</vt:lpstr>
      <vt:lpstr>Writing computer programs</vt:lpstr>
      <vt:lpstr>Writing computer programs - Summary</vt:lpstr>
      <vt:lpstr>Writing computer programs</vt:lpstr>
      <vt:lpstr>Documentation tools</vt:lpstr>
      <vt:lpstr>rustdoc</vt:lpstr>
      <vt:lpstr>rustdoc</vt:lpstr>
      <vt:lpstr>Back to writing good code</vt:lpstr>
      <vt:lpstr>Back to writing good code</vt:lpstr>
      <vt:lpstr>Back to writing good code</vt:lpstr>
      <vt:lpstr>Back to writing good code</vt:lpstr>
      <vt:lpstr>Back to writing good code</vt:lpstr>
      <vt:lpstr>Back to writing good code</vt:lpstr>
      <vt:lpstr>Back to writing good code</vt:lpstr>
      <vt:lpstr>Back to writing good code</vt:lpstr>
      <vt:lpstr>Back to writing good code</vt:lpstr>
      <vt:lpstr>Back to writing good code</vt:lpstr>
      <vt:lpstr>Class exercise</vt:lpstr>
      <vt:lpstr>Class exercise</vt:lpstr>
      <vt:lpstr>Back to writing good code</vt:lpstr>
      <vt:lpstr>Writing good code</vt:lpstr>
      <vt:lpstr>Writing good code</vt:lpstr>
      <vt:lpstr>Writing good code</vt:lpstr>
      <vt:lpstr>Writing good code</vt:lpstr>
      <vt:lpstr>Writing good code</vt:lpstr>
      <vt:lpstr>Writing good code</vt:lpstr>
      <vt:lpstr>Writing good code</vt:lpstr>
      <vt:lpstr>Final word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John Morris</cp:lastModifiedBy>
  <cp:revision>196</cp:revision>
  <cp:lastPrinted>2019-04-26T14:10:42Z</cp:lastPrinted>
  <dcterms:created xsi:type="dcterms:W3CDTF">2010-05-26T12:32:20Z</dcterms:created>
  <dcterms:modified xsi:type="dcterms:W3CDTF">2022-11-24T06:52:26Z</dcterms:modified>
</cp:coreProperties>
</file>