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5" r:id="rId3"/>
    <p:sldId id="334" r:id="rId4"/>
    <p:sldId id="492" r:id="rId5"/>
    <p:sldId id="493" r:id="rId6"/>
    <p:sldId id="494" r:id="rId7"/>
    <p:sldId id="495" r:id="rId8"/>
    <p:sldId id="496" r:id="rId9"/>
    <p:sldId id="513" r:id="rId10"/>
    <p:sldId id="497" r:id="rId11"/>
    <p:sldId id="498" r:id="rId12"/>
    <p:sldId id="499" r:id="rId13"/>
    <p:sldId id="500" r:id="rId14"/>
    <p:sldId id="505" r:id="rId15"/>
    <p:sldId id="501" r:id="rId16"/>
    <p:sldId id="515" r:id="rId17"/>
    <p:sldId id="502" r:id="rId18"/>
    <p:sldId id="503" r:id="rId19"/>
    <p:sldId id="504" r:id="rId20"/>
    <p:sldId id="506" r:id="rId21"/>
    <p:sldId id="507" r:id="rId22"/>
    <p:sldId id="508" r:id="rId23"/>
    <p:sldId id="509" r:id="rId24"/>
    <p:sldId id="512" r:id="rId25"/>
    <p:sldId id="514" r:id="rId26"/>
    <p:sldId id="511" r:id="rId27"/>
    <p:sldId id="510" r:id="rId28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 autoAdjust="0"/>
    <p:restoredTop sz="92125" autoAdjust="0"/>
  </p:normalViewPr>
  <p:slideViewPr>
    <p:cSldViewPr>
      <p:cViewPr varScale="1">
        <p:scale>
          <a:sx n="99" d="100"/>
          <a:sy n="99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286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10/26/2022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Traits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Adding a trait to 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Define a Rectangle</a:t>
            </a:r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Rectangle, Triangle,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400" dirty="0"/>
              <a:t> will all have a common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You can compute area, perimeter, …..</a:t>
            </a:r>
          </a:p>
          <a:p>
            <a:pPr marL="400050">
              <a:buClr>
                <a:srgbClr val="FF0000"/>
              </a:buClr>
              <a:buFont typeface="Symbol" panose="05050102010706020507" pitchFamily="18" charset="2"/>
              <a:buChar char=""/>
            </a:pPr>
            <a:r>
              <a:rPr lang="en-US" sz="2400" dirty="0"/>
              <a:t>Define the functions needed for the trait ……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56937" y="1579730"/>
            <a:ext cx="6438901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#[derive(Debug, Copy, Clone)]struct Rectangle { 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tl:Point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br:Point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BDD42-9BB4-FC3B-F5BE-FD32A0166CE7}"/>
              </a:ext>
            </a:extLst>
          </p:cNvPr>
          <p:cNvSpPr txBox="1"/>
          <p:nvPr/>
        </p:nvSpPr>
        <p:spPr>
          <a:xfrm>
            <a:off x="3113905" y="1995227"/>
            <a:ext cx="5485797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Here it is based on an origin – top left</a:t>
            </a:r>
          </a:p>
          <a:p>
            <a:r>
              <a:rPr lang="en-US" sz="2000" b="1" dirty="0"/>
              <a:t>+ a bottom right (assuming aligned to axes)</a:t>
            </a:r>
          </a:p>
          <a:p>
            <a:r>
              <a:rPr lang="en-US" sz="2000" b="1" dirty="0"/>
              <a:t>+ orientation (added later)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F337F-F8CB-740B-6D0E-54BAB3AD0938}"/>
              </a:ext>
            </a:extLst>
          </p:cNvPr>
          <p:cNvSpPr txBox="1"/>
          <p:nvPr/>
        </p:nvSpPr>
        <p:spPr>
          <a:xfrm>
            <a:off x="4603095" y="3020926"/>
            <a:ext cx="3996607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i="1" dirty="0"/>
              <a:t>You can do this in other ways,</a:t>
            </a:r>
          </a:p>
          <a:p>
            <a:r>
              <a:rPr lang="en-US" sz="2000" b="1" i="1" dirty="0"/>
              <a:t>Use your imagination</a:t>
            </a:r>
          </a:p>
          <a:p>
            <a:r>
              <a:rPr lang="en-US" sz="2000" b="1" i="1" dirty="0"/>
              <a:t>Optimum will depend on use </a:t>
            </a:r>
            <a:r>
              <a:rPr lang="en-US" sz="2000" b="1" i="1" dirty="0">
                <a:sym typeface="Wingdings" panose="05000000000000000000" pitchFamily="2" charset="2"/>
              </a:rPr>
              <a:t>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25214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Implement the trait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 the functions defined in the Shape trait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378565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Rectangle {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dx:f64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self.br.x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self.tl.x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self.br.y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self.tl.y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(dx*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).abs()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dx:f64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self.br.x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self.tl.x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).abs();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self.br.y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self.tl.y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(dx +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* 2.0 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4C0AD-0259-CA03-092E-585BFBFB44E4}"/>
              </a:ext>
            </a:extLst>
          </p:cNvPr>
          <p:cNvSpPr txBox="1"/>
          <p:nvPr/>
        </p:nvSpPr>
        <p:spPr>
          <a:xfrm>
            <a:off x="3581400" y="4789511"/>
            <a:ext cx="5142755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>
              <a:buClr>
                <a:srgbClr val="FF0000"/>
              </a:buClr>
            </a:pPr>
            <a:r>
              <a:rPr lang="en-US" sz="2000" b="1" dirty="0" err="1"/>
              <a:t>fn</a:t>
            </a:r>
            <a:r>
              <a:rPr lang="en-US" sz="2000" b="1" dirty="0"/>
              <a:t> syntax - same as any other function</a:t>
            </a:r>
          </a:p>
        </p:txBody>
      </p:sp>
    </p:spTree>
    <p:extLst>
      <p:ext uri="{BB962C8B-B14F-4D97-AF65-F5344CB8AC3E}">
        <p14:creationId xmlns:p14="http://schemas.microsoft.com/office/powerpoint/2010/main" val="4262822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Define the struct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Implement the Shape trait functions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We need to provide the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same functions ..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with same signatures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with appropriate calculations</a:t>
            </a:r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#[derive(Debug, Copy, Clone)]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Point;3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593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Adding the implementations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sides[0])*(s - sides[1])*(s - sides[2]);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280362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Adding the implementations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162454" y="1723697"/>
            <a:ext cx="8676746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(s - sides[1])*(s - sides[2]);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4224536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Adding the perimeter function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486287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sides[0])*(s - sides[1])*(s - sides[2]);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mut per: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j in 1..3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per +=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per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4C0AD-0259-CA03-092E-585BFBFB44E4}"/>
              </a:ext>
            </a:extLst>
          </p:cNvPr>
          <p:cNvSpPr txBox="1"/>
          <p:nvPr/>
        </p:nvSpPr>
        <p:spPr>
          <a:xfrm>
            <a:off x="2971800" y="6174429"/>
            <a:ext cx="5142755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>
              <a:buClr>
                <a:srgbClr val="FF0000"/>
              </a:buClr>
            </a:pPr>
            <a:r>
              <a:rPr lang="en-US" sz="2000" b="1" dirty="0" err="1"/>
              <a:t>fn</a:t>
            </a:r>
            <a:r>
              <a:rPr lang="en-US" sz="2000" b="1" dirty="0"/>
              <a:t> syntax - same as any other function</a:t>
            </a:r>
          </a:p>
        </p:txBody>
      </p:sp>
    </p:spTree>
    <p:extLst>
      <p:ext uri="{BB962C8B-B14F-4D97-AF65-F5344CB8AC3E}">
        <p14:creationId xmlns:p14="http://schemas.microsoft.com/office/powerpoint/2010/main" val="125091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Default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Trait definition may implement a default function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Sometimes useful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000" dirty="0"/>
              <a:t> your shapes include lines or curves with zero areas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trait Shape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Default implementation for area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0.0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335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Cautionary tale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455509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sides[0])*(s - sides[1])*(s - sides[2]);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mut per: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j in 1..3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per +=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3]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per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4C0AD-0259-CA03-092E-585BFBFB44E4}"/>
              </a:ext>
            </a:extLst>
          </p:cNvPr>
          <p:cNvSpPr txBox="1"/>
          <p:nvPr/>
        </p:nvSpPr>
        <p:spPr>
          <a:xfrm>
            <a:off x="1828800" y="2721114"/>
            <a:ext cx="67056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‘Hot shot’ programmers might like to compress code</a:t>
            </a:r>
          </a:p>
          <a:p>
            <a:pPr>
              <a:buClr>
                <a:srgbClr val="FF0000"/>
              </a:buClr>
            </a:pPr>
            <a:r>
              <a:rPr lang="en-US" sz="2000" b="1" dirty="0">
                <a:sym typeface="Symbol" panose="05050102010706020507" pitchFamily="18" charset="2"/>
              </a:rPr>
              <a:t></a:t>
            </a:r>
            <a:r>
              <a:rPr lang="en-US" sz="2000" b="1" dirty="0"/>
              <a:t> More like this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1B06B4-00F5-5250-936C-BD99238C0416}"/>
              </a:ext>
            </a:extLst>
          </p:cNvPr>
          <p:cNvSpPr/>
          <p:nvPr/>
        </p:nvSpPr>
        <p:spPr>
          <a:xfrm>
            <a:off x="6193670" y="4476922"/>
            <a:ext cx="17526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E4DD73-D67E-E4B2-7F28-D60BD2D24A3D}"/>
              </a:ext>
            </a:extLst>
          </p:cNvPr>
          <p:cNvCxnSpPr/>
          <p:nvPr/>
        </p:nvCxnSpPr>
        <p:spPr>
          <a:xfrm>
            <a:off x="7069970" y="3429000"/>
            <a:ext cx="0" cy="10479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4403F3E-BBED-B443-ECB3-D4F15FEAF76A}"/>
              </a:ext>
            </a:extLst>
          </p:cNvPr>
          <p:cNvSpPr txBox="1"/>
          <p:nvPr/>
        </p:nvSpPr>
        <p:spPr>
          <a:xfrm>
            <a:off x="2190363" y="5173635"/>
            <a:ext cx="5791200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Mistaken idea – This code is better, it makes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000" b="1" dirty="0"/>
              <a:t>Code more ‘elegant’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000" b="1" dirty="0"/>
              <a:t>Code run faster</a:t>
            </a:r>
          </a:p>
        </p:txBody>
      </p:sp>
    </p:spTree>
    <p:extLst>
      <p:ext uri="{BB962C8B-B14F-4D97-AF65-F5344CB8AC3E}">
        <p14:creationId xmlns:p14="http://schemas.microsoft.com/office/powerpoint/2010/main" val="4149521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Cautionary tale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36082" y="1676400"/>
            <a:ext cx="8317458" cy="455509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sides[0])*(s - sides[1])*(s - sides[2]);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mut per: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j in 1..3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per +=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3]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per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4C0AD-0259-CA03-092E-585BFBFB44E4}"/>
              </a:ext>
            </a:extLst>
          </p:cNvPr>
          <p:cNvSpPr txBox="1"/>
          <p:nvPr/>
        </p:nvSpPr>
        <p:spPr>
          <a:xfrm>
            <a:off x="1828800" y="2721114"/>
            <a:ext cx="67056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‘Hot shot’ programmers might like to compress code</a:t>
            </a:r>
          </a:p>
          <a:p>
            <a:pPr>
              <a:buClr>
                <a:srgbClr val="FF0000"/>
              </a:buClr>
            </a:pPr>
            <a:r>
              <a:rPr lang="en-US" sz="2000" b="1" dirty="0">
                <a:sym typeface="Symbol" panose="05050102010706020507" pitchFamily="18" charset="2"/>
              </a:rPr>
              <a:t></a:t>
            </a:r>
            <a:r>
              <a:rPr lang="en-US" sz="2000" b="1" dirty="0"/>
              <a:t> More like this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1B06B4-00F5-5250-936C-BD99238C0416}"/>
              </a:ext>
            </a:extLst>
          </p:cNvPr>
          <p:cNvSpPr/>
          <p:nvPr/>
        </p:nvSpPr>
        <p:spPr>
          <a:xfrm>
            <a:off x="6193670" y="4476922"/>
            <a:ext cx="17526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E4DD73-D67E-E4B2-7F28-D60BD2D24A3D}"/>
              </a:ext>
            </a:extLst>
          </p:cNvPr>
          <p:cNvCxnSpPr/>
          <p:nvPr/>
        </p:nvCxnSpPr>
        <p:spPr>
          <a:xfrm>
            <a:off x="7069970" y="3429000"/>
            <a:ext cx="0" cy="10479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4403F3E-BBED-B443-ECB3-D4F15FEAF76A}"/>
              </a:ext>
            </a:extLst>
          </p:cNvPr>
          <p:cNvSpPr txBox="1"/>
          <p:nvPr/>
        </p:nvSpPr>
        <p:spPr>
          <a:xfrm>
            <a:off x="2190363" y="5173635"/>
            <a:ext cx="5791200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Mistaken idea – This code is better, it makes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000" b="1" dirty="0"/>
              <a:t>Code more ‘elegant’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000" b="1" dirty="0"/>
              <a:t>Code run faster</a:t>
            </a:r>
          </a:p>
        </p:txBody>
      </p:sp>
    </p:spTree>
    <p:extLst>
      <p:ext uri="{BB962C8B-B14F-4D97-AF65-F5344CB8AC3E}">
        <p14:creationId xmlns:p14="http://schemas.microsoft.com/office/powerpoint/2010/main" val="3683279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Your reputation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Easy to understand code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Is easier for you to debug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Is easier for others to read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Enhances your </a:t>
            </a:r>
            <a:r>
              <a:rPr lang="en-US" sz="2400" dirty="0">
                <a:solidFill>
                  <a:srgbClr val="FF0000"/>
                </a:solidFill>
              </a:rPr>
              <a:t>real</a:t>
            </a:r>
            <a:r>
              <a:rPr lang="en-US" sz="2400" dirty="0"/>
              <a:t> reputation because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Others can read your code quickly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Others can understand it and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modify it faster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In the real world,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More time is spent on maintaining existing code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Than writing new code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Including maintaining your own code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After you have been working on other ‘new’ projects</a:t>
            </a:r>
            <a:br>
              <a:rPr lang="en-US" sz="2000" dirty="0"/>
            </a:br>
            <a:r>
              <a:rPr lang="en-US" sz="2000" dirty="0"/>
              <a:t>for 6 months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8930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Adding the implementations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162454" y="1723697"/>
            <a:ext cx="8676746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let k =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(s - sides[1])*(s - sides[2]);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E6EED-79B8-0689-F1BE-E01C697FD5A1}"/>
              </a:ext>
            </a:extLst>
          </p:cNvPr>
          <p:cNvSpPr txBox="1"/>
          <p:nvPr/>
        </p:nvSpPr>
        <p:spPr>
          <a:xfrm>
            <a:off x="1790700" y="1205545"/>
            <a:ext cx="5791200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In my first attempt to write this function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I forgot that Rust ranges have inclusive (0) and exclusive ‘ends’ (3)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So my first version had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/>
              <a:t> here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373C64-F6FE-0513-2097-A55E4F3B9CBB}"/>
              </a:ext>
            </a:extLst>
          </p:cNvPr>
          <p:cNvSpPr/>
          <p:nvPr/>
        </p:nvSpPr>
        <p:spPr>
          <a:xfrm>
            <a:off x="2514600" y="2963165"/>
            <a:ext cx="4572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5AB7-5589-9986-057F-80282C1FAAB7}"/>
              </a:ext>
            </a:extLst>
          </p:cNvPr>
          <p:cNvSpPr txBox="1"/>
          <p:nvPr/>
        </p:nvSpPr>
        <p:spPr>
          <a:xfrm>
            <a:off x="1447800" y="3924299"/>
            <a:ext cx="57912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I discovered my error quickly by printing out k</a:t>
            </a:r>
          </a:p>
          <a:p>
            <a:pPr algn="ctr">
              <a:buClr>
                <a:srgbClr val="FF0000"/>
              </a:buClr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print!(“k {} “, k);</a:t>
            </a:r>
          </a:p>
        </p:txBody>
      </p:sp>
    </p:spTree>
    <p:extLst>
      <p:ext uri="{BB962C8B-B14F-4D97-AF65-F5344CB8AC3E}">
        <p14:creationId xmlns:p14="http://schemas.microsoft.com/office/powerpoint/2010/main" val="1856271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Trait for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Adding the implementations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162454" y="1723697"/>
            <a:ext cx="8676746" cy="4093428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Shape for Triangle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sides:[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f64;3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[0.0;3];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sh:f64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j in 0..3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sides[j] = length(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j+1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3]);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sides[j];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s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s*(s - sides[0])*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(s - sides[1])*(s - sides[2]);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area2.sqrt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E6EED-79B8-0689-F1BE-E01C697FD5A1}"/>
              </a:ext>
            </a:extLst>
          </p:cNvPr>
          <p:cNvSpPr txBox="1"/>
          <p:nvPr/>
        </p:nvSpPr>
        <p:spPr>
          <a:xfrm>
            <a:off x="5181600" y="2511279"/>
            <a:ext cx="3362854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A more ‘elegant’ version 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Would have had this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373C64-F6FE-0513-2097-A55E4F3B9CBB}"/>
              </a:ext>
            </a:extLst>
          </p:cNvPr>
          <p:cNvSpPr/>
          <p:nvPr/>
        </p:nvSpPr>
        <p:spPr>
          <a:xfrm>
            <a:off x="6553200" y="3267705"/>
            <a:ext cx="1828800" cy="36624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01B39-A59A-8521-D225-7BD722E6F9BD}"/>
              </a:ext>
            </a:extLst>
          </p:cNvPr>
          <p:cNvSpPr txBox="1"/>
          <p:nvPr/>
        </p:nvSpPr>
        <p:spPr>
          <a:xfrm>
            <a:off x="4800600" y="3817508"/>
            <a:ext cx="3058054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Slower to debug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Even with a smart debugging tool!!</a:t>
            </a:r>
          </a:p>
        </p:txBody>
      </p:sp>
    </p:spTree>
    <p:extLst>
      <p:ext uri="{BB962C8B-B14F-4D97-AF65-F5344CB8AC3E}">
        <p14:creationId xmlns:p14="http://schemas.microsoft.com/office/powerpoint/2010/main" val="3386781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Second fallacy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Elegant code would be faster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No need to calculate the extra variable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Fact: modern compilers are very efficient in 2022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Good optimizing compilers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Use </a:t>
            </a:r>
            <a:r>
              <a:rPr lang="en-US" sz="2000" dirty="0">
                <a:solidFill>
                  <a:srgbClr val="FF0000"/>
                </a:solidFill>
              </a:rPr>
              <a:t>dataflow analysis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Same technique that lets Rust compiler detect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Unused variables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That you need to add ‘mut’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Other dead code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My ‘step-by-step’ code will be compiled </a:t>
            </a:r>
            <a:br>
              <a:rPr lang="en-US" sz="2400" dirty="0"/>
            </a:br>
            <a:r>
              <a:rPr lang="en-US" sz="2400" dirty="0"/>
              <a:t>to the same instructions as the ‘elegant’ code</a:t>
            </a:r>
          </a:p>
          <a:p>
            <a:pPr marL="400050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400" dirty="0"/>
              <a:t>No execution time penalty for easier to read code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1252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Second fallacy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Elegant code would be faster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No need to calculate the extra variable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Fact: modern compilers are very efficient in 2022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Good optimizing compilers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Use </a:t>
            </a:r>
            <a:r>
              <a:rPr lang="en-US" sz="2000" dirty="0">
                <a:solidFill>
                  <a:srgbClr val="FF0000"/>
                </a:solidFill>
              </a:rPr>
              <a:t>dataflow analysis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Same technique that lets Rust compiler detect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Unused variables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Tells you that you need to add ‘mut’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Other dead code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My ‘step-by-step’ code will compile</a:t>
            </a:r>
            <a:br>
              <a:rPr lang="en-US" sz="2400" dirty="0"/>
            </a:br>
            <a:r>
              <a:rPr lang="en-US" sz="2400" dirty="0"/>
              <a:t>to the same instructions as the ‘elegant’ code</a:t>
            </a:r>
          </a:p>
          <a:p>
            <a:pPr marL="400050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400" dirty="0"/>
              <a:t>No execution time penalty for easier to read code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FC820E-51BE-E206-FE5E-412F3658E528}"/>
              </a:ext>
            </a:extLst>
          </p:cNvPr>
          <p:cNvSpPr txBox="1"/>
          <p:nvPr/>
        </p:nvSpPr>
        <p:spPr>
          <a:xfrm>
            <a:off x="1371600" y="1905000"/>
            <a:ext cx="5791200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/>
              <a:t>Please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Finish this course as</a:t>
            </a:r>
          </a:p>
          <a:p>
            <a:pPr algn="ctr">
              <a:buClr>
                <a:srgbClr val="FF0000"/>
              </a:buClr>
            </a:pPr>
            <a:r>
              <a:rPr lang="en-US" sz="2000" b="1" dirty="0">
                <a:sym typeface="Wingdings" panose="05000000000000000000" pitchFamily="2" charset="2"/>
              </a:rPr>
              <a:t> </a:t>
            </a:r>
            <a:r>
              <a:rPr lang="en-US" sz="2000" b="1" dirty="0"/>
              <a:t>GOOD ENGINEERS</a:t>
            </a:r>
          </a:p>
          <a:p>
            <a:pPr>
              <a:buClr>
                <a:srgbClr val="FF0000"/>
              </a:buClr>
            </a:pPr>
            <a:r>
              <a:rPr lang="en-US" sz="2000" b="1" dirty="0"/>
              <a:t>Not</a:t>
            </a:r>
          </a:p>
          <a:p>
            <a:pPr algn="ctr">
              <a:buClr>
                <a:srgbClr val="FF0000"/>
              </a:buClr>
            </a:pPr>
            <a:r>
              <a:rPr lang="en-US" sz="2000" b="1" dirty="0"/>
              <a:t>GOOD HACKERS </a:t>
            </a:r>
            <a:r>
              <a:rPr lang="en-US" sz="2000" b="1" dirty="0">
                <a:sym typeface="Wingdings" panose="05000000000000000000" pitchFamily="2" charset="2"/>
              </a:rPr>
              <a:t></a:t>
            </a:r>
            <a:endParaRPr lang="en-US" sz="2000" b="1" dirty="0"/>
          </a:p>
          <a:p>
            <a:pPr>
              <a:buClr>
                <a:srgbClr val="FF0000"/>
              </a:buClr>
            </a:pPr>
            <a:r>
              <a:rPr lang="en-US" sz="2000" b="1" dirty="0"/>
              <a:t>that no-one can understand </a:t>
            </a:r>
          </a:p>
        </p:txBody>
      </p:sp>
    </p:spTree>
    <p:extLst>
      <p:ext uri="{BB962C8B-B14F-4D97-AF65-F5344CB8AC3E}">
        <p14:creationId xmlns:p14="http://schemas.microsoft.com/office/powerpoint/2010/main" val="3340204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Compared with other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Python and C++ (Java and others) are considered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Object Oriented Languages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They define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Classes</a:t>
            </a:r>
            <a:r>
              <a:rPr lang="en-US" sz="2000" dirty="0"/>
              <a:t> and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Methods</a:t>
            </a:r>
            <a:r>
              <a:rPr lang="en-US" sz="2000" dirty="0"/>
              <a:t> that operate on objects of a class</a:t>
            </a:r>
          </a:p>
          <a:p>
            <a:pPr marL="457200">
              <a:buClr>
                <a:srgbClr val="FF0000"/>
              </a:buClr>
            </a:pPr>
            <a:r>
              <a:rPr lang="en-US" sz="2400" dirty="0"/>
              <a:t>Rust structs group attributes </a:t>
            </a:r>
            <a:br>
              <a:rPr lang="en-US" sz="2400" dirty="0"/>
            </a:br>
            <a:r>
              <a:rPr lang="en-US" sz="2400" dirty="0"/>
              <a:t>into </a:t>
            </a:r>
            <a:r>
              <a:rPr lang="en-US" sz="2400" dirty="0">
                <a:solidFill>
                  <a:srgbClr val="FF0000"/>
                </a:solidFill>
              </a:rPr>
              <a:t>composite</a:t>
            </a:r>
            <a:r>
              <a:rPr lang="en-US" sz="2400" dirty="0"/>
              <a:t> structures</a:t>
            </a:r>
          </a:p>
          <a:p>
            <a:pPr marL="857250" lvl="1">
              <a:buClr>
                <a:srgbClr val="FF0000"/>
              </a:buClr>
            </a:pPr>
            <a:r>
              <a:rPr lang="en-US" sz="2000" dirty="0"/>
              <a:t>Similar to C or C++ structs </a:t>
            </a:r>
            <a:br>
              <a:rPr lang="en-US" sz="2000" dirty="0"/>
            </a:br>
            <a:r>
              <a:rPr lang="en-US" sz="2000" dirty="0"/>
              <a:t>and</a:t>
            </a:r>
          </a:p>
          <a:p>
            <a:pPr marL="857250" lvl="1">
              <a:buClr>
                <a:srgbClr val="FF0000"/>
              </a:buClr>
            </a:pPr>
            <a:r>
              <a:rPr lang="en-US" sz="2000" dirty="0"/>
              <a:t>Attributes of a class</a:t>
            </a:r>
          </a:p>
          <a:p>
            <a:pPr marL="457200">
              <a:buClr>
                <a:srgbClr val="FF0000"/>
              </a:buClr>
            </a:pPr>
            <a:r>
              <a:rPr lang="en-US" sz="2400" dirty="0"/>
              <a:t>Traits link functions to multiple structs</a:t>
            </a:r>
          </a:p>
          <a:p>
            <a:pPr marL="457200">
              <a:buClr>
                <a:srgbClr val="FF0000"/>
              </a:buClr>
            </a:pPr>
            <a:r>
              <a:rPr lang="en-US" sz="2400" dirty="0"/>
              <a:t>A trait is similar to Java interfaces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dirty="0"/>
              <a:t> C++ abstract classes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2108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Complete program using the Shape trait here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r>
              <a:rPr lang="en-US" sz="2000" dirty="0"/>
              <a:t>https://</a:t>
            </a:r>
            <a:r>
              <a:rPr lang="en-US" sz="2000" dirty="0" err="1"/>
              <a:t>kris.kmitl.ac.th</a:t>
            </a:r>
            <a:r>
              <a:rPr lang="en-US" sz="2000" dirty="0"/>
              <a:t>/clinic/Courses/Rust/Code/</a:t>
            </a:r>
            <a:r>
              <a:rPr lang="en-US" sz="2000" dirty="0" err="1"/>
              <a:t>shape_traits.rs</a:t>
            </a: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88709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42974-6B16-7CC4-67C5-ACFC80F1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GROUP EXERCISE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4FACF-7FCA-301F-7C2E-D28D98F079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1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Group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With your </a:t>
            </a:r>
            <a:r>
              <a:rPr lang="en-US" sz="2400" dirty="0" err="1"/>
              <a:t>neighbours</a:t>
            </a:r>
            <a:r>
              <a:rPr lang="en-US" sz="2400" dirty="0"/>
              <a:t> in </a:t>
            </a:r>
            <a:r>
              <a:rPr lang="en-US" sz="2400"/>
              <a:t>the class: </a:t>
            </a:r>
            <a:r>
              <a:rPr lang="en-US" sz="2400" dirty="0"/>
              <a:t>2-5 </a:t>
            </a:r>
            <a:r>
              <a:rPr lang="en-US" sz="2400"/>
              <a:t>per group</a:t>
            </a:r>
            <a:endParaRPr lang="en-US" sz="24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‘Brain-storm’ to think of some situations </a:t>
            </a:r>
            <a:br>
              <a:rPr lang="en-US" sz="2400" dirty="0"/>
            </a:br>
            <a:r>
              <a:rPr lang="en-US" sz="2400" dirty="0"/>
              <a:t>where traits are useful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Task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Sketch out (at least) two (related) structs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Define a trait that </a:t>
            </a:r>
            <a:r>
              <a:rPr lang="en-US" sz="2000" dirty="0">
                <a:solidFill>
                  <a:srgbClr val="FF0000"/>
                </a:solidFill>
              </a:rPr>
              <a:t>both</a:t>
            </a:r>
            <a:r>
              <a:rPr lang="en-US" sz="2000" dirty="0"/>
              <a:t> can inherit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Define (at least) two functions in the trait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30 min exercise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At the end, </a:t>
            </a:r>
            <a:br>
              <a:rPr lang="en-US" sz="2400" dirty="0"/>
            </a:br>
            <a:r>
              <a:rPr lang="en-US" sz="2400" dirty="0"/>
              <a:t>a representative of your team should explain </a:t>
            </a:r>
            <a:br>
              <a:rPr lang="en-US" sz="2400" dirty="0"/>
            </a:br>
            <a:r>
              <a:rPr lang="en-US" sz="2400" dirty="0"/>
              <a:t>your example to the class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What did you name your trait?</a:t>
            </a:r>
          </a:p>
          <a:p>
            <a:pPr marL="1200150" lvl="2">
              <a:buClr>
                <a:srgbClr val="FF0000"/>
              </a:buClr>
            </a:pPr>
            <a:r>
              <a:rPr lang="en-US" sz="2000" dirty="0"/>
              <a:t>Two functions in 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examples of structs that implement the trait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514350" lvl="1" indent="0">
              <a:buClr>
                <a:srgbClr val="FF0000"/>
              </a:buClr>
              <a:buNone/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r>
              <a:rPr lang="en-US" sz="2400" dirty="0"/>
              <a:t>For the Shape trait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Two functions needed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Signatures here must match signatures in the Trait definition</a:t>
            </a:r>
          </a:p>
          <a:p>
            <a:pPr marL="800100" lvl="1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178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English, a </a:t>
            </a:r>
            <a:r>
              <a:rPr lang="en-US" sz="2000" dirty="0">
                <a:solidFill>
                  <a:srgbClr val="FF0000"/>
                </a:solidFill>
              </a:rPr>
              <a:t>trait </a:t>
            </a:r>
            <a:r>
              <a:rPr lang="en-US" sz="2000" dirty="0"/>
              <a:t>is a property –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Usually of a person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Often inherited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dirty="0"/>
              <a:t>You are good at mathematics, a </a:t>
            </a:r>
            <a:r>
              <a:rPr lang="en-US" sz="2000" i="1" dirty="0"/>
              <a:t>trait</a:t>
            </a:r>
            <a:r>
              <a:rPr lang="en-US" sz="2000" dirty="0"/>
              <a:t> that you may have inherited, because your parents are engineers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Rust traits </a:t>
            </a:r>
            <a:r>
              <a:rPr lang="en-US" sz="2000" dirty="0"/>
              <a:t>are functions that represent common properties or capabilities of </a:t>
            </a:r>
            <a:r>
              <a:rPr lang="en-US" sz="2000" dirty="0">
                <a:solidFill>
                  <a:srgbClr val="FF0000"/>
                </a:solidFill>
              </a:rPr>
              <a:t>various structures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Ones that ‘inherit’ these traits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Traits are similar to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Java implementations or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C++, Python abstract methods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You have already observed many traits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Ones that can be ‘</a:t>
            </a:r>
            <a:r>
              <a:rPr lang="en-US" sz="2000" dirty="0">
                <a:solidFill>
                  <a:srgbClr val="FF0000"/>
                </a:solidFill>
              </a:rPr>
              <a:t>derived</a:t>
            </a:r>
            <a:r>
              <a:rPr lang="en-US" sz="2000" dirty="0"/>
              <a:t>’ by the compiler, </a:t>
            </a:r>
            <a:r>
              <a:rPr lang="en-US" sz="2000" i="1" dirty="0"/>
              <a:t>e.g.</a:t>
            </a:r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Compiler knows how to implement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Copy, Clone and Debug traits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/>
              <a:t> – make a bitwise copy of a structure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just copy the bits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Clone </a:t>
            </a:r>
            <a:r>
              <a:rPr lang="en-US" sz="2000" dirty="0"/>
              <a:t>– make a complete copy of a structure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For a simple struct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2000" dirty="0"/>
              <a:t>here), </a:t>
            </a:r>
            <a:br>
              <a:rPr lang="en-US" sz="2000" dirty="0"/>
            </a:br>
            <a:r>
              <a:rPr lang="en-US" sz="2000" dirty="0"/>
              <a:t>copy and clone have the same result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If the struct contains a vector,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/>
              <a:t> is not safe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Compiler may refuse to implement it by default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Need to implement it yourself, e.g. copy each element of the vector</a:t>
            </a:r>
          </a:p>
          <a:p>
            <a:pPr lvl="3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838200" y="1981200"/>
            <a:ext cx="624840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Copy,Clone,Debug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 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 x: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,}</a:t>
            </a:r>
          </a:p>
        </p:txBody>
      </p:sp>
    </p:spTree>
    <p:extLst>
      <p:ext uri="{BB962C8B-B14F-4D97-AF65-F5344CB8AC3E}">
        <p14:creationId xmlns:p14="http://schemas.microsoft.com/office/powerpoint/2010/main" val="395914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You have already observed many traits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Ones that can be ‘</a:t>
            </a:r>
            <a:r>
              <a:rPr lang="en-US" sz="2000" dirty="0">
                <a:solidFill>
                  <a:srgbClr val="FF0000"/>
                </a:solidFill>
              </a:rPr>
              <a:t>derived</a:t>
            </a:r>
            <a:r>
              <a:rPr lang="en-US" sz="2000" dirty="0"/>
              <a:t>’ by the compiler, </a:t>
            </a:r>
            <a:r>
              <a:rPr lang="en-US" sz="2000" i="1" dirty="0"/>
              <a:t>e.g.</a:t>
            </a:r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Compiler knows how to implement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Copy, Clone and Debug traits</a:t>
            </a:r>
          </a:p>
          <a:p>
            <a:pPr lvl="2">
              <a:buClr>
                <a:srgbClr val="FF0000"/>
              </a:buClr>
            </a:pPr>
            <a:endParaRPr lang="en-US" sz="200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– allow some debugging ‘traits’, </a:t>
            </a:r>
            <a:br>
              <a:rPr lang="en-US" sz="2000" dirty="0"/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formatting all elements of a struct</a:t>
            </a:r>
            <a:br>
              <a:rPr lang="en-US" sz="2000" dirty="0"/>
            </a:br>
            <a:r>
              <a:rPr lang="en-US" sz="2000" dirty="0"/>
              <a:t> 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!(“{:?}”,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838200" y="1981200"/>
            <a:ext cx="624840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Copy,Clone,Debug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 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 x: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,}</a:t>
            </a:r>
          </a:p>
        </p:txBody>
      </p:sp>
    </p:spTree>
    <p:extLst>
      <p:ext uri="{BB962C8B-B14F-4D97-AF65-F5344CB8AC3E}">
        <p14:creationId xmlns:p14="http://schemas.microsoft.com/office/powerpoint/2010/main" val="179421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Many objects (real or virtual) in programs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Modeled by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structures – list attributes,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has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 y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functions – operate on objects,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2000" dirty="0"/>
              <a:t> a point,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sz="2000" dirty="0"/>
              <a:t> (distance) between two points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Form groups of objects that have common properties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Geometric objects (shapes)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Triangles, Rectangles, Circles, …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dirty="0"/>
              <a:t>All have some common properties,</a:t>
            </a:r>
            <a:br>
              <a:rPr lang="en-US" sz="1600" dirty="0"/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Area, Perimeter, Bounding Boxes, Enclosing Circles, …</a:t>
            </a:r>
          </a:p>
          <a:p>
            <a:pPr marL="400050">
              <a:buClr>
                <a:srgbClr val="FF0000"/>
              </a:buClr>
            </a:pPr>
            <a:r>
              <a:rPr lang="en-US" sz="2000" dirty="0"/>
              <a:t>Your program for drawing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machines, buildings, software flow charts, …. 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dirty="0"/>
              <a:t>will contain many shapes and 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dirty="0"/>
              <a:t>need to find areas, bounding boxes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7493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Form groups of objects that have common properties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 Geometric objects (shapes)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Triangles, Rectangles, Circles, …</a:t>
            </a:r>
          </a:p>
          <a:p>
            <a:pPr marL="400050">
              <a:buClr>
                <a:srgbClr val="FF0000"/>
              </a:buClr>
            </a:pPr>
            <a:r>
              <a:rPr lang="en-US" sz="2000" dirty="0"/>
              <a:t>Defining traits will ensure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Design consistency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Same function </a:t>
            </a:r>
            <a:r>
              <a:rPr lang="en-US" sz="2000" dirty="0">
                <a:solidFill>
                  <a:srgbClr val="FF0000"/>
                </a:solidFill>
              </a:rPr>
              <a:t>with same signature </a:t>
            </a:r>
            <a:r>
              <a:rPr lang="en-US" sz="2000" dirty="0"/>
              <a:t>used for each property</a:t>
            </a:r>
          </a:p>
          <a:p>
            <a:pPr marL="400050"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Signature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Every function has a signature</a:t>
            </a:r>
          </a:p>
          <a:p>
            <a:pPr marL="800100" lvl="1">
              <a:buClr>
                <a:srgbClr val="FF0000"/>
              </a:buClr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&lt;function name&gt;&lt;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type1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type2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&gt;….&lt;return type&gt;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for a Point, a move function is defined</a:t>
            </a:r>
          </a:p>
          <a:p>
            <a:pPr marL="514350" lvl="1" indent="0" algn="ctr">
              <a:buClr>
                <a:srgbClr val="FF0000"/>
              </a:buClr>
              <a:buNone/>
            </a:pP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move(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p:Point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y:f64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-&gt; Point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Signature is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type1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type2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f64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type3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f64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8755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Defining a trait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400" dirty="0"/>
              <a:t>Assign a name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Shape 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All geometric objects are shapes</a:t>
            </a:r>
          </a:p>
          <a:p>
            <a:pPr marL="457200">
              <a:buClr>
                <a:srgbClr val="FF0000"/>
              </a:buClr>
            </a:pPr>
            <a:r>
              <a:rPr lang="en-US" sz="2400" dirty="0"/>
              <a:t>Define set of functions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By defining their </a:t>
            </a:r>
            <a:r>
              <a:rPr lang="en-US" sz="2000" dirty="0">
                <a:solidFill>
                  <a:srgbClr val="FF0000"/>
                </a:solidFill>
              </a:rPr>
              <a:t>signatures</a:t>
            </a:r>
          </a:p>
          <a:p>
            <a:pPr marL="800100" lvl="1">
              <a:buClr>
                <a:srgbClr val="FF0000"/>
              </a:buClr>
            </a:pPr>
            <a:r>
              <a:rPr lang="en-US" sz="2000" dirty="0"/>
              <a:t>Sometimes referred to a </a:t>
            </a:r>
            <a:r>
              <a:rPr lang="en-US" sz="2000" dirty="0">
                <a:solidFill>
                  <a:srgbClr val="FF0000"/>
                </a:solidFill>
              </a:rPr>
              <a:t>prototypes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Trait for shapes</a:t>
            </a:r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  <a:buFont typeface="Symbol" panose="05050102010706020507" pitchFamily="18" charset="2"/>
              <a:buChar char=""/>
            </a:pPr>
            <a:r>
              <a:rPr lang="en-US" sz="2400" dirty="0"/>
              <a:t>All structures having this trait</a:t>
            </a:r>
          </a:p>
          <a:p>
            <a:pPr marL="400050">
              <a:buClr>
                <a:srgbClr val="FF0000"/>
              </a:buClr>
            </a:pPr>
            <a:r>
              <a:rPr lang="en-US" sz="2400" dirty="0"/>
              <a:t>Must define functions for </a:t>
            </a: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</a:t>
            </a:r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457200" y="3924300"/>
            <a:ext cx="6438901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trait Shape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225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Defining a trait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400050">
              <a:buClr>
                <a:srgbClr val="FF0000"/>
              </a:buClr>
            </a:pPr>
            <a:r>
              <a:rPr lang="en-US" sz="2000" dirty="0"/>
              <a:t>Note that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 </a:t>
            </a:r>
            <a:r>
              <a:rPr lang="en-US" sz="2000" dirty="0"/>
              <a:t>is a reserved word, refers to the current object</a:t>
            </a:r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0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400050"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E104C-3E1F-B9CC-5606-02A41E1C2BF7}"/>
              </a:ext>
            </a:extLst>
          </p:cNvPr>
          <p:cNvSpPr txBox="1"/>
          <p:nvPr/>
        </p:nvSpPr>
        <p:spPr>
          <a:xfrm>
            <a:off x="381000" y="1676400"/>
            <a:ext cx="8382000" cy="4093428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trait Shape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area(&amp;self)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perimeter(&amp;self) -&gt;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Most commonly used in this way 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Define struct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Triangle { … }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t = Triangle{ … };</a:t>
            </a:r>
          </a:p>
          <a:p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After implementing the trait,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can write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a =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t.area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39714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13259</TotalTime>
  <Words>3027</Words>
  <Application>Microsoft Office PowerPoint</Application>
  <PresentationFormat>On-screen Show (4:3)</PresentationFormat>
  <Paragraphs>836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Traits</vt:lpstr>
      <vt:lpstr>TRAITS</vt:lpstr>
      <vt:lpstr>Definition</vt:lpstr>
      <vt:lpstr>Definition</vt:lpstr>
      <vt:lpstr>Definition</vt:lpstr>
      <vt:lpstr>Definition</vt:lpstr>
      <vt:lpstr>Definition</vt:lpstr>
      <vt:lpstr>Defining a trait</vt:lpstr>
      <vt:lpstr>Defining a trait</vt:lpstr>
      <vt:lpstr>Adding a trait to a structure</vt:lpstr>
      <vt:lpstr>Implement the trait</vt:lpstr>
      <vt:lpstr>Trait for Triangle</vt:lpstr>
      <vt:lpstr>Trait for Triangle</vt:lpstr>
      <vt:lpstr>Trait for Triangle</vt:lpstr>
      <vt:lpstr>Trait for Triangle</vt:lpstr>
      <vt:lpstr>Default Implementations</vt:lpstr>
      <vt:lpstr>Trait for Triangle</vt:lpstr>
      <vt:lpstr>Trait for Triangle</vt:lpstr>
      <vt:lpstr>Your reputation</vt:lpstr>
      <vt:lpstr>Trait for Triangle</vt:lpstr>
      <vt:lpstr>Trait for Triangle</vt:lpstr>
      <vt:lpstr>Second fallacy</vt:lpstr>
      <vt:lpstr>Second fallacy</vt:lpstr>
      <vt:lpstr>Compared with other languages</vt:lpstr>
      <vt:lpstr>Example</vt:lpstr>
      <vt:lpstr>CLASS GROUP EXERCISE</vt:lpstr>
      <vt:lpstr>Group 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John Morris</cp:lastModifiedBy>
  <cp:revision>185</cp:revision>
  <cp:lastPrinted>2019-04-26T14:10:42Z</cp:lastPrinted>
  <dcterms:created xsi:type="dcterms:W3CDTF">2010-05-26T12:32:20Z</dcterms:created>
  <dcterms:modified xsi:type="dcterms:W3CDTF">2022-10-26T12:37:28Z</dcterms:modified>
</cp:coreProperties>
</file>