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5" r:id="rId3"/>
    <p:sldId id="378" r:id="rId4"/>
    <p:sldId id="384" r:id="rId5"/>
    <p:sldId id="380" r:id="rId6"/>
    <p:sldId id="382" r:id="rId7"/>
    <p:sldId id="381" r:id="rId8"/>
    <p:sldId id="385" r:id="rId9"/>
    <p:sldId id="383" r:id="rId10"/>
    <p:sldId id="379" r:id="rId11"/>
    <p:sldId id="387" r:id="rId12"/>
    <p:sldId id="386" r:id="rId13"/>
    <p:sldId id="365" r:id="rId14"/>
  </p:sldIdLst>
  <p:sldSz cx="9144000" cy="6858000" type="screen4x3"/>
  <p:notesSz cx="10021888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BF1"/>
    <a:srgbClr val="3FC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29" autoAdjust="0"/>
  </p:normalViewPr>
  <p:slideViewPr>
    <p:cSldViewPr>
      <p:cViewPr varScale="1">
        <p:scale>
          <a:sx n="86" d="100"/>
          <a:sy n="86" d="100"/>
        </p:scale>
        <p:origin x="9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50"/>
    </p:cViewPr>
  </p:sorterViewPr>
  <p:notesViewPr>
    <p:cSldViewPr>
      <p:cViewPr varScale="1">
        <p:scale>
          <a:sx n="85" d="100"/>
          <a:sy n="85" d="100"/>
        </p:scale>
        <p:origin x="13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E75F5-E422-46AF-AF6B-961C9C6AE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3654D-6D72-4B64-96A5-77E1E6490F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2E07596-B026-4A3B-918A-B954111AFDE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5AE4F-1266-44DF-8F57-E731507C79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F0A72-74B2-447A-87C3-A5A0ED17EB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CB3E3D3-B86C-4028-A4F5-7331FC50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674C5FA9-CA25-4187-A6DE-EBA02029F1EC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0425"/>
            <a:ext cx="310038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189" y="3314928"/>
            <a:ext cx="8017510" cy="2712215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BA97ADC-78D5-4456-9350-9B0129E5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07A6-744D-401C-B253-C4CD6095C65C}" type="datetimeFigureOut">
              <a:rPr lang="en-US"/>
              <a:pPr>
                <a:defRPr/>
              </a:pPr>
              <a:t>17-Feb-20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FE72-565D-40AE-B1BC-8EFD1982CE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CABF-8A97-4F70-AD85-AFD2D9089468}" type="datetimeFigureOut">
              <a:rPr lang="en-US"/>
              <a:pPr>
                <a:defRPr/>
              </a:pPr>
              <a:t>17-Feb-20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FC37-C6E8-4F82-934D-8FF3C0D93D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EE3-C95B-4979-BFAF-3D9D9220D0D5}" type="datetimeFigureOut">
              <a:rPr lang="en-US"/>
              <a:pPr>
                <a:defRPr/>
              </a:pPr>
              <a:t>17-Feb-20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0A03-0646-4A3D-AD9A-F357CD0D82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B730-D0A6-472E-8823-D42D72000B19}" type="datetimeFigureOut">
              <a:rPr lang="en-US"/>
              <a:pPr>
                <a:defRPr/>
              </a:pPr>
              <a:t>17-Feb-20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F8D-FC60-45EA-8A14-38D6AE2D86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7480-94ED-4A1D-AFC5-71A8CE201735}" type="datetimeFigureOut">
              <a:rPr lang="en-US"/>
              <a:pPr>
                <a:defRPr/>
              </a:pPr>
              <a:t>17-Feb-20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FA3F-6A58-40D9-94FB-E0A791E9BE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3038-128A-43A5-99F8-C22FA0537EF2}" type="datetimeFigureOut">
              <a:rPr lang="en-US"/>
              <a:pPr>
                <a:defRPr/>
              </a:pPr>
              <a:t>17-Feb-20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59D5-607B-4444-A894-5AAE2FD79D7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EEAE-E8C0-4674-9341-CE769679FCA8}" type="datetimeFigureOut">
              <a:rPr lang="en-US"/>
              <a:pPr>
                <a:defRPr/>
              </a:pPr>
              <a:t>17-Feb-20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953-AFC7-437E-B809-B4AC074356F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D1C1-11AE-4208-8229-11CBBF035F7D}" type="datetimeFigureOut">
              <a:rPr lang="en-US"/>
              <a:pPr>
                <a:defRPr/>
              </a:pPr>
              <a:t>17-Feb-20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3C65-CABE-4104-9EBD-B084A11B13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6E91-6045-41B3-9498-04BBF61CDC51}" type="datetimeFigureOut">
              <a:rPr lang="en-US"/>
              <a:pPr>
                <a:defRPr/>
              </a:pPr>
              <a:t>17-Feb-20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76F5-1D8A-4723-9C57-9A240F7125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26E8-93BC-418C-B17A-5DEE94FFF3DD}" type="datetimeFigureOut">
              <a:rPr lang="en-US"/>
              <a:pPr>
                <a:defRPr/>
              </a:pPr>
              <a:t>17-Feb-20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C3ED-A6D2-428B-8ECC-77A97BAB1DA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E9D7-2207-4CFE-B044-A70EDDFAC0BA}" type="datetimeFigureOut">
              <a:rPr lang="en-US"/>
              <a:pPr>
                <a:defRPr/>
              </a:pPr>
              <a:t>17-Feb-20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C7A7-136E-4AD3-ACE8-B3821726E1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105C0-4489-47E9-B676-573DD349EF6C}" type="datetimeFigureOut">
              <a:rPr lang="en-US"/>
              <a:pPr>
                <a:defRPr/>
              </a:pPr>
              <a:t>17-Feb-20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62E79-ADC9-4D2E-8811-C7491DEF4CD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unset_ChannelIsland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/>
            <a:r>
              <a:rPr lang="en-US" dirty="0">
                <a:solidFill>
                  <a:schemeClr val="bg1"/>
                </a:solidFill>
              </a:rPr>
              <a:t>KISS …Keep It Simple: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.. and get accepted!</a:t>
            </a:r>
            <a:endParaRPr lang="en-NZ" sz="32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8077200" cy="233762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John Morris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KRIS, KMITL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>
                <a:solidFill>
                  <a:schemeClr val="bg1"/>
                </a:solidFill>
              </a:rPr>
              <a:t>previously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Mahasarakham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and Computer Engineering, The University of Auckland</a:t>
            </a:r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3162557" y="600751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Iolanthe II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leaves the Hauraki Gulf under full sail –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Auckland-Tauranga Race, 2007</a:t>
            </a:r>
            <a:endParaRPr lang="en-NZ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to check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74407"/>
            <a:ext cx="3924436" cy="249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71" y="1074407"/>
            <a:ext cx="3940757" cy="2490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7" y="3789040"/>
            <a:ext cx="3924357" cy="2490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70" y="3789040"/>
            <a:ext cx="3940757" cy="25007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525830" y="1853139"/>
            <a:ext cx="218040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th-TH" sz="4000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r>
              <a:rPr lang="en-US" sz="2000" b="1" dirty="0">
                <a:solidFill>
                  <a:srgbClr val="92D050"/>
                </a:solidFill>
                <a:sym typeface="Wingdings" panose="05000000000000000000" pitchFamily="2" charset="2"/>
              </a:rPr>
              <a:t>Original Data</a:t>
            </a:r>
            <a:endParaRPr lang="th-TH" sz="20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7184" y="1834334"/>
            <a:ext cx="223651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th-TH" sz="4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Join the dots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5079" y="4421349"/>
            <a:ext cx="258115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th-TH" sz="4000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r>
              <a:rPr lang="en-US" sz="2000" b="1" dirty="0">
                <a:solidFill>
                  <a:srgbClr val="92D050"/>
                </a:solidFill>
                <a:sym typeface="Wingdings" panose="05000000000000000000" pitchFamily="2" charset="2"/>
              </a:rPr>
              <a:t>Predicted model</a:t>
            </a:r>
            <a:endParaRPr lang="th-TH" sz="20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255" y="4421349"/>
            <a:ext cx="360387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th-TH" sz="4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Physically meaningless!</a:t>
            </a:r>
            <a:endParaRPr lang="th-TH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BE23-3531-4655-A6D3-7457BB5F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096E4-9893-4C1E-8A86-EAF983F94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Gbytes</a:t>
            </a:r>
            <a:r>
              <a:rPr lang="en-US" dirty="0"/>
              <a:t> of data?</a:t>
            </a:r>
          </a:p>
        </p:txBody>
      </p:sp>
    </p:spTree>
    <p:extLst>
      <p:ext uri="{BB962C8B-B14F-4D97-AF65-F5344CB8AC3E}">
        <p14:creationId xmlns:p14="http://schemas.microsoft.com/office/powerpoint/2010/main" val="111562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Supplementary Data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33364"/>
            <a:ext cx="8363272" cy="5724636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Many journals now allow </a:t>
            </a:r>
            <a:r>
              <a:rPr lang="en-US" sz="2400" dirty="0">
                <a:solidFill>
                  <a:srgbClr val="FF0000"/>
                </a:solidFill>
              </a:rPr>
              <a:t>supplementary dat</a:t>
            </a:r>
            <a:r>
              <a:rPr lang="en-US" dirty="0">
                <a:solidFill>
                  <a:srgbClr val="FF0000"/>
                </a:solidFill>
              </a:rPr>
              <a:t>a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Large blocks of data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Tables of original data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Model calculations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Databases of images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…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J"/>
            </a:pPr>
            <a:r>
              <a:rPr lang="en-US" sz="2000" dirty="0"/>
              <a:t>Good idea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Some referees will insist on it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Allows you to add lots of detail</a:t>
            </a:r>
            <a:br>
              <a:rPr lang="en-US" sz="2000" dirty="0"/>
            </a:br>
            <a:r>
              <a:rPr lang="en-US" sz="2000" dirty="0"/>
              <a:t>that might make the paper boring for a general reader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Useful for someone using your results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C"/>
            </a:pPr>
            <a:r>
              <a:rPr lang="en-US" sz="2000" dirty="0"/>
              <a:t>Citing your results!!</a:t>
            </a:r>
          </a:p>
          <a:p>
            <a:pPr lvl="2"/>
            <a:endParaRPr lang="en-US" sz="1600" dirty="0"/>
          </a:p>
          <a:p>
            <a:pPr marL="628650" lvl="2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E3677-B494-48AA-A1C5-186A362849BC}"/>
              </a:ext>
            </a:extLst>
          </p:cNvPr>
          <p:cNvSpPr txBox="1"/>
          <p:nvPr/>
        </p:nvSpPr>
        <p:spPr>
          <a:xfrm>
            <a:off x="5240038" y="2080846"/>
            <a:ext cx="3410272" cy="163121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Attach this data to your original submission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Referees will need it</a:t>
            </a:r>
          </a:p>
          <a:p>
            <a:pPr marL="285750" indent="-285750">
              <a:buFont typeface="Wingdings" panose="05000000000000000000" pitchFamily="2" charset="2"/>
              <a:buChar char="J"/>
            </a:pPr>
            <a:r>
              <a:rPr lang="en-US" sz="2000" b="1" dirty="0"/>
              <a:t>They may be the only people who read i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05521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in front of a sunset&#10;&#10;Description automatically generated">
            <a:extLst>
              <a:ext uri="{FF2B5EF4-FFF2-40B4-BE49-F238E27FC236}">
                <a16:creationId xmlns:a16="http://schemas.microsoft.com/office/drawing/2014/main" id="{0E9583DB-536A-4887-97E9-94DA38ED2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841307" cy="47518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24345B-6080-4C5A-BE1C-9678A332FB2E}"/>
              </a:ext>
            </a:extLst>
          </p:cNvPr>
          <p:cNvGrpSpPr/>
          <p:nvPr/>
        </p:nvGrpSpPr>
        <p:grpSpPr>
          <a:xfrm>
            <a:off x="5638800" y="5029200"/>
            <a:ext cx="2209800" cy="865632"/>
            <a:chOff x="3505200" y="5181600"/>
            <a:chExt cx="1981200" cy="9906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D5C3D0B-D020-4095-8E77-D2CFE214CA79}"/>
                </a:ext>
              </a:extLst>
            </p:cNvPr>
            <p:cNvSpPr/>
            <p:nvPr/>
          </p:nvSpPr>
          <p:spPr>
            <a:xfrm>
              <a:off x="3505200" y="5181600"/>
              <a:ext cx="1981200" cy="9906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15242D-5DFC-49FB-AB3B-1E8C6C7455DD}"/>
                </a:ext>
              </a:extLst>
            </p:cNvPr>
            <p:cNvSpPr/>
            <p:nvPr/>
          </p:nvSpPr>
          <p:spPr>
            <a:xfrm>
              <a:off x="3677992" y="5257800"/>
              <a:ext cx="1656008" cy="8382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Tables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 5 pages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77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9306-4BA3-44B6-9E39-A9C8B2FC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2BCD0-6422-4012-9542-FECBFF415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Tips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30F4CA-6FAF-4D82-917A-602E825EE4D8}"/>
              </a:ext>
            </a:extLst>
          </p:cNvPr>
          <p:cNvSpPr/>
          <p:nvPr/>
        </p:nvSpPr>
        <p:spPr>
          <a:xfrm>
            <a:off x="5841525" y="5638800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2</a:t>
            </a:r>
            <a:r>
              <a:rPr lang="en-US" sz="2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9379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Graphs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70927"/>
            <a:ext cx="8363272" cy="572463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Easy to generate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/>
              <a:t>Excel will do it for you!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Remember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dirty="0">
                <a:solidFill>
                  <a:srgbClr val="002060"/>
                </a:solidFill>
              </a:rPr>
              <a:t>Microsoft’s Largest Market BUSINESS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dirty="0">
                <a:solidFill>
                  <a:srgbClr val="002060"/>
                </a:solidFill>
              </a:rPr>
              <a:t>Scientific papers …</a:t>
            </a:r>
          </a:p>
          <a:p>
            <a:pPr lvl="3"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en-US" dirty="0">
                <a:solidFill>
                  <a:srgbClr val="002060"/>
                </a:solidFill>
              </a:rPr>
              <a:t>#53 on their list</a:t>
            </a:r>
          </a:p>
          <a:p>
            <a:pPr lvl="1">
              <a:buClr>
                <a:srgbClr val="C00000"/>
              </a:buClr>
              <a:buFont typeface="Symbol" panose="05050102010706020507" pitchFamily="18" charset="2"/>
              <a:buChar char="\"/>
            </a:pPr>
            <a:r>
              <a:rPr lang="en-US" dirty="0"/>
              <a:t>Be careful when generating graphs for papers</a:t>
            </a:r>
          </a:p>
          <a:p>
            <a:pPr marL="914400" lvl="2" indent="0">
              <a:buNone/>
            </a:pPr>
            <a:endParaRPr lang="en-US" sz="1600" dirty="0"/>
          </a:p>
          <a:p>
            <a:pPr marL="628650" lvl="2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440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Graphs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70927"/>
            <a:ext cx="8363272" cy="572463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Easy to generate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/>
              <a:t>Excel will do it for you!</a:t>
            </a:r>
          </a:p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r>
              <a:rPr lang="en-US" sz="2400" dirty="0"/>
              <a:t>Good, clear graphs need</a:t>
            </a:r>
          </a:p>
          <a:p>
            <a:pPr lvl="1"/>
            <a:r>
              <a:rPr lang="en-US" sz="2000" dirty="0"/>
              <a:t> time, </a:t>
            </a:r>
          </a:p>
          <a:p>
            <a:pPr lvl="1"/>
            <a:r>
              <a:rPr lang="en-US" sz="2000" dirty="0"/>
              <a:t>effort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lvl="1"/>
            <a:r>
              <a:rPr lang="en-US" sz="2000" dirty="0"/>
              <a:t>skill </a:t>
            </a:r>
          </a:p>
          <a:p>
            <a:pPr marL="457200" lvl="1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  <a:p>
            <a:pPr lvl="1"/>
            <a:r>
              <a:rPr lang="en-US" sz="2000" dirty="0"/>
              <a:t>practice!</a:t>
            </a:r>
          </a:p>
          <a:p>
            <a:r>
              <a:rPr lang="en-US" sz="2400" dirty="0"/>
              <a:t>Tables are faster and simpler</a:t>
            </a:r>
          </a:p>
          <a:p>
            <a:pPr lvl="1"/>
            <a:r>
              <a:rPr lang="en-US" sz="2000" dirty="0"/>
              <a:t>If you can present data effectively in a table,</a:t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</a:rPr>
              <a:t>use a table!</a:t>
            </a:r>
          </a:p>
          <a:p>
            <a:r>
              <a:rPr lang="en-US" sz="2400" dirty="0">
                <a:solidFill>
                  <a:srgbClr val="FF0000"/>
                </a:solidFill>
              </a:rPr>
              <a:t>Graphs are good … but expensive!!</a:t>
            </a:r>
          </a:p>
          <a:p>
            <a:pPr lvl="1"/>
            <a:r>
              <a:rPr lang="en-US" sz="2000" dirty="0"/>
              <a:t>If short of time, put your data in a table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949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#1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6565"/>
            <a:ext cx="8363272" cy="572463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Graphs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/>
              <a:t>If possible,</a:t>
            </a:r>
            <a:br>
              <a:rPr lang="en-US" dirty="0"/>
            </a:br>
            <a:r>
              <a:rPr lang="en-US" dirty="0"/>
              <a:t>Plot the </a:t>
            </a:r>
            <a:r>
              <a:rPr lang="en-US" dirty="0">
                <a:solidFill>
                  <a:srgbClr val="FF0000"/>
                </a:solidFill>
              </a:rPr>
              <a:t>original </a:t>
            </a:r>
            <a:r>
              <a:rPr lang="en-US" dirty="0"/>
              <a:t>data points</a:t>
            </a:r>
          </a:p>
          <a:p>
            <a:pPr lvl="2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/>
              <a:t>Make them clearly visible</a:t>
            </a:r>
          </a:p>
          <a:p>
            <a:pPr lvl="2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/>
              <a:t>Original data points </a:t>
            </a:r>
          </a:p>
          <a:p>
            <a:pPr lvl="2">
              <a:buClr>
                <a:srgbClr val="00B050"/>
              </a:buClr>
              <a:buFont typeface="Symbol" panose="05050102010706020507" pitchFamily="18" charset="2"/>
              <a:buChar char="Þ"/>
            </a:pPr>
            <a:r>
              <a:rPr lang="en-US" dirty="0">
                <a:sym typeface="Symbol" panose="05050102010706020507" pitchFamily="18" charset="2"/>
              </a:rPr>
              <a:t> visual clue for experimental accuracy</a:t>
            </a:r>
            <a:endParaRPr lang="en-US" dirty="0"/>
          </a:p>
          <a:p>
            <a:pPr lvl="2"/>
            <a:endParaRPr lang="en-US" sz="1600" dirty="0"/>
          </a:p>
          <a:p>
            <a:pPr marL="628650" lvl="2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C69A4-0373-4F2A-ABB9-3680B73B8F8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07655"/>
            <a:ext cx="2559050" cy="20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32050-5100-4F5E-8E35-D16D28C0E0F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07655"/>
            <a:ext cx="2643505" cy="20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B39729-4D1D-414F-88E5-00F1C1972B30}"/>
              </a:ext>
            </a:extLst>
          </p:cNvPr>
          <p:cNvSpPr txBox="1"/>
          <p:nvPr/>
        </p:nvSpPr>
        <p:spPr>
          <a:xfrm>
            <a:off x="2438400" y="5334000"/>
            <a:ext cx="1625766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Reasonably</a:t>
            </a:r>
            <a:br>
              <a:rPr lang="en-US" sz="2000" b="1" dirty="0"/>
            </a:br>
            <a:r>
              <a:rPr lang="en-US" sz="2000" b="1" dirty="0"/>
              <a:t>accurate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C173A-EA24-43E7-BF94-FEC08D8DF530}"/>
              </a:ext>
            </a:extLst>
          </p:cNvPr>
          <p:cNvSpPr txBox="1"/>
          <p:nvPr/>
        </p:nvSpPr>
        <p:spPr>
          <a:xfrm>
            <a:off x="6709049" y="5334000"/>
            <a:ext cx="1239442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Very</a:t>
            </a:r>
            <a:br>
              <a:rPr lang="en-US" sz="2000" b="1" dirty="0"/>
            </a:br>
            <a:r>
              <a:rPr lang="en-US" sz="2000" b="1" dirty="0"/>
              <a:t>accurate</a:t>
            </a:r>
          </a:p>
        </p:txBody>
      </p:sp>
    </p:spTree>
    <p:extLst>
      <p:ext uri="{BB962C8B-B14F-4D97-AF65-F5344CB8AC3E}">
        <p14:creationId xmlns:p14="http://schemas.microsoft.com/office/powerpoint/2010/main" val="268181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#1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6565"/>
            <a:ext cx="8363272" cy="5724636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Graphs</a:t>
            </a:r>
            <a:endParaRPr lang="en-US" sz="2400" dirty="0"/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Multiple graphs </a:t>
            </a:r>
          </a:p>
          <a:p>
            <a:pPr lvl="2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Select symbols large enough</a:t>
            </a:r>
          </a:p>
          <a:p>
            <a:pPr lvl="3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/>
              <a:t>Ideally you should be able to see original data points</a:t>
            </a:r>
          </a:p>
          <a:p>
            <a:pPr lvl="2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Dashes or dots better than </a:t>
            </a:r>
            <a:r>
              <a:rPr lang="en-US" sz="2000" dirty="0" err="1"/>
              <a:t>colours</a:t>
            </a:r>
            <a:endParaRPr lang="en-US" sz="2000" dirty="0"/>
          </a:p>
          <a:p>
            <a:pPr lvl="3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/>
              <a:t>Your graph may (very likely) printed in monochrome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Remember</a:t>
            </a:r>
            <a:r>
              <a:rPr lang="en-US" sz="2400" dirty="0"/>
              <a:t> 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Colour</a:t>
            </a:r>
            <a:r>
              <a:rPr lang="en-US" sz="2000" dirty="0"/>
              <a:t> screen or printer?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Not always available</a:t>
            </a:r>
          </a:p>
          <a:p>
            <a:pPr lvl="2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Even in 2019 </a:t>
            </a:r>
            <a:r>
              <a:rPr lang="en-US" sz="2000" dirty="0">
                <a:sym typeface="Wingdings" panose="05000000000000000000" pitchFamily="2" charset="2"/>
              </a:rPr>
              <a:t>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If you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really</a:t>
            </a:r>
            <a:r>
              <a:rPr lang="en-US" sz="2400" dirty="0">
                <a:sym typeface="Wingdings" panose="05000000000000000000" pitchFamily="2" charset="2"/>
              </a:rPr>
              <a:t> need </a:t>
            </a:r>
            <a:r>
              <a:rPr lang="en-US" sz="2400" dirty="0" err="1">
                <a:sym typeface="Wingdings" panose="05000000000000000000" pitchFamily="2" charset="2"/>
              </a:rPr>
              <a:t>colour</a:t>
            </a:r>
            <a:r>
              <a:rPr lang="en-US" sz="2400" dirty="0">
                <a:sym typeface="Wingdings" panose="05000000000000000000" pitchFamily="2" charset="2"/>
              </a:rPr>
              <a:t> to make it clear 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Say so in caption</a:t>
            </a:r>
          </a:p>
          <a:p>
            <a:pPr marL="457200" lvl="1" indent="0">
              <a:buClr>
                <a:srgbClr val="00B050"/>
              </a:buClr>
              <a:buNone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Fig 3 Langmuir </a:t>
            </a:r>
            <a:r>
              <a:rPr 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vs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Freundlich Models for Adsorption</a:t>
            </a:r>
            <a:b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Note: This graph will be viewed better on a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colour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screen</a:t>
            </a:r>
            <a:endParaRPr lang="en-US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2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to check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72463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Graphs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/>
              <a:t>Plot the original data points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/>
              <a:t>Add the </a:t>
            </a:r>
            <a:r>
              <a:rPr lang="en-US" dirty="0">
                <a:solidFill>
                  <a:srgbClr val="FF0000"/>
                </a:solidFill>
              </a:rPr>
              <a:t>predicted behavior </a:t>
            </a:r>
            <a:r>
              <a:rPr lang="en-US" dirty="0"/>
              <a:t>as a smooth curve</a:t>
            </a:r>
          </a:p>
          <a:p>
            <a:pPr lvl="2"/>
            <a:r>
              <a:rPr lang="en-US" dirty="0"/>
              <a:t>Usually linear</a:t>
            </a:r>
          </a:p>
          <a:p>
            <a:pPr lvl="2"/>
            <a:r>
              <a:rPr lang="en-US" dirty="0"/>
              <a:t>Non-linear models: </a:t>
            </a:r>
            <a:r>
              <a:rPr lang="en-US" dirty="0">
                <a:solidFill>
                  <a:srgbClr val="FF0000"/>
                </a:solidFill>
              </a:rPr>
              <a:t>normalize data and plot as straight line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Your brain instantly recognizes straight lines!</a:t>
            </a:r>
          </a:p>
          <a:p>
            <a:pPr marL="1371600" lvl="3" indent="0"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lvl="3">
              <a:buFont typeface="Arial" panose="020B0604020202020204" pitchFamily="34" charset="0"/>
              <a:buChar char="?"/>
            </a:pP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solidFill>
                  <a:srgbClr val="0FDB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solidFill>
                  <a:srgbClr val="0FDB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solidFill>
                  <a:srgbClr val="0FDB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Many look similar to your eye</a:t>
            </a:r>
          </a:p>
          <a:p>
            <a:pPr lvl="2"/>
            <a:endParaRPr lang="en-US" sz="1600" dirty="0"/>
          </a:p>
          <a:p>
            <a:pPr marL="628650" lvl="2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770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Factors to check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72463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Graphs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?"/>
            </a:pPr>
            <a:r>
              <a:rPr lang="en-US" dirty="0"/>
              <a:t>Is everything legible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/>
              <a:t>Same as presentation check</a:t>
            </a:r>
          </a:p>
          <a:p>
            <a:pPr lvl="2">
              <a:buClr>
                <a:srgbClr val="00B050"/>
              </a:buClr>
              <a:buFont typeface="Arial" panose="020B0604020202020204" pitchFamily="34" charset="0"/>
              <a:buChar char="?"/>
            </a:pPr>
            <a:r>
              <a:rPr lang="en-US" dirty="0"/>
              <a:t>Do you need your glasses to read it?</a:t>
            </a:r>
          </a:p>
          <a:p>
            <a:pPr lvl="3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/>
              <a:t>If so, detail is not large enough!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J"/>
            </a:pPr>
            <a:r>
              <a:rPr lang="en-US" dirty="0"/>
              <a:t>Even if you can read it,</a:t>
            </a:r>
          </a:p>
          <a:p>
            <a:pPr lvl="3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/>
              <a:t>Can your senior professor read it too?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?"/>
            </a:pPr>
            <a:r>
              <a:rPr lang="en-US" dirty="0">
                <a:solidFill>
                  <a:srgbClr val="FF0000"/>
                </a:solidFill>
              </a:rPr>
              <a:t>Axes labels and units</a:t>
            </a:r>
          </a:p>
          <a:p>
            <a:pPr lvl="2"/>
            <a:r>
              <a:rPr lang="en-US" dirty="0"/>
              <a:t>Often ignored!</a:t>
            </a:r>
          </a:p>
          <a:p>
            <a:pPr lvl="2"/>
            <a:r>
              <a:rPr lang="en-US" dirty="0"/>
              <a:t>Excel allows you to make them larger</a:t>
            </a:r>
          </a:p>
          <a:p>
            <a:pPr lvl="3">
              <a:buFont typeface="Wingdings" panose="05000000000000000000" pitchFamily="2" charset="2"/>
              <a:buChar char="L"/>
            </a:pPr>
            <a:r>
              <a:rPr lang="en-US" dirty="0"/>
              <a:t>With difficulty!</a:t>
            </a:r>
          </a:p>
          <a:p>
            <a:pPr lvl="3">
              <a:buFont typeface="Wingdings" panose="05000000000000000000" pitchFamily="2" charset="2"/>
              <a:buChar char="L"/>
            </a:pPr>
            <a:r>
              <a:rPr lang="en-US" dirty="0"/>
              <a:t>Part of the time required to make a good graph</a:t>
            </a:r>
          </a:p>
          <a:p>
            <a:pPr lvl="2"/>
            <a:endParaRPr lang="en-US" dirty="0">
              <a:solidFill>
                <a:srgbClr val="002060"/>
              </a:solidFill>
            </a:endParaRPr>
          </a:p>
          <a:p>
            <a:pPr lvl="2"/>
            <a:endParaRPr lang="en-US" sz="1600" dirty="0"/>
          </a:p>
          <a:p>
            <a:pPr marL="628650" lvl="2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th-TH" dirty="0"/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A3C4901F-2F54-4F1B-9D47-9827CC766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25" y="2086901"/>
            <a:ext cx="2423375" cy="26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Very important!!!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33364"/>
            <a:ext cx="8363272" cy="572463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Graphs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/>
              <a:t>Plot the original data points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"/>
            </a:pPr>
            <a:r>
              <a:rPr lang="en-US" dirty="0">
                <a:solidFill>
                  <a:srgbClr val="FF0000"/>
                </a:solidFill>
              </a:rPr>
              <a:t>Do NOT ‘join the dots’ with Excel</a:t>
            </a:r>
          </a:p>
          <a:p>
            <a:pPr lvl="2"/>
            <a:r>
              <a:rPr lang="en-US" dirty="0"/>
              <a:t>Your observations have errors!</a:t>
            </a:r>
          </a:p>
          <a:p>
            <a:pPr lvl="2"/>
            <a:r>
              <a:rPr lang="en-US" dirty="0"/>
              <a:t>Joining the dots is physically meaningless!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"/>
            </a:pPr>
            <a:r>
              <a:rPr lang="en-US" dirty="0">
                <a:solidFill>
                  <a:srgbClr val="FF0000"/>
                </a:solidFill>
              </a:rPr>
              <a:t>Do NOT add a high-order polynomial trend line with Excel</a:t>
            </a:r>
          </a:p>
          <a:p>
            <a:pPr lvl="2"/>
            <a:r>
              <a:rPr lang="en-US" dirty="0"/>
              <a:t>Nice curve, but physically meaningless!</a:t>
            </a:r>
          </a:p>
          <a:p>
            <a:pPr lvl="2"/>
            <a:r>
              <a:rPr lang="en-US" dirty="0"/>
              <a:t>Plot the theoretically predicted model</a:t>
            </a:r>
          </a:p>
          <a:p>
            <a:pPr lvl="2"/>
            <a:endParaRPr lang="en-US" sz="1600" dirty="0"/>
          </a:p>
          <a:p>
            <a:pPr marL="628650" lvl="2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7428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8214</TotalTime>
  <Words>544</Words>
  <Application>Microsoft Office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KISS …Keep It Simple: .. and get accepted!</vt:lpstr>
      <vt:lpstr>GRAPHS</vt:lpstr>
      <vt:lpstr>Graphs</vt:lpstr>
      <vt:lpstr>Graphs</vt:lpstr>
      <vt:lpstr>Rule #1</vt:lpstr>
      <vt:lpstr>Rule #1</vt:lpstr>
      <vt:lpstr>Factors to check</vt:lpstr>
      <vt:lpstr>Factors to check</vt:lpstr>
      <vt:lpstr>Very important!!!</vt:lpstr>
      <vt:lpstr>Factors to check</vt:lpstr>
      <vt:lpstr>SUPPLEMENTARY DATA</vt:lpstr>
      <vt:lpstr>Supplementary Data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English: Fewer is better!</dc:title>
  <dc:creator>Windows User</dc:creator>
  <cp:lastModifiedBy>Joihn Morris</cp:lastModifiedBy>
  <cp:revision>137</cp:revision>
  <cp:lastPrinted>2019-04-26T14:10:42Z</cp:lastPrinted>
  <dcterms:created xsi:type="dcterms:W3CDTF">2010-05-26T12:32:20Z</dcterms:created>
  <dcterms:modified xsi:type="dcterms:W3CDTF">2020-02-16T21:13:29Z</dcterms:modified>
</cp:coreProperties>
</file>