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14" r:id="rId4"/>
    <p:sldId id="315" r:id="rId5"/>
    <p:sldId id="328" r:id="rId6"/>
    <p:sldId id="321" r:id="rId7"/>
    <p:sldId id="316" r:id="rId8"/>
    <p:sldId id="331" r:id="rId9"/>
    <p:sldId id="332" r:id="rId10"/>
    <p:sldId id="333" r:id="rId11"/>
    <p:sldId id="335" r:id="rId12"/>
    <p:sldId id="336" r:id="rId13"/>
    <p:sldId id="337" r:id="rId14"/>
    <p:sldId id="338" r:id="rId15"/>
    <p:sldId id="334" r:id="rId16"/>
    <p:sldId id="330" r:id="rId17"/>
    <p:sldId id="322" r:id="rId18"/>
    <p:sldId id="323" r:id="rId19"/>
    <p:sldId id="329" r:id="rId20"/>
    <p:sldId id="317" r:id="rId21"/>
    <p:sldId id="318" r:id="rId22"/>
    <p:sldId id="324" r:id="rId23"/>
    <p:sldId id="325" r:id="rId24"/>
    <p:sldId id="319" r:id="rId25"/>
    <p:sldId id="320" r:id="rId26"/>
    <p:sldId id="344" r:id="rId27"/>
    <p:sldId id="343" r:id="rId28"/>
    <p:sldId id="326" r:id="rId29"/>
    <p:sldId id="304" r:id="rId30"/>
    <p:sldId id="339" r:id="rId31"/>
    <p:sldId id="327" r:id="rId32"/>
    <p:sldId id="340" r:id="rId33"/>
    <p:sldId id="305" r:id="rId34"/>
    <p:sldId id="341" r:id="rId35"/>
    <p:sldId id="342" r:id="rId36"/>
    <p:sldId id="345" r:id="rId37"/>
    <p:sldId id="346" r:id="rId38"/>
    <p:sldId id="347" r:id="rId39"/>
    <p:sldId id="348" r:id="rId40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6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23-Aug-19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23-Aug-19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23-Aug-19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88DE-B7D7-429E-955C-F8A589F156C2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066A-3C38-488C-8BC1-E8E972260B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8516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88DE-B7D7-429E-955C-F8A589F156C2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066A-3C38-488C-8BC1-E8E972260B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0513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88DE-B7D7-429E-955C-F8A589F156C2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066A-3C38-488C-8BC1-E8E972260B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53493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88DE-B7D7-429E-955C-F8A589F156C2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066A-3C38-488C-8BC1-E8E972260B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212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88DE-B7D7-429E-955C-F8A589F156C2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066A-3C38-488C-8BC1-E8E972260B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17826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88DE-B7D7-429E-955C-F8A589F156C2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066A-3C38-488C-8BC1-E8E972260B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7310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88DE-B7D7-429E-955C-F8A589F156C2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066A-3C38-488C-8BC1-E8E972260B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721008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88DE-B7D7-429E-955C-F8A589F156C2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066A-3C38-488C-8BC1-E8E972260B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3034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>
            <a:lvl1pPr>
              <a:defRPr sz="2400" b="1">
                <a:latin typeface="Arial" pitchFamily="34" charset="0"/>
                <a:cs typeface="Arial" pitchFamily="34" charset="0"/>
              </a:defRPr>
            </a:lvl1pPr>
            <a:lvl2pPr marL="623888" indent="-263525">
              <a:tabLst>
                <a:tab pos="628650" algn="l"/>
              </a:tabLst>
              <a:defRPr sz="2000" b="1">
                <a:latin typeface="Arial" pitchFamily="34" charset="0"/>
                <a:cs typeface="Arial" pitchFamily="34" charset="0"/>
              </a:defRPr>
            </a:lvl2pPr>
            <a:lvl3pPr marL="803275" indent="-174625">
              <a:defRPr sz="2000" b="1">
                <a:latin typeface="Arial" pitchFamily="34" charset="0"/>
                <a:cs typeface="Arial" pitchFamily="34" charset="0"/>
              </a:defRPr>
            </a:lvl3pPr>
            <a:lvl4pPr marL="989013" indent="-185738">
              <a:defRPr sz="2000" b="1">
                <a:latin typeface="Arial" pitchFamily="34" charset="0"/>
                <a:cs typeface="Arial" pitchFamily="34" charset="0"/>
              </a:defRPr>
            </a:lvl4pPr>
            <a:lvl5pPr marL="1254125" indent="-228600">
              <a:defRPr sz="2000"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23-Aug-19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88DE-B7D7-429E-955C-F8A589F156C2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066A-3C38-488C-8BC1-E8E972260B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657969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88DE-B7D7-429E-955C-F8A589F156C2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066A-3C38-488C-8BC1-E8E972260B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93667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88DE-B7D7-429E-955C-F8A589F156C2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066A-3C38-488C-8BC1-E8E972260B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7452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23-Aug-19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23-Aug-19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23-Aug-19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23-Aug-19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23-Aug-19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23-Aug-19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23-Aug-19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23-Aug-19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388DE-B7D7-429E-955C-F8A589F156C2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5066A-3C38-488C-8BC1-E8E972260B5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9070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ubtitle 2"/>
          <p:cNvSpPr txBox="1">
            <a:spLocks/>
          </p:cNvSpPr>
          <p:nvPr/>
        </p:nvSpPr>
        <p:spPr bwMode="auto">
          <a:xfrm>
            <a:off x="3200400" y="586740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leaves the Hauraki Gulf under full sail –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Auckland-Tauranga Race, 2007</a:t>
            </a:r>
            <a:endParaRPr lang="en-NZ" sz="2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96" y="-26846"/>
            <a:ext cx="8244408" cy="688312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2060" y="2420888"/>
            <a:ext cx="3672408" cy="1764196"/>
          </a:xfrm>
        </p:spPr>
        <p:txBody>
          <a:bodyPr rtlCol="0">
            <a:normAutofit fontScale="625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>
                <a:solidFill>
                  <a:schemeClr val="tx1"/>
                </a:solidFill>
              </a:rPr>
              <a:t>John Morris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b="1" dirty="0">
                <a:solidFill>
                  <a:schemeClr val="tx1"/>
                </a:solidFill>
              </a:rPr>
              <a:t>KRIS, </a:t>
            </a:r>
            <a:br>
              <a:rPr lang="en-US" sz="2900" b="1" dirty="0">
                <a:solidFill>
                  <a:schemeClr val="tx1"/>
                </a:solidFill>
              </a:rPr>
            </a:br>
            <a:r>
              <a:rPr lang="en-US" sz="2900" b="1" dirty="0">
                <a:solidFill>
                  <a:schemeClr val="tx1"/>
                </a:solidFill>
              </a:rPr>
              <a:t>King Mongkut’s Institute of Technology Ladkrabang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900" dirty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previously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of Engineering,</a:t>
            </a:r>
            <a:br>
              <a:rPr lang="en-US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Mahasarakham</a:t>
            </a:r>
            <a:r>
              <a:rPr lang="en-US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br>
              <a:rPr lang="en-US" sz="2900" b="1" dirty="0">
                <a:solidFill>
                  <a:schemeClr val="tx1"/>
                </a:solidFill>
              </a:rPr>
            </a:br>
            <a:r>
              <a:rPr lang="en-US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 Science/</a:t>
            </a:r>
            <a:br>
              <a:rPr lang="en-US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and Computer Engineering,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University of Auckland</a:t>
            </a:r>
            <a:endParaRPr lang="en-NZ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2080084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Research Methods and Techniques</a:t>
            </a:r>
            <a:br>
              <a:rPr lang="en-US" dirty="0"/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Reports and Presentations</a:t>
            </a:r>
            <a:endParaRPr lang="en-NZ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5016789" y="5867400"/>
            <a:ext cx="3402632" cy="6972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Iolanthe</a:t>
            </a:r>
            <a:r>
              <a:rPr lang="en-US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III 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racing off </a:t>
            </a:r>
            <a:r>
              <a:rPr lang="en-US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Jomtien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with full </a:t>
            </a:r>
            <a:r>
              <a:rPr lang="en-US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gennaker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set</a:t>
            </a:r>
            <a:endParaRPr lang="en-NZ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7344308" y="2432681"/>
            <a:ext cx="1562286" cy="695325"/>
            <a:chOff x="7344308" y="2420887"/>
            <a:chExt cx="1562286" cy="695325"/>
          </a:xfrm>
        </p:grpSpPr>
        <p:pic>
          <p:nvPicPr>
            <p:cNvPr id="1026" name="Picture 2" descr="IEEE - Advancing Technology for Humanity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8344" y="2420887"/>
              <a:ext cx="1238250" cy="695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7344308" y="2768549"/>
              <a:ext cx="1562286" cy="3476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Good sources and bad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Find out which textbooks, journals and conferences are important in your area</a:t>
            </a:r>
          </a:p>
          <a:p>
            <a:pPr lvl="1"/>
            <a:r>
              <a:rPr lang="en-NZ" dirty="0"/>
              <a:t>Ask your supervisor, other staff members, classmates, ..</a:t>
            </a:r>
          </a:p>
          <a:p>
            <a:pPr lvl="1"/>
            <a:r>
              <a:rPr lang="en-NZ" sz="1600" dirty="0"/>
              <a:t>Example: for electrical and electronic engineers, most important </a:t>
            </a:r>
            <a:br>
              <a:rPr lang="en-NZ" sz="1600" dirty="0"/>
            </a:br>
            <a:r>
              <a:rPr lang="en-NZ" sz="1600" dirty="0"/>
              <a:t>is IEEE (Institute of Electrical and Electronic Engineers)</a:t>
            </a:r>
          </a:p>
          <a:p>
            <a:r>
              <a:rPr lang="en-NZ" dirty="0">
                <a:solidFill>
                  <a:srgbClr val="FF0000"/>
                </a:solidFill>
              </a:rPr>
              <a:t>Indexed</a:t>
            </a:r>
            <a:r>
              <a:rPr lang="en-NZ" dirty="0"/>
              <a:t> journals and conferences are important</a:t>
            </a:r>
          </a:p>
          <a:p>
            <a:pPr lvl="1"/>
            <a:r>
              <a:rPr lang="en-NZ" dirty="0"/>
              <a:t>High rating journals attract the best (most important) papers</a:t>
            </a:r>
          </a:p>
          <a:p>
            <a:r>
              <a:rPr lang="en-NZ" dirty="0"/>
              <a:t>Web pages</a:t>
            </a:r>
          </a:p>
          <a:p>
            <a:pPr lvl="1"/>
            <a:r>
              <a:rPr lang="en-NZ" dirty="0"/>
              <a:t>Much good and useful work online in webpages</a:t>
            </a:r>
          </a:p>
          <a:p>
            <a:pPr marL="360363" lvl="1" indent="0">
              <a:buNone/>
            </a:pPr>
            <a:r>
              <a:rPr lang="en-NZ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but</a:t>
            </a:r>
          </a:p>
          <a:p>
            <a:pPr lvl="1"/>
            <a:r>
              <a:rPr lang="en-NZ" i="1" dirty="0">
                <a:solidFill>
                  <a:srgbClr val="FF0000"/>
                </a:solidFill>
              </a:rPr>
              <a:t>Much rubbish (bull-shit) too!</a:t>
            </a:r>
          </a:p>
          <a:p>
            <a:r>
              <a:rPr lang="en-NZ" dirty="0"/>
              <a:t>Authority</a:t>
            </a:r>
          </a:p>
          <a:p>
            <a:pPr lvl="1"/>
            <a:r>
              <a:rPr lang="en-NZ" dirty="0"/>
              <a:t>A good source can be traced back to its author(s)!</a:t>
            </a:r>
          </a:p>
          <a:p>
            <a:pPr lvl="1"/>
            <a:r>
              <a:rPr lang="en-NZ" dirty="0"/>
              <a:t>If you know the author’s name – at least one person stood by the statements in the </a:t>
            </a:r>
            <a:r>
              <a:rPr lang="en-NZ" dirty="0" err="1"/>
              <a:t>souce</a:t>
            </a:r>
            <a:endParaRPr lang="en-NZ" dirty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82383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Good sources and bad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05400"/>
          </a:xfrm>
        </p:spPr>
        <p:txBody>
          <a:bodyPr/>
          <a:lstStyle/>
          <a:p>
            <a:r>
              <a:rPr lang="en-NZ" dirty="0"/>
              <a:t>Authority – is it rubbish or not?</a:t>
            </a:r>
          </a:p>
          <a:p>
            <a:pPr lvl="1"/>
            <a:r>
              <a:rPr lang="en-NZ" dirty="0"/>
              <a:t>Textbooks, refereed journals and conferences</a:t>
            </a:r>
          </a:p>
          <a:p>
            <a:pPr lvl="2"/>
            <a:r>
              <a:rPr lang="en-NZ" sz="1600" i="1" dirty="0"/>
              <a:t>At least two </a:t>
            </a:r>
            <a:r>
              <a:rPr lang="en-NZ" sz="1600" dirty="0"/>
              <a:t>other people read the paper and agreed that it was basically correct</a:t>
            </a:r>
          </a:p>
          <a:p>
            <a:pPr lvl="1"/>
            <a:r>
              <a:rPr lang="en-NZ" dirty="0"/>
              <a:t>A good source can be traced back to its author(s)!</a:t>
            </a:r>
          </a:p>
          <a:p>
            <a:pPr lvl="1"/>
            <a:r>
              <a:rPr lang="en-NZ" dirty="0"/>
              <a:t>If you know the author’s name – </a:t>
            </a:r>
            <a:r>
              <a:rPr lang="en-NZ" sz="1600" dirty="0"/>
              <a:t>at least one person stood by the statements in the source</a:t>
            </a:r>
          </a:p>
          <a:p>
            <a:pPr lvl="1"/>
            <a:r>
              <a:rPr lang="en-NZ" dirty="0"/>
              <a:t>If you don’t know the author’s name .. </a:t>
            </a:r>
            <a:r>
              <a:rPr lang="en-NZ" dirty="0">
                <a:solidFill>
                  <a:srgbClr val="FF0000"/>
                </a:solidFill>
              </a:rPr>
              <a:t>Can you trust it?</a:t>
            </a:r>
          </a:p>
          <a:p>
            <a:pPr lvl="2"/>
            <a:r>
              <a:rPr lang="en-NZ" dirty="0">
                <a:solidFill>
                  <a:srgbClr val="FF0000"/>
                </a:solidFill>
              </a:rPr>
              <a:t>No!</a:t>
            </a:r>
            <a:r>
              <a:rPr lang="en-NZ" dirty="0"/>
              <a:t>  </a:t>
            </a:r>
            <a:r>
              <a:rPr lang="en-NZ" sz="1600" dirty="0"/>
              <a:t>Nobody put their name so this work, so it could well be rubbish!</a:t>
            </a:r>
          </a:p>
          <a:p>
            <a:r>
              <a:rPr lang="en-NZ" sz="2000" dirty="0">
                <a:solidFill>
                  <a:srgbClr val="FF0000"/>
                </a:solidFill>
              </a:rPr>
              <a:t>RULE: </a:t>
            </a:r>
            <a:r>
              <a:rPr lang="en-NZ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you can’t find an author, don’t use it as a source!</a:t>
            </a:r>
          </a:p>
          <a:p>
            <a:pPr lvl="1"/>
            <a:r>
              <a:rPr lang="en-NZ" dirty="0"/>
              <a:t>Note: Companies and institutions are authors when you apply this rule</a:t>
            </a:r>
          </a:p>
          <a:p>
            <a:pPr lvl="2"/>
            <a:r>
              <a:rPr lang="en-NZ" dirty="0"/>
              <a:t>For example, data sheets for electronic devices – no person but the company name is there</a:t>
            </a:r>
          </a:p>
          <a:p>
            <a:pPr lvl="3"/>
            <a:r>
              <a:rPr lang="en-NZ" dirty="0"/>
              <a:t>Use the company name in place of the author in your reference list</a:t>
            </a:r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80275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Good sources and bad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05400"/>
          </a:xfrm>
        </p:spPr>
        <p:txBody>
          <a:bodyPr/>
          <a:lstStyle/>
          <a:p>
            <a:r>
              <a:rPr lang="en-NZ" dirty="0"/>
              <a:t>Web pages</a:t>
            </a:r>
          </a:p>
          <a:p>
            <a:pPr marL="360363" lvl="1" indent="0">
              <a:buNone/>
            </a:pPr>
            <a:r>
              <a:rPr lang="en-NZ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NZ" dirty="0"/>
              <a:t> there’s a clear author</a:t>
            </a:r>
          </a:p>
          <a:p>
            <a:pPr marL="628650" lvl="2" indent="0">
              <a:buNone/>
            </a:pPr>
            <a:r>
              <a:rPr lang="en-NZ" sz="1600" i="1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NZ" sz="1600" dirty="0"/>
              <a:t> it’s somebody’s home page or there’s a name on the page somewhere</a:t>
            </a:r>
          </a:p>
          <a:p>
            <a:pPr marL="360363" lvl="1" indent="0">
              <a:buNone/>
            </a:pPr>
            <a:r>
              <a:rPr lang="en-NZ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en-NZ" dirty="0"/>
              <a:t> it </a:t>
            </a:r>
            <a:r>
              <a:rPr lang="en-NZ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NZ" dirty="0"/>
              <a:t> be a good source</a:t>
            </a:r>
          </a:p>
          <a:p>
            <a:pPr marL="360363" lvl="1" indent="0">
              <a:buNone/>
            </a:pPr>
            <a:r>
              <a:rPr lang="en-NZ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NZ" dirty="0"/>
              <a:t> nobody has checked it!</a:t>
            </a:r>
          </a:p>
          <a:p>
            <a:pPr lvl="1"/>
            <a:r>
              <a:rPr lang="en-NZ" dirty="0"/>
              <a:t>So use with care!!</a:t>
            </a:r>
          </a:p>
          <a:p>
            <a:r>
              <a:rPr lang="en-NZ" dirty="0"/>
              <a:t>Web pages with no author’s name .. </a:t>
            </a:r>
            <a:r>
              <a:rPr lang="en-NZ" dirty="0">
                <a:solidFill>
                  <a:srgbClr val="FF0000"/>
                </a:solidFill>
              </a:rPr>
              <a:t>Can you trust it?</a:t>
            </a:r>
          </a:p>
          <a:p>
            <a:pPr lvl="2"/>
            <a:r>
              <a:rPr lang="en-NZ" dirty="0">
                <a:solidFill>
                  <a:srgbClr val="FF0000"/>
                </a:solidFill>
              </a:rPr>
              <a:t>No!</a:t>
            </a:r>
            <a:r>
              <a:rPr lang="en-NZ" dirty="0"/>
              <a:t> </a:t>
            </a:r>
          </a:p>
          <a:p>
            <a:pPr lvl="2"/>
            <a:r>
              <a:rPr lang="en-NZ" dirty="0"/>
              <a:t>There is an enormous amount of </a:t>
            </a:r>
            <a:r>
              <a:rPr lang="en-NZ" dirty="0">
                <a:solidFill>
                  <a:srgbClr val="FF0000"/>
                </a:solidFill>
              </a:rPr>
              <a:t>just wrong </a:t>
            </a:r>
            <a:r>
              <a:rPr lang="en-NZ" dirty="0"/>
              <a:t>information on the web!</a:t>
            </a:r>
            <a:endParaRPr lang="en-NZ" sz="1600" dirty="0"/>
          </a:p>
          <a:p>
            <a:pPr marL="0" indent="0">
              <a:buNone/>
            </a:pPr>
            <a:r>
              <a:rPr lang="en-NZ" sz="2000" dirty="0">
                <a:solidFill>
                  <a:srgbClr val="FF0000"/>
                </a:solidFill>
              </a:rPr>
              <a:t>RULE: </a:t>
            </a:r>
            <a:r>
              <a:rPr lang="en-NZ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Don’t use web pages (URLs) as references unless you know the author’s name!</a:t>
            </a:r>
          </a:p>
          <a:p>
            <a:pPr lvl="1"/>
            <a:r>
              <a:rPr lang="en-NZ" dirty="0"/>
              <a:t>Note: Companies and institutions are authors when you apply this rule</a:t>
            </a:r>
          </a:p>
          <a:p>
            <a:pPr marL="628650" lvl="2" indent="0">
              <a:buNone/>
            </a:pPr>
            <a:r>
              <a:rPr lang="en-NZ" i="1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NZ" dirty="0"/>
              <a:t> information on Intel’s web site is likely to be reliable</a:t>
            </a:r>
          </a:p>
          <a:p>
            <a:pPr lvl="3"/>
            <a:endParaRPr lang="en-NZ" dirty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6137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Good sources and bad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05400"/>
          </a:xfrm>
        </p:spPr>
        <p:txBody>
          <a:bodyPr/>
          <a:lstStyle/>
          <a:p>
            <a:r>
              <a:rPr lang="en-NZ" dirty="0"/>
              <a:t>Wikipedia</a:t>
            </a:r>
          </a:p>
          <a:p>
            <a:pPr lvl="1"/>
            <a:r>
              <a:rPr lang="en-NZ" dirty="0"/>
              <a:t>Contains thousands of good pages</a:t>
            </a:r>
          </a:p>
          <a:p>
            <a:pPr marL="360363" lvl="1" indent="0">
              <a:buNone/>
            </a:pPr>
            <a:r>
              <a:rPr lang="en-NZ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NZ" dirty="0"/>
              <a:t> there is never an author’s name</a:t>
            </a:r>
          </a:p>
          <a:p>
            <a:pPr marL="628650" lvl="2" indent="0">
              <a:buNone/>
            </a:pPr>
            <a:r>
              <a:rPr lang="en-NZ" sz="1600" dirty="0"/>
              <a:t>Wikipedia’s founders wanted everybody to be able to contribute</a:t>
            </a:r>
          </a:p>
          <a:p>
            <a:pPr marL="628650" lvl="2" indent="0">
              <a:buNone/>
            </a:pPr>
            <a:r>
              <a:rPr lang="en-NZ" sz="1600" dirty="0"/>
              <a:t>They did not realize that many people would </a:t>
            </a:r>
          </a:p>
          <a:p>
            <a:pPr marL="1100138" lvl="3" indent="-285750">
              <a:buFont typeface="Arial" pitchFamily="34" charset="0"/>
              <a:buChar char="•"/>
            </a:pPr>
            <a:r>
              <a:rPr lang="en-NZ" sz="1600" dirty="0"/>
              <a:t>contribute biased pages or </a:t>
            </a:r>
          </a:p>
          <a:p>
            <a:pPr marL="1100138" lvl="3" indent="-285750">
              <a:buFont typeface="Arial" pitchFamily="34" charset="0"/>
              <a:buChar char="•"/>
            </a:pPr>
            <a:r>
              <a:rPr lang="en-NZ" sz="1600" dirty="0"/>
              <a:t>edit good pages to reflect their view</a:t>
            </a:r>
          </a:p>
          <a:p>
            <a:pPr lvl="1"/>
            <a:r>
              <a:rPr lang="en-NZ" dirty="0"/>
              <a:t>So use with care!!</a:t>
            </a:r>
          </a:p>
          <a:p>
            <a:pPr lvl="1"/>
            <a:r>
              <a:rPr lang="en-NZ" dirty="0"/>
              <a:t>Generally scientific and mathematical pages are good</a:t>
            </a:r>
          </a:p>
          <a:p>
            <a:pPr lvl="2"/>
            <a:r>
              <a:rPr lang="en-NZ" dirty="0"/>
              <a:t>Some projects have been started by (anonymous) groups to make these comprehensive and correct</a:t>
            </a:r>
          </a:p>
          <a:p>
            <a:r>
              <a:rPr lang="en-NZ" dirty="0"/>
              <a:t>Good </a:t>
            </a:r>
            <a:r>
              <a:rPr lang="en-NZ" dirty="0" err="1">
                <a:latin typeface="Times New Roman" pitchFamily="18" charset="0"/>
                <a:cs typeface="Times New Roman" pitchFamily="18" charset="0"/>
              </a:rPr>
              <a:t>wikipedia</a:t>
            </a:r>
            <a:r>
              <a:rPr lang="en-NZ" dirty="0"/>
              <a:t> pages have references at the bottom</a:t>
            </a:r>
            <a:endParaRPr lang="en-NZ" sz="1600" dirty="0"/>
          </a:p>
          <a:p>
            <a:pPr marL="0" indent="0">
              <a:buNone/>
            </a:pPr>
            <a:r>
              <a:rPr lang="en-NZ" sz="2000" dirty="0">
                <a:solidFill>
                  <a:srgbClr val="FF0000"/>
                </a:solidFill>
              </a:rPr>
              <a:t>RULE: </a:t>
            </a:r>
            <a:r>
              <a:rPr lang="en-NZ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 the reference on the </a:t>
            </a:r>
            <a:r>
              <a:rPr lang="en-NZ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wikipedia</a:t>
            </a:r>
            <a:r>
              <a:rPr lang="en-NZ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page if possible!</a:t>
            </a:r>
          </a:p>
          <a:p>
            <a:pPr lvl="1"/>
            <a:r>
              <a:rPr lang="en-NZ" dirty="0"/>
              <a:t>It’s the original source anyway</a:t>
            </a:r>
          </a:p>
          <a:p>
            <a:pPr lvl="1"/>
            <a:r>
              <a:rPr lang="en-NZ" dirty="0"/>
              <a:t>It will have a name (person, company or institution)</a:t>
            </a:r>
          </a:p>
          <a:p>
            <a:pPr lvl="3"/>
            <a:endParaRPr lang="en-NZ" dirty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12944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Searching</a:t>
            </a:r>
          </a:p>
          <a:p>
            <a:r>
              <a:rPr lang="en-NZ" dirty="0"/>
              <a:t>Almost everyone uses Google or Google Scholar!</a:t>
            </a:r>
          </a:p>
          <a:p>
            <a:r>
              <a:rPr lang="en-NZ" dirty="0"/>
              <a:t>Journals online</a:t>
            </a:r>
          </a:p>
          <a:p>
            <a:pPr lvl="1"/>
            <a:r>
              <a:rPr lang="en-NZ" dirty="0">
                <a:solidFill>
                  <a:srgbClr val="FF0000"/>
                </a:solidFill>
              </a:rPr>
              <a:t>Browse</a:t>
            </a:r>
            <a:r>
              <a:rPr lang="en-NZ" dirty="0"/>
              <a:t> recent volumes of important journals in your area</a:t>
            </a:r>
          </a:p>
          <a:p>
            <a:pPr lvl="1"/>
            <a:r>
              <a:rPr lang="en-NZ" dirty="0"/>
              <a:t>Look for work in related fields</a:t>
            </a:r>
          </a:p>
          <a:p>
            <a:pPr marL="628650" lvl="2" indent="0">
              <a:buNone/>
            </a:pPr>
            <a:r>
              <a:rPr lang="en-NZ" i="1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NZ" dirty="0"/>
              <a:t> if you are studying drying of macadamia nuts</a:t>
            </a:r>
          </a:p>
          <a:p>
            <a:pPr lvl="2"/>
            <a:r>
              <a:rPr lang="en-NZ" dirty="0"/>
              <a:t>A paper on drying beans might just have some new ideas for drying food</a:t>
            </a:r>
          </a:p>
          <a:p>
            <a:pPr lvl="2"/>
            <a:r>
              <a:rPr lang="en-NZ" dirty="0"/>
              <a:t>You may not see it in Google because your keywords were</a:t>
            </a:r>
          </a:p>
          <a:p>
            <a:pPr lvl="3"/>
            <a:r>
              <a:rPr lang="en-NZ" dirty="0">
                <a:latin typeface="Courier New" pitchFamily="49" charset="0"/>
                <a:cs typeface="Courier New" pitchFamily="49" charset="0"/>
              </a:rPr>
              <a:t>macadamia + nuts + drying</a:t>
            </a:r>
          </a:p>
          <a:p>
            <a:pPr lvl="3"/>
            <a:r>
              <a:rPr lang="en-NZ" dirty="0"/>
              <a:t>So papers on macadamia nuts appear first</a:t>
            </a:r>
          </a:p>
          <a:p>
            <a:pPr lvl="3"/>
            <a:r>
              <a:rPr lang="en-NZ" dirty="0"/>
              <a:t>Followed by papers on other types of nuts</a:t>
            </a:r>
          </a:p>
          <a:p>
            <a:pPr lvl="3"/>
            <a:r>
              <a:rPr lang="en-NZ" dirty="0"/>
              <a:t>Finally, on page 6, drying of things that are not nuts </a:t>
            </a:r>
          </a:p>
        </p:txBody>
      </p:sp>
    </p:spTree>
    <p:extLst>
      <p:ext uri="{BB962C8B-B14F-4D97-AF65-F5344CB8AC3E}">
        <p14:creationId xmlns:p14="http://schemas.microsoft.com/office/powerpoint/2010/main" val="1954529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/>
              <a:t>RepORT</a:t>
            </a:r>
            <a:r>
              <a:rPr lang="en-NZ" dirty="0"/>
              <a:t> </a:t>
            </a:r>
            <a:r>
              <a:rPr lang="en-NZ" dirty="0" err="1"/>
              <a:t>PreParation</a:t>
            </a:r>
            <a:r>
              <a:rPr lang="en-NZ" dirty="0"/>
              <a:t> TOOLS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7565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953" y="872716"/>
            <a:ext cx="8229600" cy="5105400"/>
          </a:xfrm>
        </p:spPr>
        <p:txBody>
          <a:bodyPr/>
          <a:lstStyle/>
          <a:p>
            <a:r>
              <a:rPr lang="en-NZ" dirty="0"/>
              <a:t>Short documents</a:t>
            </a:r>
          </a:p>
          <a:p>
            <a:pPr lvl="1"/>
            <a:r>
              <a:rPr lang="en-NZ" dirty="0"/>
              <a:t>Letters, short proposals, …</a:t>
            </a:r>
          </a:p>
          <a:p>
            <a:pPr lvl="1"/>
            <a:r>
              <a:rPr lang="en-NZ" dirty="0">
                <a:solidFill>
                  <a:srgbClr val="FF0000"/>
                </a:solidFill>
              </a:rPr>
              <a:t>Word</a:t>
            </a:r>
            <a:r>
              <a:rPr lang="en-NZ" dirty="0"/>
              <a:t> is fast and easy</a:t>
            </a:r>
          </a:p>
          <a:p>
            <a:r>
              <a:rPr lang="en-NZ" dirty="0"/>
              <a:t>Longer documents (&gt; 5 pages)</a:t>
            </a:r>
          </a:p>
          <a:p>
            <a:pPr lvl="1"/>
            <a:r>
              <a:rPr lang="en-NZ" dirty="0" err="1">
                <a:solidFill>
                  <a:srgbClr val="FF0000"/>
                </a:solidFill>
              </a:rPr>
              <a:t>LaTeX</a:t>
            </a:r>
            <a:r>
              <a:rPr lang="en-NZ" dirty="0"/>
              <a:t> saves time overall</a:t>
            </a:r>
          </a:p>
          <a:p>
            <a:pPr lvl="2"/>
            <a:r>
              <a:rPr lang="en-NZ" dirty="0"/>
              <a:t>It takes a little time to learn</a:t>
            </a:r>
          </a:p>
          <a:p>
            <a:pPr lvl="2"/>
            <a:r>
              <a:rPr lang="en-NZ" dirty="0"/>
              <a:t>Follow templates from other researchers</a:t>
            </a:r>
          </a:p>
          <a:p>
            <a:pPr lvl="2"/>
            <a:r>
              <a:rPr lang="en-NZ" dirty="0"/>
              <a:t>Use style files provided by journals and conference organizers</a:t>
            </a:r>
          </a:p>
          <a:p>
            <a:pPr lvl="3"/>
            <a:r>
              <a:rPr lang="en-NZ" dirty="0"/>
              <a:t>Download style files and example docs </a:t>
            </a:r>
          </a:p>
          <a:p>
            <a:pPr lvl="3"/>
            <a:r>
              <a:rPr lang="en-NZ" dirty="0"/>
              <a:t>Remove the example text and substitute your own</a:t>
            </a:r>
          </a:p>
          <a:p>
            <a:pPr lvl="2"/>
            <a:r>
              <a:rPr lang="en-NZ" dirty="0" err="1"/>
              <a:t>LaTeX</a:t>
            </a:r>
            <a:r>
              <a:rPr lang="en-NZ" dirty="0"/>
              <a:t> uses global styles and produces very consistent output</a:t>
            </a:r>
          </a:p>
          <a:p>
            <a:pPr lvl="2"/>
            <a:r>
              <a:rPr lang="en-NZ" dirty="0"/>
              <a:t>Time spent learning </a:t>
            </a:r>
            <a:r>
              <a:rPr lang="en-NZ" dirty="0" err="1"/>
              <a:t>LaTeX</a:t>
            </a:r>
            <a:r>
              <a:rPr lang="en-NZ" dirty="0"/>
              <a:t> is saved compared to the time someone using Word will spend editing and re-editing and re-editing documents</a:t>
            </a:r>
          </a:p>
          <a:p>
            <a:pPr lvl="2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85723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/>
              <a:t>LaTeX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err="1"/>
              <a:t>LaTeX</a:t>
            </a:r>
            <a:r>
              <a:rPr lang="en-NZ" dirty="0"/>
              <a:t> is a </a:t>
            </a:r>
            <a:r>
              <a:rPr lang="en-NZ" dirty="0">
                <a:solidFill>
                  <a:srgbClr val="FF0000"/>
                </a:solidFill>
              </a:rPr>
              <a:t>document formatting </a:t>
            </a:r>
            <a:r>
              <a:rPr lang="en-NZ" dirty="0"/>
              <a:t>tool</a:t>
            </a:r>
          </a:p>
          <a:p>
            <a:pPr lvl="1"/>
            <a:r>
              <a:rPr lang="en-NZ" dirty="0"/>
              <a:t>Not a WYSIWYG editor like Word</a:t>
            </a:r>
          </a:p>
          <a:p>
            <a:pPr lvl="1"/>
            <a:r>
              <a:rPr lang="en-NZ" dirty="0"/>
              <a:t>Freely available for Linux, Windows (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miktex</a:t>
            </a:r>
            <a:r>
              <a:rPr lang="en-NZ" dirty="0"/>
              <a:t>), IOS, ..</a:t>
            </a:r>
          </a:p>
          <a:p>
            <a:r>
              <a:rPr lang="en-NZ" dirty="0"/>
              <a:t>Prepare a document </a:t>
            </a:r>
            <a:r>
              <a:rPr lang="en-NZ" dirty="0">
                <a:solidFill>
                  <a:srgbClr val="FF0000"/>
                </a:solidFill>
              </a:rPr>
              <a:t>marked</a:t>
            </a:r>
            <a:r>
              <a:rPr lang="en-NZ" dirty="0"/>
              <a:t> with </a:t>
            </a:r>
            <a:r>
              <a:rPr lang="en-NZ" dirty="0" err="1"/>
              <a:t>LaTeX</a:t>
            </a:r>
            <a:r>
              <a:rPr lang="en-NZ" dirty="0"/>
              <a:t> directives</a:t>
            </a:r>
          </a:p>
          <a:p>
            <a:pPr lvl="1"/>
            <a:r>
              <a:rPr lang="en-NZ" dirty="0"/>
              <a:t>Use any text editor (even Word .. but save as text file!)</a:t>
            </a:r>
          </a:p>
          <a:p>
            <a:pPr lvl="1"/>
            <a:r>
              <a:rPr lang="en-NZ" dirty="0"/>
              <a:t>It’s often called a </a:t>
            </a:r>
            <a:r>
              <a:rPr lang="en-NZ" dirty="0" err="1">
                <a:solidFill>
                  <a:srgbClr val="FF0000"/>
                </a:solidFill>
              </a:rPr>
              <a:t>markup</a:t>
            </a:r>
            <a:r>
              <a:rPr lang="en-NZ" dirty="0">
                <a:solidFill>
                  <a:srgbClr val="FF0000"/>
                </a:solidFill>
              </a:rPr>
              <a:t> language</a:t>
            </a:r>
            <a:r>
              <a:rPr lang="en-NZ" dirty="0"/>
              <a:t> .. </a:t>
            </a:r>
          </a:p>
          <a:p>
            <a:pPr lvl="1"/>
            <a:r>
              <a:rPr lang="en-NZ" dirty="0"/>
              <a:t>You add </a:t>
            </a:r>
            <a:r>
              <a:rPr lang="en-NZ" dirty="0" err="1"/>
              <a:t>LaTeX</a:t>
            </a:r>
            <a:r>
              <a:rPr lang="en-NZ" dirty="0"/>
              <a:t> formatting directives to plain text</a:t>
            </a:r>
          </a:p>
          <a:p>
            <a:r>
              <a:rPr lang="en-NZ" dirty="0"/>
              <a:t>Process the marked up document with </a:t>
            </a:r>
            <a:r>
              <a:rPr lang="en-NZ" dirty="0" err="1"/>
              <a:t>pdfLatex</a:t>
            </a:r>
            <a:r>
              <a:rPr lang="en-NZ" dirty="0"/>
              <a:t> </a:t>
            </a:r>
          </a:p>
          <a:p>
            <a:pPr lvl="1">
              <a:buFont typeface="Wingdings" pitchFamily="2" charset="2"/>
              <a:buChar char="ð"/>
            </a:pPr>
            <a:r>
              <a:rPr lang="en-NZ" dirty="0" err="1">
                <a:latin typeface="Courier New" pitchFamily="49" charset="0"/>
                <a:cs typeface="Courier New" pitchFamily="49" charset="0"/>
              </a:rPr>
              <a:t>pdf</a:t>
            </a:r>
            <a:r>
              <a:rPr lang="en-NZ" dirty="0"/>
              <a:t> document</a:t>
            </a:r>
          </a:p>
          <a:p>
            <a:pPr lvl="1"/>
            <a:r>
              <a:rPr lang="en-NZ" dirty="0"/>
              <a:t>Check the result with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acrobat</a:t>
            </a:r>
            <a:r>
              <a:rPr lang="en-NZ" dirty="0"/>
              <a:t> or other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pdf</a:t>
            </a:r>
            <a:r>
              <a:rPr lang="en-NZ" dirty="0"/>
              <a:t> reader</a:t>
            </a:r>
          </a:p>
          <a:p>
            <a:r>
              <a:rPr lang="en-NZ" dirty="0"/>
              <a:t>Integrated tools exist</a:t>
            </a:r>
          </a:p>
          <a:p>
            <a:pPr lvl="1"/>
            <a:r>
              <a:rPr lang="en-NZ" dirty="0"/>
              <a:t>Just click on a button in the editor to see the </a:t>
            </a:r>
            <a:r>
              <a:rPr lang="en-NZ" dirty="0" err="1">
                <a:latin typeface="Courier New" pitchFamily="49" charset="0"/>
                <a:cs typeface="Courier New" pitchFamily="49" charset="0"/>
              </a:rPr>
              <a:t>pdf</a:t>
            </a:r>
            <a:endParaRPr lang="en-NZ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3774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/>
              <a:t>LaTeX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000" dirty="0"/>
              <a:t>Uses formatting commands</a:t>
            </a:r>
          </a:p>
          <a:p>
            <a:pPr lvl="1">
              <a:buFont typeface="Arial" pitchFamily="34" charset="0"/>
              <a:buChar char="•"/>
            </a:pPr>
            <a:r>
              <a:rPr lang="en-NZ" sz="1600" dirty="0">
                <a:latin typeface="Courier New" pitchFamily="49" charset="0"/>
                <a:cs typeface="Courier New" pitchFamily="49" charset="0"/>
              </a:rPr>
              <a:t>\section</a:t>
            </a:r>
          </a:p>
          <a:p>
            <a:pPr lvl="1">
              <a:buFont typeface="Arial" pitchFamily="34" charset="0"/>
              <a:buChar char="•"/>
            </a:pPr>
            <a:r>
              <a:rPr lang="en-NZ" sz="1600" dirty="0">
                <a:latin typeface="Courier New" pitchFamily="49" charset="0"/>
                <a:cs typeface="Courier New" pitchFamily="49" charset="0"/>
              </a:rPr>
              <a:t>\abstract</a:t>
            </a:r>
          </a:p>
          <a:p>
            <a:pPr lvl="1">
              <a:buFont typeface="Arial" pitchFamily="34" charset="0"/>
              <a:buChar char="•"/>
            </a:pPr>
            <a:r>
              <a:rPr lang="en-NZ" sz="1600" dirty="0">
                <a:latin typeface="Courier New" pitchFamily="49" charset="0"/>
                <a:cs typeface="Courier New" pitchFamily="49" charset="0"/>
              </a:rPr>
              <a:t>\title</a:t>
            </a:r>
          </a:p>
          <a:p>
            <a:r>
              <a:rPr lang="en-NZ" sz="2000" dirty="0"/>
              <a:t>Easy to change the style of the whole document </a:t>
            </a:r>
            <a:r>
              <a:rPr lang="en-NZ" sz="2000" dirty="0">
                <a:solidFill>
                  <a:srgbClr val="FF0000"/>
                </a:solidFill>
              </a:rPr>
              <a:t>consistently</a:t>
            </a:r>
            <a:r>
              <a:rPr lang="en-NZ" sz="2000" dirty="0"/>
              <a:t> by changing</a:t>
            </a:r>
          </a:p>
          <a:p>
            <a:pPr lvl="1"/>
            <a:r>
              <a:rPr lang="en-NZ" sz="1600" dirty="0"/>
              <a:t>document class</a:t>
            </a:r>
          </a:p>
          <a:p>
            <a:pPr lvl="2"/>
            <a:r>
              <a:rPr lang="en-NZ" sz="1600" dirty="0"/>
              <a:t>This will change title, abstract, section headings, …</a:t>
            </a:r>
          </a:p>
          <a:p>
            <a:pPr lvl="1"/>
            <a:r>
              <a:rPr lang="en-NZ" sz="1600" dirty="0"/>
              <a:t>other macros</a:t>
            </a:r>
          </a:p>
          <a:p>
            <a:r>
              <a:rPr lang="en-NZ" sz="2000" dirty="0"/>
              <a:t>Biggest advantages</a:t>
            </a:r>
          </a:p>
          <a:p>
            <a:pPr lvl="1"/>
            <a:r>
              <a:rPr lang="en-NZ" sz="1600" dirty="0">
                <a:solidFill>
                  <a:srgbClr val="FF0000"/>
                </a:solidFill>
              </a:rPr>
              <a:t>Consistent </a:t>
            </a:r>
            <a:r>
              <a:rPr lang="en-NZ" sz="1600" dirty="0"/>
              <a:t>formatting of whole document</a:t>
            </a:r>
          </a:p>
          <a:p>
            <a:pPr lvl="2"/>
            <a:r>
              <a:rPr lang="en-NZ" sz="1600" dirty="0" err="1"/>
              <a:t>LaTeX</a:t>
            </a:r>
            <a:r>
              <a:rPr lang="en-NZ" sz="1600" dirty="0"/>
              <a:t> does most of it for you!</a:t>
            </a:r>
          </a:p>
          <a:p>
            <a:pPr lvl="1"/>
            <a:r>
              <a:rPr lang="en-NZ" sz="1600" dirty="0"/>
              <a:t>Very powerful equation and math formatting</a:t>
            </a:r>
          </a:p>
          <a:p>
            <a:pPr lvl="1"/>
            <a:r>
              <a:rPr lang="en-NZ" sz="1600" dirty="0"/>
              <a:t>Bibliography management – using </a:t>
            </a:r>
            <a:r>
              <a:rPr lang="en-NZ" sz="1600" dirty="0" err="1">
                <a:latin typeface="Courier New" pitchFamily="49" charset="0"/>
                <a:cs typeface="Courier New" pitchFamily="49" charset="0"/>
              </a:rPr>
              <a:t>bibtex</a:t>
            </a:r>
            <a:endParaRPr lang="en-NZ" sz="1600" dirty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NZ" sz="1600" dirty="0"/>
              <a:t>Many journals provide </a:t>
            </a:r>
            <a:r>
              <a:rPr lang="en-NZ" sz="1600" dirty="0" err="1">
                <a:latin typeface="Courier New" pitchFamily="49" charset="0"/>
                <a:cs typeface="Courier New" pitchFamily="49" charset="0"/>
              </a:rPr>
              <a:t>bibtex</a:t>
            </a:r>
            <a:r>
              <a:rPr lang="en-NZ" sz="1600" dirty="0"/>
              <a:t> entries for you </a:t>
            </a:r>
          </a:p>
          <a:p>
            <a:pPr lvl="2"/>
            <a:r>
              <a:rPr lang="en-NZ" sz="1600" dirty="0"/>
              <a:t>Just cut and paste into your own bibliography</a:t>
            </a:r>
          </a:p>
        </p:txBody>
      </p:sp>
    </p:spTree>
    <p:extLst>
      <p:ext uri="{BB962C8B-B14F-4D97-AF65-F5344CB8AC3E}">
        <p14:creationId xmlns:p14="http://schemas.microsoft.com/office/powerpoint/2010/main" val="1643335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FONTS, FORMATTING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4955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REPORTS and PRESENTATIONS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178473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Fonts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In papers, theses and reports</a:t>
            </a:r>
          </a:p>
          <a:p>
            <a:r>
              <a:rPr lang="en-NZ" dirty="0"/>
              <a:t>Fonts with </a:t>
            </a:r>
            <a:r>
              <a:rPr lang="en-NZ" dirty="0">
                <a:solidFill>
                  <a:srgbClr val="FF0000"/>
                </a:solidFill>
              </a:rPr>
              <a:t>serifs</a:t>
            </a:r>
            <a:r>
              <a:rPr lang="en-NZ" dirty="0"/>
              <a:t> are easier to read</a:t>
            </a:r>
          </a:p>
          <a:p>
            <a:pPr lvl="1"/>
            <a:r>
              <a:rPr lang="en-NZ" dirty="0">
                <a:latin typeface="Times New Roman" pitchFamily="18" charset="0"/>
                <a:cs typeface="Times New Roman" pitchFamily="18" charset="0"/>
              </a:rPr>
              <a:t>Times New Roman</a:t>
            </a:r>
            <a:r>
              <a:rPr lang="en-NZ" dirty="0"/>
              <a:t>, </a:t>
            </a:r>
            <a:r>
              <a:rPr lang="en-NZ" dirty="0">
                <a:latin typeface="Palatino Linotype" pitchFamily="18" charset="0"/>
              </a:rPr>
              <a:t>Palatino</a:t>
            </a:r>
          </a:p>
          <a:p>
            <a:r>
              <a:rPr lang="en-NZ" dirty="0"/>
              <a:t>Use them in preference to sans-serif fonts</a:t>
            </a:r>
          </a:p>
          <a:p>
            <a:pPr lvl="1"/>
            <a:r>
              <a:rPr lang="en-NZ" dirty="0"/>
              <a:t>Arial, </a:t>
            </a:r>
            <a:r>
              <a:rPr lang="en-NZ" dirty="0">
                <a:latin typeface="Verdana" pitchFamily="34" charset="0"/>
                <a:ea typeface="Verdana" pitchFamily="34" charset="0"/>
                <a:cs typeface="Verdana" pitchFamily="34" charset="0"/>
              </a:rPr>
              <a:t>Verdana, …</a:t>
            </a:r>
          </a:p>
          <a:p>
            <a:pPr marL="360363" lvl="1" indent="0">
              <a:buNone/>
            </a:pPr>
            <a:r>
              <a:rPr lang="en-NZ" i="1" dirty="0"/>
              <a:t>or </a:t>
            </a:r>
            <a:r>
              <a:rPr lang="en-NZ" dirty="0"/>
              <a:t>‘typewriter’ fonts</a:t>
            </a:r>
          </a:p>
          <a:p>
            <a:pPr lvl="1"/>
            <a:r>
              <a:rPr lang="en-NZ" dirty="0">
                <a:latin typeface="Courier New" pitchFamily="49" charset="0"/>
                <a:cs typeface="Courier New" pitchFamily="49" charset="0"/>
              </a:rPr>
              <a:t>Courier</a:t>
            </a:r>
          </a:p>
          <a:p>
            <a:r>
              <a:rPr lang="en-NZ" dirty="0"/>
              <a:t>In contrast, sans-serif fonts are easier to read at a distance</a:t>
            </a:r>
          </a:p>
          <a:p>
            <a:pPr lvl="1"/>
            <a:r>
              <a:rPr lang="en-NZ" dirty="0"/>
              <a:t>So use them for presentations (like these slides) and posters</a:t>
            </a:r>
          </a:p>
          <a:p>
            <a:pPr lvl="1"/>
            <a:r>
              <a:rPr lang="en-NZ" dirty="0"/>
              <a:t>Some use them for headings too </a:t>
            </a:r>
          </a:p>
        </p:txBody>
      </p:sp>
    </p:spTree>
    <p:extLst>
      <p:ext uri="{BB962C8B-B14F-4D97-AF65-F5344CB8AC3E}">
        <p14:creationId xmlns:p14="http://schemas.microsoft.com/office/powerpoint/2010/main" val="1288519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NZ" sz="3200" b="1" dirty="0">
                <a:latin typeface="Arial" pitchFamily="34" charset="0"/>
                <a:cs typeface="Arial" pitchFamily="34" charset="0"/>
              </a:rPr>
              <a:t>Serifs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80" y="1196752"/>
            <a:ext cx="7776864" cy="4633714"/>
          </a:xfrm>
        </p:spPr>
      </p:pic>
      <p:sp>
        <p:nvSpPr>
          <p:cNvPr id="6" name="TextBox 5"/>
          <p:cNvSpPr txBox="1"/>
          <p:nvPr/>
        </p:nvSpPr>
        <p:spPr>
          <a:xfrm>
            <a:off x="1349642" y="6108360"/>
            <a:ext cx="6444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/>
              <a:t>Sans-serif font – sans (</a:t>
            </a:r>
            <a:r>
              <a:rPr lang="en-NZ" sz="2000" b="1" i="1" dirty="0" err="1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NZ" sz="2000" b="1" dirty="0"/>
              <a:t>) = without; serif (</a:t>
            </a:r>
            <a:r>
              <a:rPr lang="en-NZ" sz="2000" b="1" i="1" dirty="0" err="1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NZ" sz="2000" b="1" dirty="0"/>
              <a:t>) = tail</a:t>
            </a:r>
          </a:p>
        </p:txBody>
      </p:sp>
    </p:spTree>
    <p:extLst>
      <p:ext uri="{BB962C8B-B14F-4D97-AF65-F5344CB8AC3E}">
        <p14:creationId xmlns:p14="http://schemas.microsoft.com/office/powerpoint/2010/main" val="3742638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Fonts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Keep the number of fonts to a minimum</a:t>
            </a:r>
          </a:p>
          <a:p>
            <a:pPr lvl="1"/>
            <a:r>
              <a:rPr lang="en-NZ" dirty="0"/>
              <a:t>Text: </a:t>
            </a:r>
            <a:r>
              <a:rPr lang="en-NZ" dirty="0">
                <a:latin typeface="Times New Roman" pitchFamily="18" charset="0"/>
                <a:cs typeface="Times New Roman" pitchFamily="18" charset="0"/>
              </a:rPr>
              <a:t>Times New Roman </a:t>
            </a:r>
          </a:p>
          <a:p>
            <a:pPr lvl="1"/>
            <a:r>
              <a:rPr lang="en-NZ" dirty="0"/>
              <a:t>Headings: Arial</a:t>
            </a:r>
          </a:p>
          <a:p>
            <a:pPr lvl="1"/>
            <a:r>
              <a:rPr lang="en-NZ" dirty="0"/>
              <a:t>Code fragments: </a:t>
            </a:r>
            <a:r>
              <a:rPr lang="en-NZ" dirty="0">
                <a:latin typeface="Courier New" pitchFamily="49" charset="0"/>
                <a:cs typeface="Courier New" pitchFamily="49" charset="0"/>
              </a:rPr>
              <a:t>Courier</a:t>
            </a:r>
          </a:p>
          <a:p>
            <a:pPr lvl="1">
              <a:buFont typeface="Arial" pitchFamily="34" charset="0"/>
              <a:buChar char="+"/>
            </a:pPr>
            <a:r>
              <a:rPr lang="en-NZ" dirty="0"/>
              <a:t>Script for some mathematical symbols: </a:t>
            </a:r>
            <a:r>
              <a:rPr lang="en-NZ" dirty="0">
                <a:latin typeface="Script MT Bold" pitchFamily="66" charset="0"/>
              </a:rPr>
              <a:t>A, B, ..</a:t>
            </a:r>
          </a:p>
          <a:p>
            <a:r>
              <a:rPr lang="en-NZ" dirty="0"/>
              <a:t>Too many fonts makes a report look messy</a:t>
            </a:r>
          </a:p>
          <a:p>
            <a:pPr lvl="1"/>
            <a:r>
              <a:rPr lang="en-NZ" dirty="0"/>
              <a:t>It also takes longer to write</a:t>
            </a:r>
          </a:p>
          <a:p>
            <a:pPr lvl="2"/>
            <a:r>
              <a:rPr lang="en-NZ" dirty="0"/>
              <a:t>You must be </a:t>
            </a:r>
            <a:r>
              <a:rPr lang="en-NZ" dirty="0">
                <a:solidFill>
                  <a:srgbClr val="FF0000"/>
                </a:solidFill>
              </a:rPr>
              <a:t>consistent</a:t>
            </a:r>
            <a:r>
              <a:rPr lang="en-NZ" dirty="0"/>
              <a:t>, so you waste time checking that you’ve used the same font for this part before!</a:t>
            </a:r>
          </a:p>
        </p:txBody>
      </p:sp>
    </p:spTree>
    <p:extLst>
      <p:ext uri="{BB962C8B-B14F-4D97-AF65-F5344CB8AC3E}">
        <p14:creationId xmlns:p14="http://schemas.microsoft.com/office/powerpoint/2010/main" val="3257001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Fonts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Use widely available fonts </a:t>
            </a:r>
          </a:p>
          <a:p>
            <a:pPr lvl="1"/>
            <a:r>
              <a:rPr lang="en-NZ" dirty="0"/>
              <a:t>Document formatting systems will now substitute ‘best guesses’ for unknown fonts</a:t>
            </a:r>
          </a:p>
          <a:p>
            <a:pPr lvl="2">
              <a:buFont typeface="Wingdings" pitchFamily="2" charset="2"/>
              <a:buChar char="ð"/>
            </a:pPr>
            <a:r>
              <a:rPr lang="en-NZ" dirty="0"/>
              <a:t>Unintended results </a:t>
            </a:r>
          </a:p>
          <a:p>
            <a:pPr lvl="3"/>
            <a:r>
              <a:rPr lang="en-NZ" dirty="0"/>
              <a:t>Misaligned tables, </a:t>
            </a:r>
            <a:r>
              <a:rPr lang="en-NZ" dirty="0" err="1"/>
              <a:t>etc</a:t>
            </a:r>
            <a:endParaRPr lang="en-NZ" dirty="0"/>
          </a:p>
          <a:p>
            <a:pPr lvl="2">
              <a:buFont typeface="Wingdings" pitchFamily="2" charset="2"/>
              <a:buChar char="ð"/>
            </a:pPr>
            <a:r>
              <a:rPr lang="en-NZ" dirty="0"/>
              <a:t>Really messy output</a:t>
            </a:r>
          </a:p>
          <a:p>
            <a:r>
              <a:rPr lang="en-NZ" dirty="0"/>
              <a:t>Microsoft seems to be in the font business too!</a:t>
            </a:r>
          </a:p>
          <a:p>
            <a:pPr lvl="1"/>
            <a:r>
              <a:rPr lang="en-NZ" dirty="0"/>
              <a:t>I now have a set of proprietary fonts on my computer</a:t>
            </a:r>
          </a:p>
          <a:p>
            <a:pPr lvl="1"/>
            <a:r>
              <a:rPr lang="en-NZ" dirty="0">
                <a:solidFill>
                  <a:srgbClr val="FF0000"/>
                </a:solidFill>
              </a:rPr>
              <a:t>Avoid these strictly!</a:t>
            </a:r>
          </a:p>
          <a:p>
            <a:pPr lvl="1"/>
            <a:r>
              <a:rPr lang="en-NZ" dirty="0"/>
              <a:t>There are many common alternatives</a:t>
            </a:r>
          </a:p>
          <a:p>
            <a:pPr lvl="1"/>
            <a:r>
              <a:rPr lang="en-NZ" dirty="0"/>
              <a:t>Not all publishing software is controlled by Microsoft!</a:t>
            </a:r>
          </a:p>
          <a:p>
            <a:pPr lvl="2"/>
            <a:r>
              <a:rPr lang="en-NZ" b="0" i="1" dirty="0"/>
              <a:t>Even though they might be trying to get control!</a:t>
            </a:r>
          </a:p>
        </p:txBody>
      </p:sp>
    </p:spTree>
    <p:extLst>
      <p:ext uri="{BB962C8B-B14F-4D97-AF65-F5344CB8AC3E}">
        <p14:creationId xmlns:p14="http://schemas.microsoft.com/office/powerpoint/2010/main" val="699821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Formatting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Justified text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r>
              <a:rPr lang="en-NZ" dirty="0"/>
              <a:t>Ragged right text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587" y="1772065"/>
            <a:ext cx="5830836" cy="2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44108" y="1511496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Right margin aligned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6588224" y="1880828"/>
            <a:ext cx="36004" cy="2106954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863586" y="3510388"/>
            <a:ext cx="7785530" cy="2834936"/>
            <a:chOff x="863586" y="3693802"/>
            <a:chExt cx="7785530" cy="2834936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3586" y="4581127"/>
              <a:ext cx="7207401" cy="19476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7092280" y="3693802"/>
              <a:ext cx="155683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NZ" dirty="0"/>
                <a:t>Right margin </a:t>
              </a:r>
            </a:p>
            <a:p>
              <a:pPr algn="ctr"/>
              <a:r>
                <a:rPr lang="en-NZ" dirty="0"/>
                <a:t>not aligned</a:t>
              </a:r>
            </a:p>
            <a:p>
              <a:pPr algn="ctr"/>
              <a:r>
                <a:rPr lang="en-NZ" dirty="0"/>
                <a:t>‘ragged’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7506586" y="4688958"/>
              <a:ext cx="320726" cy="1552354"/>
            </a:xfrm>
            <a:custGeom>
              <a:avLst/>
              <a:gdLst>
                <a:gd name="connsiteX0" fmla="*/ 233916 w 320726"/>
                <a:gd name="connsiteY0" fmla="*/ 0 h 1552354"/>
                <a:gd name="connsiteX1" fmla="*/ 244549 w 320726"/>
                <a:gd name="connsiteY1" fmla="*/ 233916 h 1552354"/>
                <a:gd name="connsiteX2" fmla="*/ 265814 w 320726"/>
                <a:gd name="connsiteY2" fmla="*/ 372140 h 1552354"/>
                <a:gd name="connsiteX3" fmla="*/ 233916 w 320726"/>
                <a:gd name="connsiteY3" fmla="*/ 542261 h 1552354"/>
                <a:gd name="connsiteX4" fmla="*/ 202019 w 320726"/>
                <a:gd name="connsiteY4" fmla="*/ 552893 h 1552354"/>
                <a:gd name="connsiteX5" fmla="*/ 170121 w 320726"/>
                <a:gd name="connsiteY5" fmla="*/ 616689 h 1552354"/>
                <a:gd name="connsiteX6" fmla="*/ 180754 w 320726"/>
                <a:gd name="connsiteY6" fmla="*/ 648586 h 1552354"/>
                <a:gd name="connsiteX7" fmla="*/ 244549 w 320726"/>
                <a:gd name="connsiteY7" fmla="*/ 723014 h 1552354"/>
                <a:gd name="connsiteX8" fmla="*/ 244549 w 320726"/>
                <a:gd name="connsiteY8" fmla="*/ 1020726 h 1552354"/>
                <a:gd name="connsiteX9" fmla="*/ 202019 w 320726"/>
                <a:gd name="connsiteY9" fmla="*/ 1073889 h 1552354"/>
                <a:gd name="connsiteX10" fmla="*/ 106326 w 320726"/>
                <a:gd name="connsiteY10" fmla="*/ 1158949 h 1552354"/>
                <a:gd name="connsiteX11" fmla="*/ 74428 w 320726"/>
                <a:gd name="connsiteY11" fmla="*/ 1169582 h 1552354"/>
                <a:gd name="connsiteX12" fmla="*/ 0 w 320726"/>
                <a:gd name="connsiteY12" fmla="*/ 1190847 h 1552354"/>
                <a:gd name="connsiteX13" fmla="*/ 21265 w 320726"/>
                <a:gd name="connsiteY13" fmla="*/ 1265275 h 1552354"/>
                <a:gd name="connsiteX14" fmla="*/ 170121 w 320726"/>
                <a:gd name="connsiteY14" fmla="*/ 1275907 h 1552354"/>
                <a:gd name="connsiteX15" fmla="*/ 276447 w 320726"/>
                <a:gd name="connsiteY15" fmla="*/ 1286540 h 1552354"/>
                <a:gd name="connsiteX16" fmla="*/ 318977 w 320726"/>
                <a:gd name="connsiteY16" fmla="*/ 1297172 h 1552354"/>
                <a:gd name="connsiteX17" fmla="*/ 308344 w 320726"/>
                <a:gd name="connsiteY17" fmla="*/ 1329070 h 1552354"/>
                <a:gd name="connsiteX18" fmla="*/ 297712 w 320726"/>
                <a:gd name="connsiteY18" fmla="*/ 1382233 h 1552354"/>
                <a:gd name="connsiteX19" fmla="*/ 287079 w 320726"/>
                <a:gd name="connsiteY19" fmla="*/ 1552354 h 1552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20726" h="1552354">
                  <a:moveTo>
                    <a:pt x="233916" y="0"/>
                  </a:moveTo>
                  <a:cubicBezTo>
                    <a:pt x="237460" y="77972"/>
                    <a:pt x="239680" y="156015"/>
                    <a:pt x="244549" y="233916"/>
                  </a:cubicBezTo>
                  <a:cubicBezTo>
                    <a:pt x="250875" y="335131"/>
                    <a:pt x="245623" y="311569"/>
                    <a:pt x="265814" y="372140"/>
                  </a:cubicBezTo>
                  <a:cubicBezTo>
                    <a:pt x="262828" y="413943"/>
                    <a:pt x="288670" y="509408"/>
                    <a:pt x="233916" y="542261"/>
                  </a:cubicBezTo>
                  <a:cubicBezTo>
                    <a:pt x="224306" y="548027"/>
                    <a:pt x="212651" y="549349"/>
                    <a:pt x="202019" y="552893"/>
                  </a:cubicBezTo>
                  <a:cubicBezTo>
                    <a:pt x="191268" y="569020"/>
                    <a:pt x="170121" y="594680"/>
                    <a:pt x="170121" y="616689"/>
                  </a:cubicBezTo>
                  <a:cubicBezTo>
                    <a:pt x="170121" y="627897"/>
                    <a:pt x="175193" y="638855"/>
                    <a:pt x="180754" y="648586"/>
                  </a:cubicBezTo>
                  <a:cubicBezTo>
                    <a:pt x="198942" y="680414"/>
                    <a:pt x="219409" y="697874"/>
                    <a:pt x="244549" y="723014"/>
                  </a:cubicBezTo>
                  <a:cubicBezTo>
                    <a:pt x="281442" y="833700"/>
                    <a:pt x="269704" y="785941"/>
                    <a:pt x="244549" y="1020726"/>
                  </a:cubicBezTo>
                  <a:cubicBezTo>
                    <a:pt x="242610" y="1038823"/>
                    <a:pt x="212796" y="1060956"/>
                    <a:pt x="202019" y="1073889"/>
                  </a:cubicBezTo>
                  <a:cubicBezTo>
                    <a:pt x="168466" y="1114153"/>
                    <a:pt x="165137" y="1139345"/>
                    <a:pt x="106326" y="1158949"/>
                  </a:cubicBezTo>
                  <a:cubicBezTo>
                    <a:pt x="95693" y="1162493"/>
                    <a:pt x="85205" y="1166503"/>
                    <a:pt x="74428" y="1169582"/>
                  </a:cubicBezTo>
                  <a:cubicBezTo>
                    <a:pt x="-19028" y="1196284"/>
                    <a:pt x="76481" y="1165353"/>
                    <a:pt x="0" y="1190847"/>
                  </a:cubicBezTo>
                  <a:cubicBezTo>
                    <a:pt x="7088" y="1215656"/>
                    <a:pt x="-1813" y="1253736"/>
                    <a:pt x="21265" y="1265275"/>
                  </a:cubicBezTo>
                  <a:cubicBezTo>
                    <a:pt x="65758" y="1287522"/>
                    <a:pt x="120548" y="1271776"/>
                    <a:pt x="170121" y="1275907"/>
                  </a:cubicBezTo>
                  <a:cubicBezTo>
                    <a:pt x="205617" y="1278865"/>
                    <a:pt x="241005" y="1282996"/>
                    <a:pt x="276447" y="1286540"/>
                  </a:cubicBezTo>
                  <a:cubicBezTo>
                    <a:pt x="290624" y="1290084"/>
                    <a:pt x="310209" y="1285482"/>
                    <a:pt x="318977" y="1297172"/>
                  </a:cubicBezTo>
                  <a:cubicBezTo>
                    <a:pt x="325702" y="1306138"/>
                    <a:pt x="311062" y="1318197"/>
                    <a:pt x="308344" y="1329070"/>
                  </a:cubicBezTo>
                  <a:cubicBezTo>
                    <a:pt x="303961" y="1346602"/>
                    <a:pt x="301256" y="1364512"/>
                    <a:pt x="297712" y="1382233"/>
                  </a:cubicBezTo>
                  <a:cubicBezTo>
                    <a:pt x="286843" y="1545257"/>
                    <a:pt x="287079" y="1488440"/>
                    <a:pt x="287079" y="1552354"/>
                  </a:cubicBezTo>
                </a:path>
              </a:pathLst>
            </a:cu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27785680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Formatting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540" y="1101684"/>
            <a:ext cx="7740860" cy="5423659"/>
          </a:xfrm>
        </p:spPr>
        <p:txBody>
          <a:bodyPr/>
          <a:lstStyle/>
          <a:p>
            <a:r>
              <a:rPr lang="en-NZ" dirty="0"/>
              <a:t>Justified text</a:t>
            </a:r>
          </a:p>
          <a:p>
            <a:pPr lvl="1"/>
            <a:r>
              <a:rPr lang="en-NZ" dirty="0"/>
              <a:t>Almost always used when setting text in more than one column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587" y="2238925"/>
            <a:ext cx="5544617" cy="2106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96" y="2593279"/>
            <a:ext cx="702945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921" y="2310933"/>
            <a:ext cx="2864887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NZ" dirty="0"/>
              <a:t>Both right margins aligned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4211960" y="2959005"/>
            <a:ext cx="36004" cy="3276364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7632340" y="2960948"/>
            <a:ext cx="36004" cy="3276364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247964" y="2680265"/>
            <a:ext cx="864096" cy="280683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660232" y="2680265"/>
            <a:ext cx="1080120" cy="278740"/>
          </a:xfrm>
          <a:prstGeom prst="straightConnector1">
            <a:avLst/>
          </a:prstGeom>
          <a:ln w="381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582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Formatting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Research has shown that ‘ragged-right’ aligned text is easier to read than justified text</a:t>
            </a:r>
          </a:p>
          <a:p>
            <a:pPr lvl="1"/>
            <a:r>
              <a:rPr lang="en-NZ" dirty="0"/>
              <a:t>Editors of newspapers, proceedings, </a:t>
            </a:r>
            <a:r>
              <a:rPr lang="en-NZ" dirty="0" err="1"/>
              <a:t>etc</a:t>
            </a:r>
            <a:r>
              <a:rPr lang="en-NZ" dirty="0"/>
              <a:t> which use a two-column format prefer justified text because it makes the columns look ‘pretty’!</a:t>
            </a:r>
          </a:p>
          <a:p>
            <a:pPr lvl="1"/>
            <a:r>
              <a:rPr lang="en-NZ" dirty="0"/>
              <a:t>So you have no choice if submitting to, for example, IEEE conferences</a:t>
            </a:r>
          </a:p>
          <a:p>
            <a:pPr marL="79375" indent="0">
              <a:buNone/>
            </a:pPr>
            <a:r>
              <a:rPr lang="en-NZ" i="1" dirty="0">
                <a:latin typeface="Times New Roman" pitchFamily="18" charset="0"/>
                <a:cs typeface="Times New Roman" pitchFamily="18" charset="0"/>
              </a:rPr>
              <a:t>but</a:t>
            </a:r>
          </a:p>
          <a:p>
            <a:r>
              <a:rPr lang="en-NZ" dirty="0"/>
              <a:t>Single column text should be aligned ‘ragged-right’</a:t>
            </a:r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79059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GRAPHS and TABLES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675513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Show actual measurements</a:t>
            </a:r>
          </a:p>
          <a:p>
            <a:r>
              <a:rPr lang="en-NZ" dirty="0">
                <a:solidFill>
                  <a:srgbClr val="FF0000"/>
                </a:solidFill>
              </a:rPr>
              <a:t>Do not </a:t>
            </a:r>
            <a:r>
              <a:rPr lang="en-NZ" dirty="0"/>
              <a:t>connect individual measurements</a:t>
            </a:r>
          </a:p>
          <a:p>
            <a:pPr lvl="1"/>
            <a:r>
              <a:rPr lang="en-NZ" dirty="0"/>
              <a:t>Even though Excel makes it easy!</a:t>
            </a:r>
          </a:p>
          <a:p>
            <a:r>
              <a:rPr lang="en-NZ" dirty="0"/>
              <a:t>Lines should reflect model </a:t>
            </a:r>
          </a:p>
          <a:p>
            <a:pPr lvl="1"/>
            <a:r>
              <a:rPr lang="en-NZ" dirty="0"/>
              <a:t>Your graph should show how well actual measurements matched the theory (hypothesis)</a:t>
            </a:r>
          </a:p>
          <a:p>
            <a:r>
              <a:rPr lang="en-NZ" dirty="0"/>
              <a:t>Show error bars whenever possible</a:t>
            </a:r>
          </a:p>
          <a:p>
            <a:pPr lvl="1"/>
            <a:r>
              <a:rPr lang="en-NZ" dirty="0"/>
              <a:t>If your line goes through the error bars, then you have a possible fit to the theory!</a:t>
            </a:r>
          </a:p>
          <a:p>
            <a:pPr lvl="1"/>
            <a:r>
              <a:rPr lang="en-NZ" dirty="0"/>
              <a:t>Even an apparently poor fit to theory may be OK if you show errors properly!</a:t>
            </a:r>
          </a:p>
        </p:txBody>
      </p:sp>
    </p:spTree>
    <p:extLst>
      <p:ext uri="{BB962C8B-B14F-4D97-AF65-F5344CB8AC3E}">
        <p14:creationId xmlns:p14="http://schemas.microsoft.com/office/powerpoint/2010/main" val="38350795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Graphs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52736"/>
            <a:ext cx="8485637" cy="2770820"/>
          </a:xfrm>
        </p:spPr>
      </p:pic>
      <p:sp>
        <p:nvSpPr>
          <p:cNvPr id="7" name="TextBox 6"/>
          <p:cNvSpPr txBox="1"/>
          <p:nvPr/>
        </p:nvSpPr>
        <p:spPr>
          <a:xfrm>
            <a:off x="5044988" y="4113076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/>
              <a:t>Correct graph</a:t>
            </a:r>
          </a:p>
          <a:p>
            <a:r>
              <a:rPr lang="en-NZ" dirty="0"/>
              <a:t>Actual measurements shown</a:t>
            </a:r>
            <a:br>
              <a:rPr lang="en-NZ" dirty="0"/>
            </a:br>
            <a:r>
              <a:rPr lang="en-NZ" i="1" dirty="0"/>
              <a:t>without joining them</a:t>
            </a:r>
          </a:p>
          <a:p>
            <a:r>
              <a:rPr lang="en-NZ" dirty="0"/>
              <a:t>Smooth line represents model</a:t>
            </a:r>
          </a:p>
          <a:p>
            <a:r>
              <a:rPr lang="en-NZ" dirty="0"/>
              <a:t>Graph clearly shows good</a:t>
            </a:r>
            <a:br>
              <a:rPr lang="en-NZ" dirty="0"/>
            </a:br>
            <a:r>
              <a:rPr lang="en-NZ" dirty="0"/>
              <a:t>correlation between model and</a:t>
            </a:r>
            <a:br>
              <a:rPr lang="en-NZ" dirty="0"/>
            </a:br>
            <a:r>
              <a:rPr lang="en-NZ" dirty="0"/>
              <a:t>experiment – </a:t>
            </a:r>
            <a:r>
              <a:rPr lang="en-NZ" i="1" dirty="0"/>
              <a:t>even with inaccurate measurements</a:t>
            </a:r>
            <a:r>
              <a:rPr lang="en-NZ" dirty="0"/>
              <a:t>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3548" y="4581128"/>
            <a:ext cx="36215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/>
              <a:t>Incorrect graph</a:t>
            </a:r>
          </a:p>
          <a:p>
            <a:r>
              <a:rPr lang="en-NZ" dirty="0"/>
              <a:t>Actual measurements joined by</a:t>
            </a:r>
          </a:p>
          <a:p>
            <a:r>
              <a:rPr lang="en-NZ" dirty="0"/>
              <a:t>meaningless line</a:t>
            </a:r>
          </a:p>
          <a:p>
            <a:r>
              <a:rPr lang="en-NZ" dirty="0"/>
              <a:t>This graph shows typical random </a:t>
            </a:r>
            <a:br>
              <a:rPr lang="en-NZ" dirty="0"/>
            </a:br>
            <a:r>
              <a:rPr lang="en-NZ" dirty="0"/>
              <a:t>measurement error </a:t>
            </a:r>
            <a:r>
              <a:rPr lang="en-NZ" dirty="0">
                <a:sym typeface="Symbol"/>
              </a:rPr>
              <a:t> ~ 3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64315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/>
              <a:t>RepORT</a:t>
            </a:r>
            <a:r>
              <a:rPr lang="en-NZ" dirty="0"/>
              <a:t>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055631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Transform data to linear form before plotting!</a:t>
            </a:r>
          </a:p>
          <a:p>
            <a:pPr lvl="1"/>
            <a:r>
              <a:rPr lang="en-NZ" dirty="0"/>
              <a:t>Our eyes can recognize straight lines easily</a:t>
            </a:r>
          </a:p>
          <a:p>
            <a:pPr lvl="1"/>
            <a:r>
              <a:rPr lang="en-NZ" dirty="0"/>
              <a:t>But can’t tell the difference between </a:t>
            </a:r>
            <a:r>
              <a:rPr lang="en-NZ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NZ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NZ" dirty="0"/>
              <a:t> and </a:t>
            </a:r>
            <a:r>
              <a:rPr lang="en-NZ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NZ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NZ" dirty="0"/>
              <a:t> without help!</a:t>
            </a:r>
          </a:p>
        </p:txBody>
      </p:sp>
    </p:spTree>
    <p:extLst>
      <p:ext uri="{BB962C8B-B14F-4D97-AF65-F5344CB8AC3E}">
        <p14:creationId xmlns:p14="http://schemas.microsoft.com/office/powerpoint/2010/main" val="31020236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Graphs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59" y="1088740"/>
            <a:ext cx="8485637" cy="2770820"/>
          </a:xfrm>
        </p:spPr>
      </p:pic>
      <p:sp>
        <p:nvSpPr>
          <p:cNvPr id="7" name="TextBox 6"/>
          <p:cNvSpPr txBox="1"/>
          <p:nvPr/>
        </p:nvSpPr>
        <p:spPr>
          <a:xfrm>
            <a:off x="5044988" y="4113076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/>
              <a:t>Correct graph + error bars</a:t>
            </a:r>
          </a:p>
          <a:p>
            <a:r>
              <a:rPr lang="en-NZ" dirty="0"/>
              <a:t>Adding error bars is a good idea</a:t>
            </a:r>
          </a:p>
          <a:p>
            <a:r>
              <a:rPr lang="en-NZ" i="1" dirty="0"/>
              <a:t>(but time consuming!)</a:t>
            </a:r>
          </a:p>
          <a:p>
            <a:r>
              <a:rPr lang="en-NZ" dirty="0"/>
              <a:t>Graph clearly shows good</a:t>
            </a:r>
            <a:br>
              <a:rPr lang="en-NZ" dirty="0"/>
            </a:br>
            <a:r>
              <a:rPr lang="en-NZ" dirty="0"/>
              <a:t>correlation between model and</a:t>
            </a:r>
            <a:br>
              <a:rPr lang="en-NZ" dirty="0"/>
            </a:br>
            <a:r>
              <a:rPr lang="en-NZ" dirty="0"/>
              <a:t>experiment – </a:t>
            </a:r>
            <a:r>
              <a:rPr lang="en-NZ" i="1" dirty="0"/>
              <a:t>model value lies within error range for each measurement</a:t>
            </a:r>
            <a:r>
              <a:rPr lang="en-NZ" dirty="0"/>
              <a:t>!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596336" y="1808820"/>
            <a:ext cx="0" cy="288032"/>
          </a:xfrm>
          <a:prstGeom prst="line">
            <a:avLst/>
          </a:prstGeom>
          <a:ln w="28575">
            <a:solidFill>
              <a:srgbClr val="00B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164288" y="2636912"/>
            <a:ext cx="0" cy="360040"/>
          </a:xfrm>
          <a:prstGeom prst="line">
            <a:avLst/>
          </a:prstGeom>
          <a:ln w="28575">
            <a:solidFill>
              <a:srgbClr val="00B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912260" y="2564904"/>
            <a:ext cx="0" cy="360040"/>
          </a:xfrm>
          <a:prstGeom prst="line">
            <a:avLst/>
          </a:prstGeom>
          <a:ln w="28575">
            <a:solidFill>
              <a:srgbClr val="00B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696236" y="3068960"/>
            <a:ext cx="0" cy="360040"/>
          </a:xfrm>
          <a:prstGeom prst="line">
            <a:avLst/>
          </a:prstGeom>
          <a:ln w="28575">
            <a:solidFill>
              <a:srgbClr val="00B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480212" y="3284984"/>
            <a:ext cx="0" cy="360040"/>
          </a:xfrm>
          <a:prstGeom prst="line">
            <a:avLst/>
          </a:prstGeom>
          <a:ln w="28575">
            <a:solidFill>
              <a:srgbClr val="00B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264188" y="3356992"/>
            <a:ext cx="0" cy="360040"/>
          </a:xfrm>
          <a:prstGeom prst="line">
            <a:avLst/>
          </a:prstGeom>
          <a:ln w="28575">
            <a:solidFill>
              <a:srgbClr val="00B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048164" y="3248980"/>
            <a:ext cx="0" cy="360040"/>
          </a:xfrm>
          <a:prstGeom prst="line">
            <a:avLst/>
          </a:prstGeom>
          <a:ln w="28575">
            <a:solidFill>
              <a:srgbClr val="00B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32140" y="3401380"/>
            <a:ext cx="0" cy="360040"/>
          </a:xfrm>
          <a:prstGeom prst="line">
            <a:avLst/>
          </a:prstGeom>
          <a:ln w="28575">
            <a:solidFill>
              <a:srgbClr val="00B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616116" y="3429000"/>
            <a:ext cx="0" cy="360040"/>
          </a:xfrm>
          <a:prstGeom prst="line">
            <a:avLst/>
          </a:prstGeom>
          <a:ln w="28575">
            <a:solidFill>
              <a:srgbClr val="00B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380312" y="1952836"/>
            <a:ext cx="0" cy="360040"/>
          </a:xfrm>
          <a:prstGeom prst="line">
            <a:avLst/>
          </a:prstGeom>
          <a:ln w="28575">
            <a:solidFill>
              <a:srgbClr val="00B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812360" y="1268760"/>
            <a:ext cx="0" cy="360040"/>
          </a:xfrm>
          <a:prstGeom prst="line">
            <a:avLst/>
          </a:prstGeom>
          <a:ln w="28575">
            <a:solidFill>
              <a:srgbClr val="00B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6317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Transform data before plotting</a:t>
            </a:r>
          </a:p>
          <a:p>
            <a:pPr lvl="1"/>
            <a:r>
              <a:rPr lang="en-NZ" dirty="0"/>
              <a:t>Linear relationships easily visualized</a:t>
            </a:r>
          </a:p>
          <a:p>
            <a:pPr lvl="1"/>
            <a:r>
              <a:rPr lang="en-NZ" dirty="0"/>
              <a:t>Straight lines easily judged by our  brains</a:t>
            </a:r>
          </a:p>
          <a:p>
            <a:pPr lvl="1"/>
            <a:r>
              <a:rPr lang="en-NZ" dirty="0"/>
              <a:t>Example</a:t>
            </a:r>
          </a:p>
          <a:p>
            <a:pPr lvl="2"/>
            <a:r>
              <a:rPr lang="en-NZ" dirty="0"/>
              <a:t>Model is </a:t>
            </a:r>
            <a:r>
              <a:rPr lang="en-NZ" i="1" dirty="0">
                <a:latin typeface="Times New Roman" pitchFamily="18" charset="0"/>
                <a:cs typeface="Times New Roman" pitchFamily="18" charset="0"/>
              </a:rPr>
              <a:t>T(n) = an</a:t>
            </a:r>
            <a:r>
              <a:rPr lang="en-NZ" i="1" baseline="30000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lvl="2"/>
            <a:r>
              <a:rPr lang="en-NZ" dirty="0"/>
              <a:t>If you plot </a:t>
            </a:r>
            <a:r>
              <a:rPr lang="en-NZ" i="1" dirty="0">
                <a:latin typeface="Times New Roman" pitchFamily="18" charset="0"/>
                <a:cs typeface="Times New Roman" pitchFamily="18" charset="0"/>
              </a:rPr>
              <a:t>T(n) </a:t>
            </a:r>
            <a:r>
              <a:rPr lang="en-NZ" dirty="0" err="1"/>
              <a:t>vs</a:t>
            </a:r>
            <a:r>
              <a:rPr lang="en-NZ" dirty="0"/>
              <a:t> </a:t>
            </a:r>
            <a:r>
              <a:rPr lang="en-NZ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NZ" dirty="0"/>
              <a:t>, it is hard to judge whether data fits the theory</a:t>
            </a:r>
          </a:p>
          <a:p>
            <a:pPr lvl="2"/>
            <a:r>
              <a:rPr lang="en-NZ" dirty="0"/>
              <a:t>If you plot </a:t>
            </a:r>
            <a:r>
              <a:rPr lang="en-NZ" i="1" dirty="0">
                <a:latin typeface="Times New Roman" pitchFamily="18" charset="0"/>
                <a:cs typeface="Times New Roman" pitchFamily="18" charset="0"/>
              </a:rPr>
              <a:t>T(n) </a:t>
            </a:r>
            <a:r>
              <a:rPr lang="en-NZ" dirty="0" err="1"/>
              <a:t>vs</a:t>
            </a:r>
            <a:r>
              <a:rPr lang="en-NZ" dirty="0"/>
              <a:t> </a:t>
            </a:r>
            <a:r>
              <a:rPr lang="en-NZ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NZ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NZ" dirty="0"/>
              <a:t>, you should get a set of constants, </a:t>
            </a:r>
            <a:r>
              <a:rPr lang="en-NZ" i="1" dirty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lvl="2"/>
            <a:r>
              <a:rPr lang="en-NZ" dirty="0"/>
              <a:t>Actually, you don’t need a graph at all now!</a:t>
            </a:r>
          </a:p>
          <a:p>
            <a:pPr lvl="2"/>
            <a:r>
              <a:rPr lang="en-NZ" dirty="0"/>
              <a:t>Make a table of </a:t>
            </a:r>
            <a:r>
              <a:rPr lang="en-NZ" i="1" dirty="0">
                <a:latin typeface="Times New Roman" pitchFamily="18" charset="0"/>
                <a:cs typeface="Times New Roman" pitchFamily="18" charset="0"/>
              </a:rPr>
              <a:t>T(n)/n</a:t>
            </a:r>
            <a:r>
              <a:rPr lang="en-NZ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N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NZ" dirty="0"/>
              <a:t>vs </a:t>
            </a:r>
            <a:r>
              <a:rPr lang="en-NZ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NZ" dirty="0"/>
              <a:t> – all the entries should be </a:t>
            </a:r>
            <a:r>
              <a:rPr lang="en-N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lvl="2"/>
            <a:r>
              <a:rPr lang="en-NZ" dirty="0"/>
              <a:t>Now it’s easy to judge the accuracy of your estimate of </a:t>
            </a:r>
            <a:r>
              <a:rPr lang="en-NZ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NZ" dirty="0"/>
              <a:t> !</a:t>
            </a:r>
          </a:p>
          <a:p>
            <a:pPr lvl="2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268437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NZ" sz="4000" b="1" dirty="0">
                <a:latin typeface="Arial" pitchFamily="34" charset="0"/>
                <a:cs typeface="Arial" pitchFamily="34" charset="0"/>
              </a:rPr>
              <a:t>Table – Normalized data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363645"/>
              </p:ext>
            </p:extLst>
          </p:nvPr>
        </p:nvGraphicFramePr>
        <p:xfrm>
          <a:off x="1871700" y="2564904"/>
          <a:ext cx="5184576" cy="42124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203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 dirty="0">
                          <a:effectLst/>
                        </a:rPr>
                        <a:t>x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 dirty="0">
                          <a:effectLst/>
                        </a:rPr>
                        <a:t>x^2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 dirty="0">
                          <a:effectLst/>
                        </a:rPr>
                        <a:t>y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 dirty="0">
                          <a:effectLst/>
                        </a:rPr>
                        <a:t>y/x^2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559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0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0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-1.7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 dirty="0">
                          <a:effectLst/>
                        </a:rPr>
                        <a:t>1.0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559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1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1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0.3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0.3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559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2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4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5.8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1.4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559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3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9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8.4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0.9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559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4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16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17.8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1.1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559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5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25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27.0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1.1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559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6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36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37.3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1.0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559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7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49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49.0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1.0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559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8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64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62.7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1.0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559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9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81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78.6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1.0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559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10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100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98.9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1.0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559"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u="none" strike="noStrike">
                          <a:effectLst/>
                        </a:rPr>
                        <a:t>Mean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>
                          <a:effectLst/>
                        </a:rPr>
                        <a:t>1.1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3559"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100" u="none" strike="noStrike">
                          <a:effectLst/>
                        </a:rPr>
                        <a:t>Std dev</a:t>
                      </a:r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N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u="none" strike="noStrike" dirty="0">
                          <a:effectLst/>
                        </a:rPr>
                        <a:t>0.3</a:t>
                      </a:r>
                      <a:endParaRPr lang="en-N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04699" y="1515150"/>
            <a:ext cx="2161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400" b="1" dirty="0"/>
              <a:t>Model:  </a:t>
            </a:r>
            <a:r>
              <a:rPr lang="en-NZ" sz="2400" b="1" dirty="0">
                <a:latin typeface="Times New Roman" pitchFamily="18" charset="0"/>
                <a:cs typeface="Times New Roman" pitchFamily="18" charset="0"/>
              </a:rPr>
              <a:t>y = x</a:t>
            </a:r>
            <a:r>
              <a:rPr lang="en-NZ" sz="24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NZ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8064" y="1191984"/>
            <a:ext cx="3352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/>
              <a:t>You don’t need a graph</a:t>
            </a:r>
          </a:p>
          <a:p>
            <a:r>
              <a:rPr lang="en-NZ" b="1" dirty="0"/>
              <a:t>This column has the answer!</a:t>
            </a:r>
          </a:p>
        </p:txBody>
      </p:sp>
      <p:sp>
        <p:nvSpPr>
          <p:cNvPr id="6" name="Down Arrow 5"/>
          <p:cNvSpPr/>
          <p:nvPr/>
        </p:nvSpPr>
        <p:spPr>
          <a:xfrm>
            <a:off x="6581848" y="1846038"/>
            <a:ext cx="484632" cy="6804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982776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Next Assignment #2 – due 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1800" dirty="0"/>
              <a:t>Search the literature for background on your research topic</a:t>
            </a:r>
          </a:p>
          <a:p>
            <a:r>
              <a:rPr lang="en-NZ" sz="1800" dirty="0"/>
              <a:t>Write a summary of </a:t>
            </a:r>
            <a:r>
              <a:rPr lang="en-NZ" sz="1800" dirty="0">
                <a:solidFill>
                  <a:srgbClr val="FF0000"/>
                </a:solidFill>
              </a:rPr>
              <a:t>at least two relevant </a:t>
            </a:r>
            <a:r>
              <a:rPr lang="en-NZ" sz="1800" dirty="0"/>
              <a:t>papers in the form that you would put into your thesis or a paper</a:t>
            </a:r>
          </a:p>
          <a:p>
            <a:r>
              <a:rPr lang="en-NZ" sz="1800" dirty="0"/>
              <a:t>These papers MUST be from journals or conferences OUTSIDE Thailand</a:t>
            </a:r>
          </a:p>
          <a:p>
            <a:r>
              <a:rPr lang="en-NZ" sz="1800" dirty="0"/>
              <a:t>In English or </a:t>
            </a:r>
            <a:r>
              <a:rPr lang="zh-CN" altLang="en-US" sz="1800" dirty="0"/>
              <a:t>中文 </a:t>
            </a:r>
            <a:r>
              <a:rPr lang="en-AU" altLang="zh-CN" sz="1800" dirty="0"/>
              <a:t>or </a:t>
            </a:r>
            <a:r>
              <a:rPr lang="zh-CN" altLang="en-US" sz="1800" dirty="0"/>
              <a:t>日本话 </a:t>
            </a:r>
            <a:r>
              <a:rPr lang="en-AU" altLang="zh-CN" sz="1800" dirty="0"/>
              <a:t> or anything NOT </a:t>
            </a:r>
            <a:r>
              <a:rPr lang="th-TH" altLang="zh-CN" sz="1800" dirty="0"/>
              <a:t>ภาษาไทย</a:t>
            </a:r>
            <a:r>
              <a:rPr lang="en-AU" altLang="zh-CN" sz="1800" dirty="0"/>
              <a:t>!!</a:t>
            </a:r>
            <a:endParaRPr lang="en-NZ" sz="1800" dirty="0"/>
          </a:p>
          <a:p>
            <a:r>
              <a:rPr lang="en-NZ" sz="1800" dirty="0"/>
              <a:t>Direct active English, please! </a:t>
            </a:r>
          </a:p>
          <a:p>
            <a:pPr lvl="1"/>
            <a:r>
              <a:rPr lang="en-NZ" sz="1800" dirty="0"/>
              <a:t>Use the translator to help, but check its output!</a:t>
            </a:r>
          </a:p>
          <a:p>
            <a:pPr lvl="1"/>
            <a:r>
              <a:rPr lang="en-NZ" sz="1800" dirty="0"/>
              <a:t>Elaborate grammar NOT needed .. </a:t>
            </a:r>
          </a:p>
          <a:p>
            <a:pPr lvl="1"/>
            <a:r>
              <a:rPr lang="en-NZ" sz="1800" dirty="0"/>
              <a:t>Follow guidelines given in lectures to write simply and well!</a:t>
            </a:r>
          </a:p>
          <a:p>
            <a:r>
              <a:rPr lang="en-NZ" sz="1800" dirty="0"/>
              <a:t>Submit by email to john.m@msu.ac.th with subject “Research Methods”</a:t>
            </a:r>
          </a:p>
          <a:p>
            <a:r>
              <a:rPr lang="en-NZ" sz="1800" dirty="0"/>
              <a:t>Don’t forget to put your name on your report!</a:t>
            </a:r>
          </a:p>
          <a:p>
            <a:r>
              <a:rPr lang="en-NZ" sz="1800" dirty="0"/>
              <a:t>It should have a title (but no abstract) just like a regular paper</a:t>
            </a:r>
          </a:p>
          <a:p>
            <a:r>
              <a:rPr lang="en-NZ" sz="1800" dirty="0"/>
              <a:t>About 2 pages – maximum 5 pages .. + references</a:t>
            </a:r>
          </a:p>
        </p:txBody>
      </p:sp>
    </p:spTree>
    <p:extLst>
      <p:ext uri="{BB962C8B-B14F-4D97-AF65-F5344CB8AC3E}">
        <p14:creationId xmlns:p14="http://schemas.microsoft.com/office/powerpoint/2010/main" val="11075322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Next Assignment #2 –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1800" dirty="0"/>
              <a:t>Search the literature for background on your research topic</a:t>
            </a:r>
          </a:p>
          <a:p>
            <a:r>
              <a:rPr lang="en-NZ" sz="1800" dirty="0"/>
              <a:t>Write a summary of </a:t>
            </a:r>
            <a:r>
              <a:rPr lang="en-NZ" sz="1800" dirty="0">
                <a:solidFill>
                  <a:srgbClr val="FF0000"/>
                </a:solidFill>
              </a:rPr>
              <a:t>at least two relevant </a:t>
            </a:r>
            <a:r>
              <a:rPr lang="en-NZ" sz="1800" dirty="0"/>
              <a:t>papers in the form that you would put into your thesis or a paper</a:t>
            </a:r>
          </a:p>
          <a:p>
            <a:endParaRPr lang="en-NZ" sz="1800" dirty="0"/>
          </a:p>
          <a:p>
            <a:r>
              <a:rPr lang="en-NZ" sz="1800" dirty="0"/>
              <a:t>WHY is this paper relevant?</a:t>
            </a:r>
          </a:p>
          <a:p>
            <a:r>
              <a:rPr lang="en-NZ" sz="1800" dirty="0"/>
              <a:t>WHY are the results in it important?</a:t>
            </a:r>
          </a:p>
          <a:p>
            <a:r>
              <a:rPr lang="en-NZ" sz="1800" dirty="0"/>
              <a:t>WHAT are the important results in those paper?</a:t>
            </a:r>
          </a:p>
          <a:p>
            <a:r>
              <a:rPr lang="en-NZ" sz="1800" dirty="0"/>
              <a:t>WHAT can you improve on or do better than?</a:t>
            </a:r>
          </a:p>
          <a:p>
            <a:endParaRPr lang="en-NZ" sz="1800" dirty="0"/>
          </a:p>
          <a:p>
            <a:r>
              <a:rPr lang="en-NZ" sz="1800" dirty="0"/>
              <a:t>Most of the information you need for this report is in the paper’s ABSTRACT!!</a:t>
            </a:r>
          </a:p>
          <a:p>
            <a:r>
              <a:rPr lang="en-NZ" sz="1800" dirty="0"/>
              <a:t>BUT DON’T COPY THE ABSTRACT!!</a:t>
            </a:r>
          </a:p>
          <a:p>
            <a:pPr lvl="1"/>
            <a:r>
              <a:rPr lang="en-NZ" sz="1400" dirty="0"/>
              <a:t>Copy </a:t>
            </a:r>
            <a:r>
              <a:rPr lang="en-NZ" sz="1400" dirty="0" err="1"/>
              <a:t>abstact</a:t>
            </a:r>
            <a:r>
              <a:rPr lang="en-NZ" sz="1400" dirty="0"/>
              <a:t> means ZERO mark!!</a:t>
            </a:r>
          </a:p>
          <a:p>
            <a:r>
              <a:rPr lang="en-NZ" sz="1800" dirty="0"/>
              <a:t>SUMMARIZE </a:t>
            </a:r>
          </a:p>
          <a:p>
            <a:pPr lvl="1"/>
            <a:r>
              <a:rPr lang="en-NZ" sz="1400" dirty="0"/>
              <a:t>Important results from these paper – RELEVANT to YOUR work!!</a:t>
            </a:r>
          </a:p>
        </p:txBody>
      </p:sp>
    </p:spTree>
    <p:extLst>
      <p:ext uri="{BB962C8B-B14F-4D97-AF65-F5344CB8AC3E}">
        <p14:creationId xmlns:p14="http://schemas.microsoft.com/office/powerpoint/2010/main" val="6248941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F64B0-D677-4549-A525-522225FE4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HYPOTHESES in REPORTS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E6AEE5-24F7-4D1F-92EB-AF63E5520D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Further notes</a:t>
            </a:r>
          </a:p>
        </p:txBody>
      </p:sp>
    </p:spTree>
    <p:extLst>
      <p:ext uri="{BB962C8B-B14F-4D97-AF65-F5344CB8AC3E}">
        <p14:creationId xmlns:p14="http://schemas.microsoft.com/office/powerpoint/2010/main" val="1571151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732"/>
            <a:ext cx="8229600" cy="5566630"/>
          </a:xfrm>
        </p:spPr>
        <p:txBody>
          <a:bodyPr/>
          <a:lstStyle/>
          <a:p>
            <a:r>
              <a:rPr lang="en-NZ" dirty="0"/>
              <a:t>You can express hypotheses in many ways</a:t>
            </a:r>
          </a:p>
          <a:p>
            <a:r>
              <a:rPr lang="en-NZ" dirty="0"/>
              <a:t>Use this form</a:t>
            </a:r>
          </a:p>
          <a:p>
            <a:pPr marL="628650" lvl="2" indent="0">
              <a:buNone/>
            </a:pPr>
            <a:r>
              <a:rPr lang="en-NZ" dirty="0">
                <a:solidFill>
                  <a:srgbClr val="FF0000"/>
                </a:solidFill>
              </a:rPr>
              <a:t>IF</a:t>
            </a:r>
            <a:r>
              <a:rPr lang="en-NZ" dirty="0"/>
              <a:t> &lt;we do this&gt;</a:t>
            </a:r>
          </a:p>
          <a:p>
            <a:pPr marL="628650" lvl="2" indent="0">
              <a:buNone/>
            </a:pPr>
            <a:r>
              <a:rPr lang="en-NZ" dirty="0">
                <a:solidFill>
                  <a:srgbClr val="FF0000"/>
                </a:solidFill>
              </a:rPr>
              <a:t>THEN</a:t>
            </a:r>
            <a:r>
              <a:rPr lang="en-NZ" dirty="0"/>
              <a:t> &lt;we would expect this result&gt;</a:t>
            </a:r>
          </a:p>
          <a:p>
            <a:pPr marL="360363" lvl="1" indent="0">
              <a:buNone/>
            </a:pPr>
            <a:r>
              <a:rPr lang="en-N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endParaRPr lang="en-N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2" indent="0">
              <a:buNone/>
            </a:pPr>
            <a:r>
              <a:rPr lang="en-N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N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set the test with 50 students and plot the distribution of their scores</a:t>
            </a:r>
          </a:p>
          <a:p>
            <a:pPr marL="628650" lvl="2" indent="0">
              <a:buNone/>
            </a:pPr>
            <a:r>
              <a:rPr lang="en-N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N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would expect to see a normal distribution</a:t>
            </a:r>
          </a:p>
          <a:p>
            <a:pPr marL="0" indent="0">
              <a:buNone/>
            </a:pPr>
            <a:r>
              <a:rPr lang="en-N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lvl="1"/>
            <a:r>
              <a:rPr lang="en-NZ" dirty="0"/>
              <a:t>Describe some background theory and assumption</a:t>
            </a:r>
          </a:p>
          <a:p>
            <a:pPr lvl="1"/>
            <a:r>
              <a:rPr lang="en-NZ" dirty="0"/>
              <a:t>Then describe the experiment to confirm it</a:t>
            </a:r>
          </a:p>
          <a:p>
            <a:r>
              <a:rPr lang="en-NZ" dirty="0"/>
              <a:t>Note that the THEN part describes what you will expect</a:t>
            </a:r>
          </a:p>
        </p:txBody>
      </p:sp>
    </p:spTree>
    <p:extLst>
      <p:ext uri="{BB962C8B-B14F-4D97-AF65-F5344CB8AC3E}">
        <p14:creationId xmlns:p14="http://schemas.microsoft.com/office/powerpoint/2010/main" val="3952358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732"/>
            <a:ext cx="8229600" cy="5566630"/>
          </a:xfrm>
        </p:spPr>
        <p:txBody>
          <a:bodyPr/>
          <a:lstStyle/>
          <a:p>
            <a:r>
              <a:rPr lang="en-NZ" dirty="0"/>
              <a:t>Use this form</a:t>
            </a:r>
          </a:p>
          <a:p>
            <a:pPr marL="628650" lvl="2" indent="0">
              <a:buNone/>
            </a:pPr>
            <a:r>
              <a:rPr lang="en-NZ" dirty="0">
                <a:solidFill>
                  <a:srgbClr val="FF0000"/>
                </a:solidFill>
              </a:rPr>
              <a:t>IF</a:t>
            </a:r>
            <a:r>
              <a:rPr lang="en-NZ" dirty="0"/>
              <a:t> &lt;we do this&gt;</a:t>
            </a:r>
          </a:p>
          <a:p>
            <a:pPr marL="628650" lvl="2" indent="0">
              <a:buNone/>
            </a:pPr>
            <a:r>
              <a:rPr lang="en-NZ" dirty="0">
                <a:solidFill>
                  <a:srgbClr val="FF0000"/>
                </a:solidFill>
              </a:rPr>
              <a:t>THEN</a:t>
            </a:r>
            <a:r>
              <a:rPr lang="en-NZ" dirty="0"/>
              <a:t> &lt;we would expect this result&gt;</a:t>
            </a:r>
          </a:p>
          <a:p>
            <a:pPr marL="360363" lvl="1" indent="0">
              <a:buNone/>
            </a:pPr>
            <a:r>
              <a:rPr lang="en-N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endParaRPr lang="en-N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2" indent="0">
              <a:buNone/>
            </a:pPr>
            <a:r>
              <a:rPr lang="en-NZ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we set the test with 50 students and plot the distribution of their scores</a:t>
            </a:r>
          </a:p>
          <a:p>
            <a:pPr marL="628650" lvl="2" indent="0">
              <a:buNone/>
            </a:pPr>
            <a:r>
              <a:rPr lang="en-NZ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we would expect to see a normal distribution</a:t>
            </a:r>
          </a:p>
          <a:p>
            <a:r>
              <a:rPr lang="en-NZ" dirty="0"/>
              <a:t>Note that the THEN part </a:t>
            </a:r>
            <a:r>
              <a:rPr lang="en-NZ" dirty="0">
                <a:solidFill>
                  <a:srgbClr val="FF0000"/>
                </a:solidFill>
              </a:rPr>
              <a:t>describes what you will expect</a:t>
            </a:r>
          </a:p>
          <a:p>
            <a:r>
              <a:rPr lang="en-NZ" dirty="0"/>
              <a:t>This makes it very easy to</a:t>
            </a:r>
          </a:p>
          <a:p>
            <a:pPr lvl="1"/>
            <a:r>
              <a:rPr lang="en-NZ" dirty="0"/>
              <a:t>Design the experiment</a:t>
            </a:r>
          </a:p>
          <a:p>
            <a:pPr lvl="1"/>
            <a:r>
              <a:rPr lang="en-NZ" dirty="0"/>
              <a:t>Show that your experiment was successful</a:t>
            </a:r>
          </a:p>
          <a:p>
            <a:pPr lvl="1"/>
            <a:r>
              <a:rPr lang="en-NZ" dirty="0"/>
              <a:t>Conclusion matches THEN section</a:t>
            </a:r>
          </a:p>
          <a:p>
            <a:pPr marL="539750" lvl="2" indent="0">
              <a:buNone/>
            </a:pPr>
            <a:r>
              <a:rPr lang="en-NZ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student scores were normally distributed and confirmed our hypothesis.</a:t>
            </a:r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62412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General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Reports, theses, papers, … will generally have similar patterns</a:t>
            </a:r>
          </a:p>
          <a:p>
            <a:r>
              <a:rPr lang="en-NZ" dirty="0"/>
              <a:t>Typical pattern</a:t>
            </a:r>
          </a:p>
          <a:p>
            <a:pPr marL="817563" lvl="1" indent="-457200">
              <a:buFont typeface="+mj-lt"/>
              <a:buAutoNum type="arabicPeriod"/>
            </a:pPr>
            <a:r>
              <a:rPr lang="en-NZ" dirty="0"/>
              <a:t>Introduction</a:t>
            </a:r>
          </a:p>
          <a:p>
            <a:pPr marL="817563" lvl="1" indent="-457200">
              <a:buFont typeface="+mj-lt"/>
              <a:buAutoNum type="arabicPeriod"/>
            </a:pPr>
            <a:r>
              <a:rPr lang="en-NZ" dirty="0"/>
              <a:t>Hypotheses and methods</a:t>
            </a:r>
          </a:p>
          <a:p>
            <a:pPr marL="817563" lvl="1" indent="-457200">
              <a:buFont typeface="+mj-lt"/>
              <a:buAutoNum type="arabicPeriod"/>
            </a:pPr>
            <a:r>
              <a:rPr lang="en-NZ" dirty="0"/>
              <a:t>Results</a:t>
            </a:r>
          </a:p>
          <a:p>
            <a:pPr marL="817563" lvl="1" indent="-457200">
              <a:buFont typeface="+mj-lt"/>
              <a:buAutoNum type="arabicPeriod"/>
            </a:pPr>
            <a:r>
              <a:rPr lang="en-NZ" dirty="0"/>
              <a:t>Analysis</a:t>
            </a:r>
          </a:p>
          <a:p>
            <a:pPr marL="817563" lvl="1" indent="-457200">
              <a:buFont typeface="+mj-lt"/>
              <a:buAutoNum type="arabicPeriod"/>
            </a:pPr>
            <a:r>
              <a:rPr lang="en-NZ" dirty="0"/>
              <a:t>Conclusion</a:t>
            </a:r>
          </a:p>
          <a:p>
            <a:pPr marL="817563" lvl="1" indent="-457200">
              <a:buFont typeface="+mj-lt"/>
              <a:buAutoNum type="arabicPeriod"/>
            </a:pPr>
            <a:r>
              <a:rPr lang="en-NZ" dirty="0">
                <a:solidFill>
                  <a:schemeClr val="bg1">
                    <a:lumMod val="50000"/>
                  </a:schemeClr>
                </a:solidFill>
              </a:rPr>
              <a:t>Future work</a:t>
            </a:r>
          </a:p>
          <a:p>
            <a:pPr marL="817563" lvl="1" indent="-457200">
              <a:buFont typeface="+mj-lt"/>
              <a:buAutoNum type="arabicPeriod"/>
            </a:pPr>
            <a:r>
              <a:rPr lang="en-NZ" dirty="0">
                <a:solidFill>
                  <a:schemeClr val="bg1">
                    <a:lumMod val="50000"/>
                  </a:schemeClr>
                </a:solidFill>
              </a:rPr>
              <a:t>Acknowledgments</a:t>
            </a:r>
          </a:p>
          <a:p>
            <a:pPr marL="817563" lvl="1" indent="-457200">
              <a:buFont typeface="+mj-lt"/>
              <a:buAutoNum type="arabicPeriod"/>
            </a:pPr>
            <a:r>
              <a:rPr lang="en-NZ" dirty="0"/>
              <a:t>References | Bibliography</a:t>
            </a:r>
          </a:p>
          <a:p>
            <a:r>
              <a:rPr lang="en-NZ" dirty="0"/>
              <a:t>Commonly each item will be a separate</a:t>
            </a:r>
          </a:p>
          <a:p>
            <a:pPr lvl="1"/>
            <a:r>
              <a:rPr lang="en-NZ" dirty="0"/>
              <a:t>Section of a paper or report</a:t>
            </a:r>
          </a:p>
          <a:p>
            <a:pPr lvl="1"/>
            <a:r>
              <a:rPr lang="en-NZ" dirty="0"/>
              <a:t>Chapter of a thesis</a:t>
            </a:r>
          </a:p>
        </p:txBody>
      </p:sp>
    </p:spTree>
    <p:extLst>
      <p:ext uri="{BB962C8B-B14F-4D97-AF65-F5344CB8AC3E}">
        <p14:creationId xmlns:p14="http://schemas.microsoft.com/office/powerpoint/2010/main" val="3414299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Additional 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Abstract</a:t>
            </a:r>
          </a:p>
          <a:p>
            <a:pPr lvl="1"/>
            <a:r>
              <a:rPr lang="en-NZ" dirty="0"/>
              <a:t>Not necessary for short documents</a:t>
            </a:r>
          </a:p>
          <a:p>
            <a:r>
              <a:rPr lang="en-NZ" dirty="0"/>
              <a:t>Tables of contents</a:t>
            </a:r>
          </a:p>
          <a:p>
            <a:pPr lvl="1"/>
            <a:r>
              <a:rPr lang="en-NZ" dirty="0"/>
              <a:t>Only for longer documents, </a:t>
            </a:r>
            <a:r>
              <a:rPr lang="en-NZ" i="1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NZ" dirty="0"/>
              <a:t> theses</a:t>
            </a:r>
          </a:p>
          <a:p>
            <a:pPr lvl="1"/>
            <a:r>
              <a:rPr lang="en-NZ" dirty="0"/>
              <a:t>Don’t make a </a:t>
            </a:r>
            <a:r>
              <a:rPr lang="en-NZ" dirty="0" err="1"/>
              <a:t>ToC</a:t>
            </a:r>
            <a:r>
              <a:rPr lang="en-NZ" dirty="0"/>
              <a:t> for a 2 page document!</a:t>
            </a:r>
          </a:p>
          <a:p>
            <a:r>
              <a:rPr lang="en-NZ" dirty="0">
                <a:solidFill>
                  <a:srgbClr val="FF0000"/>
                </a:solidFill>
              </a:rPr>
              <a:t>Glossaries</a:t>
            </a:r>
            <a:r>
              <a:rPr lang="en-NZ" dirty="0"/>
              <a:t> of terms, symbols and acronyms</a:t>
            </a:r>
          </a:p>
          <a:p>
            <a:pPr lvl="1"/>
            <a:r>
              <a:rPr lang="en-NZ" dirty="0"/>
              <a:t>Very good idea if you have space</a:t>
            </a:r>
          </a:p>
          <a:p>
            <a:pPr lvl="1"/>
            <a:r>
              <a:rPr lang="en-NZ" dirty="0"/>
              <a:t>In particular, not all acronyms are obvious to even expert readers</a:t>
            </a:r>
          </a:p>
          <a:p>
            <a:r>
              <a:rPr lang="en-NZ" dirty="0"/>
              <a:t>Index</a:t>
            </a:r>
          </a:p>
          <a:p>
            <a:pPr lvl="1"/>
            <a:r>
              <a:rPr lang="en-NZ" dirty="0"/>
              <a:t>Long documents only</a:t>
            </a:r>
          </a:p>
          <a:p>
            <a:r>
              <a:rPr lang="en-NZ" dirty="0"/>
              <a:t>Lists of tables, figures</a:t>
            </a:r>
          </a:p>
          <a:p>
            <a:pPr lvl="1"/>
            <a:r>
              <a:rPr lang="en-NZ" dirty="0"/>
              <a:t>Actually of limited use, but can be generated automatically </a:t>
            </a:r>
            <a:r>
              <a:rPr lang="en-NZ" dirty="0">
                <a:sym typeface="Wingdings"/>
              </a:rPr>
              <a:t></a:t>
            </a:r>
            <a:endParaRPr lang="en-NZ" dirty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3287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96036" y="5049180"/>
            <a:ext cx="3326552" cy="3693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NZ" b="1" dirty="0">
                <a:solidFill>
                  <a:srgbClr val="FF0000"/>
                </a:solidFill>
              </a:rPr>
              <a:t>This is your first hypothesis</a:t>
            </a:r>
            <a:r>
              <a:rPr lang="en-NZ" dirty="0"/>
              <a:t>!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43608" y="5373216"/>
            <a:ext cx="7236804" cy="46805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General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Introduction</a:t>
            </a:r>
          </a:p>
          <a:p>
            <a:pPr lvl="1"/>
            <a:r>
              <a:rPr lang="en-NZ" dirty="0"/>
              <a:t>General aim of the research</a:t>
            </a:r>
          </a:p>
          <a:p>
            <a:pPr lvl="2"/>
            <a:r>
              <a:rPr lang="en-NZ" dirty="0"/>
              <a:t>Introduce topic very briefly, </a:t>
            </a:r>
            <a:r>
              <a:rPr lang="en-NZ" dirty="0" err="1"/>
              <a:t>eg</a:t>
            </a:r>
            <a:endParaRPr lang="en-NZ" dirty="0"/>
          </a:p>
          <a:p>
            <a:pPr lvl="3"/>
            <a:r>
              <a:rPr lang="en-NZ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We will study road accident prevention</a:t>
            </a:r>
          </a:p>
          <a:p>
            <a:pPr lvl="1"/>
            <a:r>
              <a:rPr lang="en-NZ" dirty="0"/>
              <a:t>Background – why is this problem important?</a:t>
            </a:r>
          </a:p>
          <a:p>
            <a:pPr lvl="3"/>
            <a:r>
              <a:rPr lang="en-NZ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Road accidents cost the community a large amount [1]</a:t>
            </a:r>
          </a:p>
          <a:p>
            <a:pPr lvl="3"/>
            <a:r>
              <a:rPr lang="en-NZ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Cost is estimated to be $x billion per year [2]</a:t>
            </a:r>
          </a:p>
          <a:p>
            <a:pPr lvl="1"/>
            <a:r>
              <a:rPr lang="en-NZ" dirty="0"/>
              <a:t>Previous research</a:t>
            </a:r>
          </a:p>
          <a:p>
            <a:pPr lvl="2"/>
            <a:r>
              <a:rPr lang="en-NZ" dirty="0"/>
              <a:t>What have other researchers said about this problem</a:t>
            </a:r>
          </a:p>
          <a:p>
            <a:pPr lvl="3"/>
            <a:r>
              <a:rPr lang="en-NZ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Survey of safety mechanisms used or proposed by others [3]</a:t>
            </a:r>
          </a:p>
          <a:p>
            <a:pPr lvl="1"/>
            <a:r>
              <a:rPr lang="en-NZ" dirty="0"/>
              <a:t>Detailed aim of this research</a:t>
            </a:r>
          </a:p>
          <a:p>
            <a:pPr lvl="3"/>
            <a:r>
              <a:rPr lang="en-NZ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We think we can use cameras in the car to reduce collisions</a:t>
            </a:r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15825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Key component of your introduction is a summary of existing work or literature review</a:t>
            </a:r>
          </a:p>
          <a:p>
            <a:r>
              <a:rPr lang="en-NZ" dirty="0"/>
              <a:t>Literature search</a:t>
            </a:r>
          </a:p>
          <a:p>
            <a:pPr lvl="1"/>
            <a:r>
              <a:rPr lang="en-NZ" dirty="0"/>
              <a:t>Vital to good research</a:t>
            </a:r>
          </a:p>
          <a:p>
            <a:pPr lvl="2"/>
            <a:r>
              <a:rPr lang="en-NZ" dirty="0"/>
              <a:t>Know what others have done</a:t>
            </a:r>
          </a:p>
          <a:p>
            <a:pPr lvl="2"/>
            <a:r>
              <a:rPr lang="en-NZ" dirty="0"/>
              <a:t>Know what problems still exist</a:t>
            </a:r>
          </a:p>
          <a:p>
            <a:pPr lvl="1"/>
            <a:r>
              <a:rPr lang="en-NZ" dirty="0">
                <a:solidFill>
                  <a:srgbClr val="FF0000"/>
                </a:solidFill>
              </a:rPr>
              <a:t>Critical</a:t>
            </a:r>
            <a:r>
              <a:rPr lang="en-NZ" dirty="0"/>
              <a:t> review of existing work</a:t>
            </a:r>
          </a:p>
          <a:p>
            <a:pPr lvl="2"/>
            <a:r>
              <a:rPr lang="en-NZ" dirty="0"/>
              <a:t>Did previous authors </a:t>
            </a:r>
          </a:p>
          <a:p>
            <a:pPr lvl="3"/>
            <a:r>
              <a:rPr lang="en-NZ" dirty="0"/>
              <a:t>Miss anything?</a:t>
            </a:r>
          </a:p>
          <a:p>
            <a:pPr lvl="3"/>
            <a:r>
              <a:rPr lang="en-NZ" dirty="0"/>
              <a:t>Make weak assumptions?</a:t>
            </a:r>
          </a:p>
          <a:p>
            <a:pPr lvl="3"/>
            <a:r>
              <a:rPr lang="en-NZ" dirty="0"/>
              <a:t>Make </a:t>
            </a:r>
            <a:r>
              <a:rPr lang="en-NZ" dirty="0">
                <a:solidFill>
                  <a:srgbClr val="FF0000"/>
                </a:solidFill>
              </a:rPr>
              <a:t>mistakes</a:t>
            </a:r>
            <a:r>
              <a:rPr lang="en-NZ" dirty="0"/>
              <a:t>?</a:t>
            </a:r>
          </a:p>
          <a:p>
            <a:pPr lvl="3"/>
            <a:r>
              <a:rPr lang="en-NZ" dirty="0"/>
              <a:t>Forget to study important cases?</a:t>
            </a:r>
          </a:p>
          <a:p>
            <a:pPr lvl="3"/>
            <a:r>
              <a:rPr lang="en-NZ" dirty="0"/>
              <a:t>Study only trivial cases – ignoring important </a:t>
            </a:r>
            <a:r>
              <a:rPr lang="en-NZ" dirty="0">
                <a:solidFill>
                  <a:srgbClr val="FF0000"/>
                </a:solidFill>
              </a:rPr>
              <a:t>real </a:t>
            </a:r>
            <a:r>
              <a:rPr lang="en-NZ" dirty="0"/>
              <a:t>cases?</a:t>
            </a:r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9220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Searching</a:t>
            </a:r>
          </a:p>
          <a:p>
            <a:r>
              <a:rPr lang="en-NZ" dirty="0"/>
              <a:t>Almost everyone uses Google or Google Scholar!</a:t>
            </a:r>
          </a:p>
          <a:p>
            <a:r>
              <a:rPr lang="en-NZ" dirty="0"/>
              <a:t>Textbooks first</a:t>
            </a:r>
          </a:p>
          <a:p>
            <a:pPr lvl="1"/>
            <a:r>
              <a:rPr lang="en-NZ" dirty="0"/>
              <a:t>Basic theory</a:t>
            </a:r>
          </a:p>
          <a:p>
            <a:pPr lvl="1"/>
            <a:r>
              <a:rPr lang="en-NZ" dirty="0"/>
              <a:t>Carefully prepared</a:t>
            </a:r>
          </a:p>
          <a:p>
            <a:pPr lvl="2"/>
            <a:r>
              <a:rPr lang="en-NZ" dirty="0"/>
              <a:t>Almost every published work has errors!</a:t>
            </a:r>
          </a:p>
          <a:p>
            <a:pPr lvl="3"/>
            <a:r>
              <a:rPr lang="en-NZ" dirty="0"/>
              <a:t>Some are small and trivial but …</a:t>
            </a:r>
          </a:p>
          <a:p>
            <a:pPr lvl="2"/>
            <a:r>
              <a:rPr lang="en-NZ" dirty="0"/>
              <a:t>Authors spend more time and effort on textbooks</a:t>
            </a:r>
          </a:p>
          <a:p>
            <a:pPr lvl="3">
              <a:buFont typeface="Wingdings" pitchFamily="2" charset="2"/>
              <a:buChar char="ð"/>
            </a:pPr>
            <a:r>
              <a:rPr lang="en-NZ" dirty="0"/>
              <a:t>Reduction in errors</a:t>
            </a:r>
          </a:p>
          <a:p>
            <a:r>
              <a:rPr lang="en-NZ" dirty="0"/>
              <a:t>Library (physical)</a:t>
            </a:r>
          </a:p>
          <a:p>
            <a:pPr lvl="1"/>
            <a:r>
              <a:rPr lang="en-NZ" dirty="0"/>
              <a:t>Old-fashioned but highly recommended</a:t>
            </a:r>
          </a:p>
          <a:p>
            <a:pPr lvl="1"/>
            <a:r>
              <a:rPr lang="en-NZ" dirty="0"/>
              <a:t>Paper journals</a:t>
            </a:r>
          </a:p>
          <a:p>
            <a:pPr lvl="2"/>
            <a:r>
              <a:rPr lang="en-NZ" dirty="0"/>
              <a:t>Easy to browse looking for relevant work</a:t>
            </a:r>
          </a:p>
        </p:txBody>
      </p:sp>
    </p:spTree>
    <p:extLst>
      <p:ext uri="{BB962C8B-B14F-4D97-AF65-F5344CB8AC3E}">
        <p14:creationId xmlns:p14="http://schemas.microsoft.com/office/powerpoint/2010/main" val="2281453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732"/>
            <a:ext cx="8229600" cy="5105400"/>
          </a:xfrm>
        </p:spPr>
        <p:txBody>
          <a:bodyPr/>
          <a:lstStyle/>
          <a:p>
            <a:r>
              <a:rPr lang="en-NZ" dirty="0"/>
              <a:t>Journals online</a:t>
            </a:r>
          </a:p>
          <a:p>
            <a:pPr lvl="1"/>
            <a:r>
              <a:rPr lang="en-NZ" dirty="0">
                <a:solidFill>
                  <a:srgbClr val="FF0000"/>
                </a:solidFill>
              </a:rPr>
              <a:t>Browse</a:t>
            </a:r>
            <a:r>
              <a:rPr lang="en-NZ" dirty="0"/>
              <a:t> recent volumes of important journals in your area</a:t>
            </a:r>
          </a:p>
          <a:p>
            <a:pPr lvl="1"/>
            <a:r>
              <a:rPr lang="en-NZ" dirty="0"/>
              <a:t>Look for </a:t>
            </a:r>
            <a:r>
              <a:rPr lang="en-NZ" dirty="0">
                <a:solidFill>
                  <a:srgbClr val="FF0000"/>
                </a:solidFill>
              </a:rPr>
              <a:t>recent</a:t>
            </a:r>
            <a:r>
              <a:rPr lang="en-NZ" dirty="0"/>
              <a:t> work in related fields</a:t>
            </a:r>
          </a:p>
          <a:p>
            <a:pPr marL="628650" lvl="2" indent="0">
              <a:buNone/>
            </a:pPr>
            <a:r>
              <a:rPr lang="en-NZ" i="1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NZ" dirty="0"/>
              <a:t> if you are studying drying of macadamia nuts</a:t>
            </a:r>
          </a:p>
          <a:p>
            <a:pPr lvl="2"/>
            <a:r>
              <a:rPr lang="en-NZ" dirty="0"/>
              <a:t>A paper on drying beans might just have some new ideas for drying food</a:t>
            </a:r>
          </a:p>
          <a:p>
            <a:pPr lvl="2"/>
            <a:r>
              <a:rPr lang="en-NZ" dirty="0"/>
              <a:t>You may not see it in Google because your keywords were</a:t>
            </a:r>
          </a:p>
          <a:p>
            <a:pPr lvl="3"/>
            <a:r>
              <a:rPr lang="en-NZ" dirty="0">
                <a:latin typeface="Courier New" pitchFamily="49" charset="0"/>
                <a:cs typeface="Courier New" pitchFamily="49" charset="0"/>
              </a:rPr>
              <a:t>macadamia + nuts + drying</a:t>
            </a:r>
          </a:p>
          <a:p>
            <a:pPr lvl="3"/>
            <a:r>
              <a:rPr lang="en-NZ" dirty="0"/>
              <a:t>So papers on macadamia nuts appear first</a:t>
            </a:r>
          </a:p>
          <a:p>
            <a:pPr lvl="3"/>
            <a:r>
              <a:rPr lang="en-NZ" dirty="0"/>
              <a:t>Followed by papers on other types of nuts</a:t>
            </a:r>
          </a:p>
          <a:p>
            <a:pPr lvl="3"/>
            <a:r>
              <a:rPr lang="en-NZ" dirty="0"/>
              <a:t>Finally, on page 6, drying of things that are not nuts </a:t>
            </a:r>
          </a:p>
          <a:p>
            <a:pPr lvl="1"/>
            <a:r>
              <a:rPr lang="en-NZ" dirty="0"/>
              <a:t>Look for </a:t>
            </a:r>
            <a:r>
              <a:rPr lang="en-NZ" dirty="0">
                <a:solidFill>
                  <a:srgbClr val="FF0000"/>
                </a:solidFill>
              </a:rPr>
              <a:t>recent</a:t>
            </a:r>
            <a:r>
              <a:rPr lang="en-NZ" dirty="0"/>
              <a:t> </a:t>
            </a:r>
            <a:r>
              <a:rPr lang="en-NZ" i="1" dirty="0"/>
              <a:t>survey</a:t>
            </a:r>
            <a:r>
              <a:rPr lang="en-NZ" dirty="0"/>
              <a:t> or </a:t>
            </a:r>
            <a:r>
              <a:rPr lang="en-NZ" i="1" dirty="0"/>
              <a:t>review</a:t>
            </a:r>
            <a:r>
              <a:rPr lang="en-NZ" dirty="0"/>
              <a:t> papers</a:t>
            </a:r>
          </a:p>
          <a:p>
            <a:pPr lvl="2"/>
            <a:r>
              <a:rPr lang="en-NZ" dirty="0"/>
              <a:t>Invaluable for preparing your introduction!!</a:t>
            </a:r>
          </a:p>
          <a:p>
            <a:pPr lvl="3">
              <a:buFont typeface="Wingdings" pitchFamily="2" charset="2"/>
              <a:buChar char="J"/>
            </a:pPr>
            <a:r>
              <a:rPr lang="en-NZ" i="1" dirty="0">
                <a:latin typeface="Times New Roman" pitchFamily="18" charset="0"/>
                <a:cs typeface="Times New Roman" pitchFamily="18" charset="0"/>
              </a:rPr>
              <a:t>Most of the work may have been done for you!</a:t>
            </a:r>
          </a:p>
          <a:p>
            <a:r>
              <a:rPr lang="en-NZ" dirty="0"/>
              <a:t>Conferences also </a:t>
            </a:r>
          </a:p>
        </p:txBody>
      </p:sp>
    </p:spTree>
    <p:extLst>
      <p:ext uri="{BB962C8B-B14F-4D97-AF65-F5344CB8AC3E}">
        <p14:creationId xmlns:p14="http://schemas.microsoft.com/office/powerpoint/2010/main" val="1933885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35734</TotalTime>
  <Words>2341</Words>
  <Application>Microsoft Office PowerPoint</Application>
  <PresentationFormat>On-screen Show (4:3)</PresentationFormat>
  <Paragraphs>418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Arial</vt:lpstr>
      <vt:lpstr>Calibri</vt:lpstr>
      <vt:lpstr>Courier New</vt:lpstr>
      <vt:lpstr>Palatino Linotype</vt:lpstr>
      <vt:lpstr>Script MT Bold</vt:lpstr>
      <vt:lpstr>Times New Roman</vt:lpstr>
      <vt:lpstr>Verdana</vt:lpstr>
      <vt:lpstr>Wingdings</vt:lpstr>
      <vt:lpstr>Office Theme</vt:lpstr>
      <vt:lpstr>Custom Design</vt:lpstr>
      <vt:lpstr>Research Methods and Techniques Reports and Presentations</vt:lpstr>
      <vt:lpstr>REPORTS and PRESENTATIONS</vt:lpstr>
      <vt:lpstr>RepORT FORMAT</vt:lpstr>
      <vt:lpstr>General Outline</vt:lpstr>
      <vt:lpstr>Additional sections</vt:lpstr>
      <vt:lpstr>General Outline</vt:lpstr>
      <vt:lpstr>Background</vt:lpstr>
      <vt:lpstr>Background</vt:lpstr>
      <vt:lpstr>Background</vt:lpstr>
      <vt:lpstr>Good sources and bad sources</vt:lpstr>
      <vt:lpstr>Good sources and bad sources</vt:lpstr>
      <vt:lpstr>Good sources and bad sources</vt:lpstr>
      <vt:lpstr>Good sources and bad sources</vt:lpstr>
      <vt:lpstr>Background</vt:lpstr>
      <vt:lpstr>RepORT PreParation TOOLS</vt:lpstr>
      <vt:lpstr>Tools</vt:lpstr>
      <vt:lpstr>LaTeX</vt:lpstr>
      <vt:lpstr>LaTeX</vt:lpstr>
      <vt:lpstr>FONTS, FORMATTING</vt:lpstr>
      <vt:lpstr>Fonts</vt:lpstr>
      <vt:lpstr>Serifs</vt:lpstr>
      <vt:lpstr>Fonts</vt:lpstr>
      <vt:lpstr>Fonts</vt:lpstr>
      <vt:lpstr>Formatting</vt:lpstr>
      <vt:lpstr>Formatting</vt:lpstr>
      <vt:lpstr>Formatting</vt:lpstr>
      <vt:lpstr>GRAPHS and TABLES</vt:lpstr>
      <vt:lpstr>Graphs</vt:lpstr>
      <vt:lpstr>Graphs</vt:lpstr>
      <vt:lpstr>Graphs</vt:lpstr>
      <vt:lpstr>Graphs</vt:lpstr>
      <vt:lpstr>Graphs</vt:lpstr>
      <vt:lpstr>Table – Normalized data</vt:lpstr>
      <vt:lpstr>Next Assignment #2 – due ….</vt:lpstr>
      <vt:lpstr>Next Assignment #2 – </vt:lpstr>
      <vt:lpstr>HYPOTHESES in REPORTS</vt:lpstr>
      <vt:lpstr>Hypotheses</vt:lpstr>
      <vt:lpstr>Hypotheses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Dolphin</cp:lastModifiedBy>
  <cp:revision>270</cp:revision>
  <cp:lastPrinted>2019-07-24T01:06:33Z</cp:lastPrinted>
  <dcterms:created xsi:type="dcterms:W3CDTF">2010-05-26T12:32:20Z</dcterms:created>
  <dcterms:modified xsi:type="dcterms:W3CDTF">2019-08-22T22:48:01Z</dcterms:modified>
</cp:coreProperties>
</file>