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92" r:id="rId4"/>
    <p:sldId id="281" r:id="rId5"/>
    <p:sldId id="393" r:id="rId6"/>
    <p:sldId id="394" r:id="rId7"/>
    <p:sldId id="395" r:id="rId8"/>
    <p:sldId id="396" r:id="rId9"/>
    <p:sldId id="294" r:id="rId10"/>
    <p:sldId id="292" r:id="rId11"/>
    <p:sldId id="296" r:id="rId12"/>
    <p:sldId id="297" r:id="rId13"/>
    <p:sldId id="397" r:id="rId14"/>
    <p:sldId id="398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295" r:id="rId24"/>
    <p:sldId id="402" r:id="rId25"/>
    <p:sldId id="293" r:id="rId26"/>
    <p:sldId id="299" r:id="rId27"/>
    <p:sldId id="399" r:id="rId28"/>
    <p:sldId id="300" r:id="rId29"/>
    <p:sldId id="302" r:id="rId30"/>
    <p:sldId id="301" r:id="rId31"/>
    <p:sldId id="316" r:id="rId32"/>
    <p:sldId id="317" r:id="rId33"/>
    <p:sldId id="386" r:id="rId34"/>
    <p:sldId id="387" r:id="rId35"/>
    <p:sldId id="315" r:id="rId36"/>
    <p:sldId id="306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7" r:id="rId45"/>
    <p:sldId id="352" r:id="rId46"/>
    <p:sldId id="328" r:id="rId47"/>
    <p:sldId id="326" r:id="rId48"/>
    <p:sldId id="353" r:id="rId49"/>
    <p:sldId id="354" r:id="rId50"/>
    <p:sldId id="389" r:id="rId51"/>
    <p:sldId id="390" r:id="rId52"/>
    <p:sldId id="391" r:id="rId53"/>
    <p:sldId id="401" r:id="rId54"/>
    <p:sldId id="388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9" r:id="rId67"/>
    <p:sldId id="370" r:id="rId68"/>
    <p:sldId id="371" r:id="rId69"/>
    <p:sldId id="372" r:id="rId70"/>
    <p:sldId id="374" r:id="rId71"/>
    <p:sldId id="375" r:id="rId72"/>
    <p:sldId id="376" r:id="rId73"/>
    <p:sldId id="400" r:id="rId74"/>
    <p:sldId id="366" r:id="rId75"/>
    <p:sldId id="367" r:id="rId76"/>
    <p:sldId id="368" r:id="rId77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48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51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051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349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21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782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31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2100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0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623888" indent="-263525">
              <a:tabLst>
                <a:tab pos="628650" algn="l"/>
              </a:tabLst>
              <a:defRPr sz="2000" b="1">
                <a:latin typeface="Arial" pitchFamily="34" charset="0"/>
                <a:cs typeface="Arial" pitchFamily="34" charset="0"/>
              </a:defRPr>
            </a:lvl2pPr>
            <a:lvl3pPr marL="803275" indent="-174625">
              <a:defRPr sz="2000" b="1">
                <a:latin typeface="Arial" pitchFamily="34" charset="0"/>
                <a:cs typeface="Arial" pitchFamily="34" charset="0"/>
              </a:defRPr>
            </a:lvl3pPr>
            <a:lvl4pPr marL="989013" indent="-185738">
              <a:defRPr sz="2000" b="1">
                <a:latin typeface="Arial" pitchFamily="34" charset="0"/>
                <a:cs typeface="Arial" pitchFamily="34" charset="0"/>
              </a:defRPr>
            </a:lvl4pPr>
            <a:lvl5pPr marL="1254125" indent="-228600">
              <a:defRPr sz="2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579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9366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452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8/27/2023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88DE-B7D7-429E-955C-F8A589F156C2}" type="datetimeFigureOut">
              <a:rPr lang="en-NZ" smtClean="0"/>
              <a:t>27/08/2023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070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Philosophi%C3%A6_Naturalis_Principia_Mathematic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Research Methods and Techniques</a:t>
            </a:r>
            <a:endParaRPr lang="en-NZ" sz="32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6400800" cy="1752600"/>
          </a:xfrm>
        </p:spPr>
        <p:txBody>
          <a:bodyPr rtlCol="0">
            <a:normAutofit fontScale="6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>
                <a:solidFill>
                  <a:schemeClr val="bg1"/>
                </a:solidFill>
              </a:rPr>
              <a:t>KRIS,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King Mongkut’s Institute of Technology Ladkrabang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Computer Science/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Electrical and Computer Engineering,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bg1"/>
                </a:solidFill>
              </a:rPr>
              <a:t>The University of Auckland</a:t>
            </a:r>
            <a:endParaRPr lang="en-NZ" sz="2600" dirty="0">
              <a:solidFill>
                <a:schemeClr val="bg1"/>
              </a:solidFill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200400" y="58674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Research: Methods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Outline (</a:t>
            </a:r>
            <a:r>
              <a:rPr lang="en-N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NZ" dirty="0"/>
              <a:t>)</a:t>
            </a:r>
          </a:p>
          <a:p>
            <a:pPr lvl="2"/>
            <a:r>
              <a:rPr lang="en-NZ" dirty="0"/>
              <a:t>Presentations at seminars, conferences, …</a:t>
            </a:r>
          </a:p>
          <a:p>
            <a:pPr lvl="3"/>
            <a:r>
              <a:rPr lang="en-NZ" dirty="0"/>
              <a:t>Slides</a:t>
            </a:r>
          </a:p>
          <a:p>
            <a:pPr lvl="3"/>
            <a:r>
              <a:rPr lang="en-NZ" dirty="0"/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242185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– 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218"/>
            <a:ext cx="8507288" cy="5461144"/>
          </a:xfrm>
        </p:spPr>
        <p:txBody>
          <a:bodyPr/>
          <a:lstStyle/>
          <a:p>
            <a:r>
              <a:rPr lang="en-NZ" sz="2000" dirty="0"/>
              <a:t>Research = re- + search</a:t>
            </a:r>
          </a:p>
          <a:p>
            <a:pPr lvl="1"/>
            <a:r>
              <a:rPr lang="en-NZ" sz="1800" dirty="0"/>
              <a:t>Usually ‘</a:t>
            </a:r>
            <a:r>
              <a:rPr lang="en-NZ" sz="1800" dirty="0">
                <a:solidFill>
                  <a:srgbClr val="FF0000"/>
                </a:solidFill>
              </a:rPr>
              <a:t>re</a:t>
            </a:r>
            <a:r>
              <a:rPr lang="en-NZ" sz="1800" dirty="0"/>
              <a:t>’ in front of an English word means ‘again’</a:t>
            </a:r>
          </a:p>
          <a:p>
            <a:pPr lvl="2"/>
            <a:r>
              <a:rPr lang="en-NZ" sz="1800" dirty="0"/>
              <a:t>return = re- + turn = turn again to the start</a:t>
            </a:r>
          </a:p>
          <a:p>
            <a:pPr lvl="2"/>
            <a:r>
              <a:rPr lang="en-NZ" sz="1800" dirty="0"/>
              <a:t>reiterate = re- + iterate = say again</a:t>
            </a:r>
          </a:p>
          <a:p>
            <a:pPr lvl="1"/>
            <a:r>
              <a:rPr lang="en-NZ" sz="1800" dirty="0"/>
              <a:t>So .. Some sources have </a:t>
            </a:r>
          </a:p>
          <a:p>
            <a:pPr lvl="2"/>
            <a:r>
              <a:rPr lang="en-NZ" sz="1800" dirty="0"/>
              <a:t>research = re- + search = search again</a:t>
            </a:r>
          </a:p>
          <a:p>
            <a:pPr lvl="2"/>
            <a:r>
              <a:rPr lang="en-NZ" sz="1800" dirty="0"/>
              <a:t>However, this is wrong!!</a:t>
            </a:r>
          </a:p>
          <a:p>
            <a:r>
              <a:rPr lang="en-NZ" sz="2000" dirty="0"/>
              <a:t>Some ‘research’ gives us</a:t>
            </a:r>
          </a:p>
          <a:p>
            <a:pPr marL="627063" indent="0">
              <a:buNone/>
            </a:pPr>
            <a:r>
              <a:rPr lang="en-NZ" sz="2000" dirty="0">
                <a:solidFill>
                  <a:srgbClr val="FF0000"/>
                </a:solidFill>
              </a:rPr>
              <a:t>research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800" i="1" dirty="0">
                <a:latin typeface="Times New Roman" pitchFamily="18" charset="0"/>
                <a:cs typeface="Times New Roman" pitchFamily="18" charset="0"/>
              </a:rPr>
              <a:t>(verb [with object])</a:t>
            </a:r>
          </a:p>
          <a:p>
            <a:pPr marL="893763" lvl="1" indent="-266700"/>
            <a:r>
              <a:rPr lang="en-NZ" sz="1800" dirty="0">
                <a:solidFill>
                  <a:srgbClr val="FF0000"/>
                </a:solidFill>
              </a:rPr>
              <a:t>investigate systematically</a:t>
            </a:r>
          </a:p>
          <a:p>
            <a:pPr marL="893763" lvl="1" indent="-266700"/>
            <a:r>
              <a:rPr lang="en-NZ" sz="1800" dirty="0"/>
              <a:t>Origin:</a:t>
            </a:r>
          </a:p>
          <a:p>
            <a:pPr marL="1079501" lvl="3" indent="-266700"/>
            <a:r>
              <a:rPr lang="en-NZ" sz="1600" dirty="0"/>
              <a:t>late 16</a:t>
            </a:r>
            <a:r>
              <a:rPr lang="en-NZ" sz="1600" baseline="30000" dirty="0"/>
              <a:t>th</a:t>
            </a:r>
            <a:r>
              <a:rPr lang="en-NZ" sz="1600" dirty="0"/>
              <a:t> century: from obsolete French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</a:rPr>
              <a:t>recerche</a:t>
            </a:r>
            <a:r>
              <a:rPr lang="en-NZ" sz="1600" dirty="0"/>
              <a:t> 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(noun),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</a:rPr>
              <a:t>recercher</a:t>
            </a:r>
            <a:r>
              <a:rPr lang="en-NZ" sz="1600" dirty="0"/>
              <a:t> 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(verb), </a:t>
            </a:r>
            <a:r>
              <a:rPr lang="en-NZ" sz="1600" dirty="0"/>
              <a:t>from Old French </a:t>
            </a:r>
            <a:r>
              <a:rPr lang="en-NZ" sz="1600" i="1" dirty="0">
                <a:latin typeface="Times New Roman" pitchFamily="18" charset="0"/>
                <a:cs typeface="Times New Roman" pitchFamily="18" charset="0"/>
              </a:rPr>
              <a:t>re-</a:t>
            </a:r>
            <a:r>
              <a:rPr lang="en-NZ" sz="1600" dirty="0"/>
              <a:t> (</a:t>
            </a:r>
            <a:r>
              <a:rPr lang="en-NZ" sz="1600" dirty="0">
                <a:solidFill>
                  <a:srgbClr val="FF0000"/>
                </a:solidFill>
              </a:rPr>
              <a:t>expressing intensive force</a:t>
            </a:r>
            <a:r>
              <a:rPr lang="en-NZ" sz="1600" dirty="0"/>
              <a:t>) +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</a:rPr>
              <a:t>cerchier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sz="1600" dirty="0"/>
              <a:t>'to search‘</a:t>
            </a:r>
          </a:p>
          <a:p>
            <a:pPr marL="893763" lvl="1" indent="-266700"/>
            <a:r>
              <a:rPr lang="en-NZ" sz="1800" dirty="0"/>
              <a:t>Oxford English Dictionary: </a:t>
            </a:r>
            <a:r>
              <a:rPr lang="en-NZ" sz="1400" dirty="0">
                <a:latin typeface="Courier New" pitchFamily="49" charset="0"/>
                <a:cs typeface="Courier New" pitchFamily="49" charset="0"/>
              </a:rPr>
              <a:t>http://oxforddictionaries.com/definition/english/research?q=research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en-NZ" sz="2200" dirty="0">
                <a:solidFill>
                  <a:srgbClr val="FF0000"/>
                </a:solidFill>
              </a:rPr>
              <a:t>Always check your facts </a:t>
            </a:r>
            <a:r>
              <a:rPr lang="en-NZ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NZ" sz="2200" dirty="0">
                <a:solidFill>
                  <a:srgbClr val="FF0000"/>
                </a:solidFill>
              </a:rPr>
              <a:t> </a:t>
            </a:r>
            <a:r>
              <a:rPr lang="en-NZ" sz="2200" dirty="0"/>
              <a:t>do your research!!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303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– </a:t>
            </a:r>
            <a:r>
              <a:rPr lang="en-NZ" dirty="0">
                <a:solidFill>
                  <a:srgbClr val="FF0000"/>
                </a:solidFill>
              </a:rPr>
              <a:t>Always check your facts!!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27" y="1150844"/>
            <a:ext cx="8229600" cy="5287962"/>
          </a:xfrm>
        </p:spPr>
        <p:txBody>
          <a:bodyPr/>
          <a:lstStyle/>
          <a:p>
            <a:r>
              <a:rPr lang="en-NZ" sz="2200" dirty="0"/>
              <a:t>Many </a:t>
            </a:r>
            <a:r>
              <a:rPr lang="en-NZ" sz="2200" dirty="0">
                <a:solidFill>
                  <a:srgbClr val="FF0000"/>
                </a:solidFill>
              </a:rPr>
              <a:t>myths </a:t>
            </a:r>
            <a:r>
              <a:rPr lang="zh-CN" altLang="en-US" sz="2200" dirty="0">
                <a:latin typeface="Arial Unicode MS"/>
              </a:rPr>
              <a:t>神话</a:t>
            </a:r>
            <a:r>
              <a:rPr lang="zh-CN" altLang="en-US" sz="1200" b="0" dirty="0"/>
              <a:t> </a:t>
            </a:r>
            <a:r>
              <a:rPr lang="en-NZ" sz="2200" dirty="0"/>
              <a:t>exist </a:t>
            </a:r>
          </a:p>
          <a:p>
            <a:r>
              <a:rPr lang="en-NZ" sz="2200" dirty="0"/>
              <a:t>In Thailand,</a:t>
            </a:r>
            <a:br>
              <a:rPr lang="en-NZ" sz="2200" dirty="0"/>
            </a:br>
            <a:r>
              <a:rPr lang="en-NZ" sz="2200" dirty="0"/>
              <a:t>the </a:t>
            </a:r>
            <a:r>
              <a:rPr lang="en-NZ" sz="2200" dirty="0" err="1"/>
              <a:t>phaya</a:t>
            </a:r>
            <a:r>
              <a:rPr lang="en-NZ" sz="2200" dirty="0"/>
              <a:t> </a:t>
            </a:r>
            <a:r>
              <a:rPr lang="en-NZ" sz="2200" dirty="0" err="1"/>
              <a:t>naga</a:t>
            </a:r>
            <a:r>
              <a:rPr lang="en-NZ" sz="2200" dirty="0"/>
              <a:t> (</a:t>
            </a:r>
            <a:r>
              <a:rPr lang="th-TH" sz="2200" dirty="0"/>
              <a:t>พญานาค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/>
              <a:t>are believed to cause fireballs</a:t>
            </a:r>
            <a:br>
              <a:rPr lang="en-US" sz="2200" dirty="0"/>
            </a:br>
            <a:r>
              <a:rPr lang="en-US" sz="2200" dirty="0"/>
              <a:t>rising out of Mekong River</a:t>
            </a:r>
            <a:br>
              <a:rPr lang="en-US" sz="2200" dirty="0"/>
            </a:br>
            <a:r>
              <a:rPr lang="en-US" sz="1800" dirty="0"/>
              <a:t>(starts in Tibet </a:t>
            </a:r>
            <a:r>
              <a:rPr lang="en-US" sz="1800" dirty="0">
                <a:sym typeface="Symbol" panose="05050102010706020507" pitchFamily="18" charset="2"/>
              </a:rPr>
              <a:t> </a:t>
            </a:r>
            <a:r>
              <a:rPr lang="zh-CN" altLang="en-US" sz="1800" b="0" dirty="0">
                <a:latin typeface="Arial Unicode MS"/>
              </a:rPr>
              <a:t>云南</a:t>
            </a:r>
            <a:r>
              <a:rPr lang="zh-CN" altLang="en-US" sz="1800" b="0" dirty="0"/>
              <a:t> </a:t>
            </a:r>
            <a:r>
              <a:rPr lang="en-US" sz="1800" dirty="0">
                <a:sym typeface="Symbol" panose="05050102010706020507" pitchFamily="18" charset="2"/>
              </a:rPr>
              <a:t> Thai/Lao Cambodia  Vietnam </a:t>
            </a:r>
            <a:r>
              <a:rPr lang="en-US" sz="1800" dirty="0"/>
              <a:t>)</a:t>
            </a:r>
            <a:br>
              <a:rPr lang="en-US" sz="2200" dirty="0"/>
            </a:br>
            <a:r>
              <a:rPr lang="en-US" sz="2200" dirty="0"/>
              <a:t>in late October every year</a:t>
            </a:r>
          </a:p>
          <a:p>
            <a:pPr lvl="1"/>
            <a:r>
              <a:rPr lang="en-US" sz="1800" dirty="0"/>
              <a:t>Note </a:t>
            </a:r>
          </a:p>
          <a:p>
            <a:pPr lvl="2"/>
            <a:r>
              <a:rPr lang="en-US" sz="1800" dirty="0"/>
              <a:t>The fireballs are real</a:t>
            </a:r>
          </a:p>
          <a:p>
            <a:pPr lvl="2"/>
            <a:r>
              <a:rPr lang="en-US" sz="1800" dirty="0"/>
              <a:t>Observed by thousands</a:t>
            </a:r>
          </a:p>
          <a:p>
            <a:pPr lvl="2"/>
            <a:r>
              <a:rPr lang="en-US" sz="1800" dirty="0"/>
              <a:t>How are they formed?</a:t>
            </a:r>
          </a:p>
          <a:p>
            <a:pPr marL="617537" lvl="2" indent="0">
              <a:buNone/>
            </a:pPr>
            <a:r>
              <a:rPr lang="en-US" sz="1800" dirty="0"/>
              <a:t>                       Nobody knows?</a:t>
            </a:r>
            <a:endParaRPr lang="en-NZ" sz="1800" dirty="0"/>
          </a:p>
          <a:p>
            <a:pPr lvl="1">
              <a:buFont typeface="Wingdings" panose="05000000000000000000" pitchFamily="2" charset="2"/>
              <a:buChar char="L"/>
            </a:pPr>
            <a:endParaRPr lang="en-NZ" sz="1800" dirty="0"/>
          </a:p>
          <a:p>
            <a:pPr>
              <a:buFont typeface="Wingdings" panose="05000000000000000000" pitchFamily="2" charset="2"/>
              <a:buChar char="L"/>
            </a:pPr>
            <a:r>
              <a:rPr lang="en-NZ" sz="2200" dirty="0"/>
              <a:t>Myths exist … Even in scientific research</a:t>
            </a:r>
          </a:p>
          <a:p>
            <a:r>
              <a:rPr lang="en-NZ" sz="2200" dirty="0">
                <a:solidFill>
                  <a:srgbClr val="FF0000"/>
                </a:solidFill>
              </a:rPr>
              <a:t>Be critical / Ask questions / Do not believe anything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2"/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9D04D-9F38-4ACE-9BE8-EAEF1F89D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1145130"/>
            <a:ext cx="1280296" cy="1918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47DA4-E35C-4010-91FB-A9ABFF87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84" y="5075298"/>
            <a:ext cx="782119" cy="627414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9230649E-E267-4BB7-9427-3F448C67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神话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98913EB-7959-47AC-9218-815D7E29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云南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06B118-2F9D-4AEC-9674-B942957F6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56517"/>
              </p:ext>
            </p:extLst>
          </p:nvPr>
        </p:nvGraphicFramePr>
        <p:xfrm>
          <a:off x="47625" y="47625"/>
          <a:ext cx="1277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278000" imgH="357480" progId="Package">
                  <p:embed/>
                </p:oleObj>
              </mc:Choice>
              <mc:Fallback>
                <p:oleObj name="Packager Shell Object" showAsIcon="1" r:id="rId4" imgW="1278000" imgH="357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25" y="47625"/>
                        <a:ext cx="127793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706DA8D-F27C-4D61-92BA-75392A5AD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036" y="3604420"/>
            <a:ext cx="2392318" cy="16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– </a:t>
            </a:r>
            <a:r>
              <a:rPr lang="en-NZ" dirty="0">
                <a:solidFill>
                  <a:srgbClr val="FF0000"/>
                </a:solidFill>
              </a:rPr>
              <a:t>Actions of a good researcher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/>
          <a:lstStyle/>
          <a:p>
            <a:r>
              <a:rPr lang="en-NZ" sz="2200" dirty="0"/>
              <a:t>Be critical</a:t>
            </a:r>
          </a:p>
          <a:p>
            <a:r>
              <a:rPr lang="en-NZ" sz="2200" dirty="0"/>
              <a:t>Ask questions</a:t>
            </a:r>
          </a:p>
          <a:p>
            <a:r>
              <a:rPr lang="en-NZ" sz="2200" dirty="0"/>
              <a:t>Do not believe anything</a:t>
            </a:r>
          </a:p>
          <a:p>
            <a:r>
              <a:rPr lang="en-NZ" sz="2200" dirty="0"/>
              <a:t>Demand evidence</a:t>
            </a:r>
          </a:p>
          <a:p>
            <a:pPr marL="360363" lvl="1" indent="0">
              <a:buNone/>
            </a:pPr>
            <a:r>
              <a:rPr lang="en-N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r>
              <a:rPr lang="en-NZ" sz="2200" dirty="0"/>
              <a:t>Generate your own evidence</a:t>
            </a:r>
          </a:p>
          <a:p>
            <a:r>
              <a:rPr lang="en-NZ" sz="2200" dirty="0"/>
              <a:t>Accept nothing without strong evidence</a:t>
            </a:r>
          </a:p>
          <a:p>
            <a:r>
              <a:rPr lang="en-NZ" sz="2200" dirty="0"/>
              <a:t>Remember basic scientific principles </a:t>
            </a:r>
          </a:p>
          <a:p>
            <a:pPr lvl="1">
              <a:buFont typeface="Wingdings" panose="05000000000000000000" pitchFamily="2" charset="2"/>
              <a:buChar char="J"/>
            </a:pPr>
            <a:r>
              <a:rPr lang="en-NZ" sz="1800" dirty="0"/>
              <a:t>Coming soon …….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2"/>
            <a:endParaRPr lang="en-NZ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230649E-E267-4BB7-9427-3F448C67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神话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98913EB-7959-47AC-9218-815D7E29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云南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06B118-2F9D-4AEC-9674-B942957F6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" y="47625"/>
          <a:ext cx="1277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278000" imgH="357480" progId="Package">
                  <p:embed/>
                </p:oleObj>
              </mc:Choice>
              <mc:Fallback>
                <p:oleObj name="Packager Shell Object" showAsIcon="1" r:id="rId2" imgW="1278000" imgH="357480" progId="Packag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B06B118-2F9D-4AEC-9674-B942957F6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25" y="47625"/>
                        <a:ext cx="127793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48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CLASSIFICATION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523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Descriptive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dirty="0"/>
              <a:t>Analytical</a:t>
            </a:r>
          </a:p>
          <a:p>
            <a:r>
              <a:rPr lang="en-NZ" dirty="0"/>
              <a:t>Applied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/>
              <a:t> Fundamental</a:t>
            </a:r>
          </a:p>
          <a:p>
            <a:r>
              <a:rPr lang="en-NZ" dirty="0"/>
              <a:t>Quantitative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/>
              <a:t> Qualitative</a:t>
            </a:r>
          </a:p>
          <a:p>
            <a:r>
              <a:rPr lang="en-NZ" dirty="0"/>
              <a:t>Conceptual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/>
              <a:t> Empirical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811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Descriptive </a:t>
            </a:r>
            <a:r>
              <a:rPr lang="en-NZ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Analytical</a:t>
            </a:r>
          </a:p>
          <a:p>
            <a:r>
              <a:rPr lang="en-NZ" dirty="0">
                <a:solidFill>
                  <a:srgbClr val="FF0000"/>
                </a:solidFill>
              </a:rPr>
              <a:t>Descriptive</a:t>
            </a:r>
          </a:p>
          <a:p>
            <a:pPr lvl="1"/>
            <a:r>
              <a:rPr lang="en-NZ" dirty="0"/>
              <a:t>Describe</a:t>
            </a:r>
          </a:p>
          <a:p>
            <a:pPr lvl="2"/>
            <a:r>
              <a:rPr lang="en-NZ" dirty="0"/>
              <a:t>More common in Humanities, Education, </a:t>
            </a:r>
            <a:r>
              <a:rPr lang="en-N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N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NZ" dirty="0"/>
              <a:t>Rare in Engineering</a:t>
            </a:r>
          </a:p>
          <a:p>
            <a:pPr lvl="1"/>
            <a:r>
              <a:rPr lang="en-NZ" dirty="0"/>
              <a:t>Descriptions only are relatively rare in any discipline</a:t>
            </a:r>
          </a:p>
          <a:p>
            <a:pPr lvl="2"/>
            <a:r>
              <a:rPr lang="en-NZ" dirty="0"/>
              <a:t>Essentially building catalogues or histories</a:t>
            </a:r>
          </a:p>
          <a:p>
            <a:pPr lvl="2"/>
            <a:r>
              <a:rPr lang="en-NZ" dirty="0"/>
              <a:t>Some interpretation or analysis usually required for </a:t>
            </a:r>
            <a:r>
              <a:rPr lang="en-NZ" i="1" dirty="0">
                <a:solidFill>
                  <a:srgbClr val="FF0000"/>
                </a:solidFill>
              </a:rPr>
              <a:t>good</a:t>
            </a:r>
            <a:r>
              <a:rPr lang="en-NZ" dirty="0"/>
              <a:t> research</a:t>
            </a:r>
          </a:p>
          <a:p>
            <a:r>
              <a:rPr lang="en-NZ" dirty="0">
                <a:solidFill>
                  <a:srgbClr val="FF0000"/>
                </a:solidFill>
              </a:rPr>
              <a:t>Analytical</a:t>
            </a:r>
          </a:p>
          <a:p>
            <a:pPr lvl="1"/>
            <a:r>
              <a:rPr lang="en-NZ" dirty="0"/>
              <a:t>Analysis of existing systems</a:t>
            </a:r>
          </a:p>
          <a:p>
            <a:pPr lvl="1"/>
            <a:r>
              <a:rPr lang="en-NZ" dirty="0"/>
              <a:t>In engineering</a:t>
            </a:r>
          </a:p>
          <a:p>
            <a:pPr lvl="2"/>
            <a:r>
              <a:rPr lang="en-NZ" dirty="0"/>
              <a:t>mainly explaining behaviour of systems using physics or mathematical models</a:t>
            </a:r>
          </a:p>
        </p:txBody>
      </p:sp>
    </p:spTree>
    <p:extLst>
      <p:ext uri="{BB962C8B-B14F-4D97-AF65-F5344CB8AC3E}">
        <p14:creationId xmlns:p14="http://schemas.microsoft.com/office/powerpoint/2010/main" val="333343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bg2">
                    <a:lumMod val="50000"/>
                  </a:schemeClr>
                </a:solidFill>
              </a:rPr>
              <a:t>Applied </a:t>
            </a:r>
            <a:r>
              <a:rPr lang="en-NZ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>
                <a:solidFill>
                  <a:schemeClr val="bg2">
                    <a:lumMod val="50000"/>
                  </a:schemeClr>
                </a:solidFill>
              </a:rPr>
              <a:t> Fundamental</a:t>
            </a:r>
          </a:p>
          <a:p>
            <a:r>
              <a:rPr lang="en-NZ" dirty="0">
                <a:solidFill>
                  <a:srgbClr val="FF0000"/>
                </a:solidFill>
              </a:rPr>
              <a:t>Applied</a:t>
            </a:r>
          </a:p>
          <a:p>
            <a:pPr lvl="1"/>
            <a:r>
              <a:rPr lang="en-NZ" dirty="0"/>
              <a:t>Almost all engineering research is applied!</a:t>
            </a:r>
          </a:p>
          <a:p>
            <a:pPr lvl="2"/>
            <a:r>
              <a:rPr lang="en-NZ" dirty="0"/>
              <a:t>Application of known physical properties to understanding of systems</a:t>
            </a:r>
          </a:p>
          <a:p>
            <a:pPr lvl="2"/>
            <a:r>
              <a:rPr lang="en-NZ" dirty="0"/>
              <a:t>Building new systems based on known physical properties</a:t>
            </a:r>
          </a:p>
          <a:p>
            <a:r>
              <a:rPr lang="en-NZ" dirty="0">
                <a:solidFill>
                  <a:srgbClr val="FF0000"/>
                </a:solidFill>
              </a:rPr>
              <a:t>Fundamental </a:t>
            </a:r>
          </a:p>
          <a:p>
            <a:pPr lvl="1"/>
            <a:r>
              <a:rPr lang="en-NZ" dirty="0"/>
              <a:t>Usually labelled ‘Physics’ or ‘Mathematics’</a:t>
            </a:r>
          </a:p>
        </p:txBody>
      </p:sp>
    </p:spTree>
    <p:extLst>
      <p:ext uri="{BB962C8B-B14F-4D97-AF65-F5344CB8AC3E}">
        <p14:creationId xmlns:p14="http://schemas.microsoft.com/office/powerpoint/2010/main" val="348267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71284" cy="5440362"/>
          </a:xfrm>
        </p:spPr>
        <p:txBody>
          <a:bodyPr/>
          <a:lstStyle/>
          <a:p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Quantitative </a:t>
            </a:r>
            <a:r>
              <a:rPr lang="en-NZ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 Qualitative</a:t>
            </a:r>
          </a:p>
          <a:p>
            <a:r>
              <a:rPr lang="en-NZ" dirty="0">
                <a:solidFill>
                  <a:srgbClr val="FF0000"/>
                </a:solidFill>
              </a:rPr>
              <a:t>Quantitative</a:t>
            </a:r>
          </a:p>
          <a:p>
            <a:pPr lvl="1"/>
            <a:r>
              <a:rPr lang="en-NZ" dirty="0"/>
              <a:t>Almost all engineering research requires measurement</a:t>
            </a:r>
          </a:p>
          <a:p>
            <a:pPr lvl="1">
              <a:buFont typeface="Symbol" panose="05050102010706020507" pitchFamily="18" charset="2"/>
              <a:buChar char="\"/>
            </a:pPr>
            <a:r>
              <a:rPr lang="en-NZ" dirty="0"/>
              <a:t>Focus in this course on measurement, accuracy, errors,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In humanities, surveys are most common quantitative tool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FF0000"/>
                </a:solidFill>
              </a:rPr>
              <a:t>Accuracy is important </a:t>
            </a:r>
            <a:r>
              <a:rPr lang="en-NZ" dirty="0"/>
              <a:t>in them too!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dirty="0"/>
              <a:t>Research presentations should show understanding of accuracy and errors in experiments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dirty="0"/>
              <a:t>Common error: report unrealistic accuracy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NZ" dirty="0"/>
              <a:t>Writing </a:t>
            </a:r>
            <a:r>
              <a:rPr lang="en-NZ" dirty="0">
                <a:solidFill>
                  <a:srgbClr val="FF0000"/>
                </a:solidFill>
              </a:rPr>
              <a:t>23.78</a:t>
            </a:r>
            <a:r>
              <a:rPr lang="en-NZ" dirty="0"/>
              <a:t> when experiment only justifies 5% accuracy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NZ" dirty="0"/>
              <a:t>Value in report should be </a:t>
            </a:r>
            <a:r>
              <a:rPr lang="en-NZ" dirty="0">
                <a:solidFill>
                  <a:srgbClr val="FF0000"/>
                </a:solidFill>
              </a:rPr>
              <a:t>24</a:t>
            </a:r>
          </a:p>
          <a:p>
            <a:r>
              <a:rPr lang="en-NZ" dirty="0">
                <a:solidFill>
                  <a:srgbClr val="FF0000"/>
                </a:solidFill>
              </a:rPr>
              <a:t>Qualitative </a:t>
            </a:r>
          </a:p>
          <a:p>
            <a:pPr lvl="1"/>
            <a:r>
              <a:rPr lang="en-NZ" dirty="0"/>
              <a:t>More common in humanities</a:t>
            </a:r>
          </a:p>
          <a:p>
            <a:pPr lvl="1"/>
            <a:r>
              <a:rPr lang="en-NZ" dirty="0"/>
              <a:t>Rare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288752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Conceptual </a:t>
            </a:r>
            <a:r>
              <a:rPr lang="en-NZ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 Empirical</a:t>
            </a:r>
          </a:p>
          <a:p>
            <a:r>
              <a:rPr lang="en-NZ" dirty="0">
                <a:solidFill>
                  <a:srgbClr val="FF0000"/>
                </a:solidFill>
              </a:rPr>
              <a:t>Conceptual </a:t>
            </a:r>
          </a:p>
          <a:p>
            <a:pPr lvl="1"/>
            <a:r>
              <a:rPr lang="en-NZ" dirty="0"/>
              <a:t>Development of new theories</a:t>
            </a:r>
          </a:p>
          <a:p>
            <a:pPr lvl="1"/>
            <a:r>
              <a:rPr lang="en-NZ" dirty="0"/>
              <a:t>Pre-cursor to empirical work to validate theories!</a:t>
            </a:r>
          </a:p>
          <a:p>
            <a:r>
              <a:rPr lang="en-NZ" dirty="0">
                <a:solidFill>
                  <a:srgbClr val="FF0000"/>
                </a:solidFill>
              </a:rPr>
              <a:t>Empirical</a:t>
            </a:r>
          </a:p>
          <a:p>
            <a:pPr lvl="1"/>
            <a:r>
              <a:rPr lang="en-NZ" dirty="0"/>
              <a:t>Experiments designed to validate theories or hypotheses</a:t>
            </a:r>
          </a:p>
          <a:p>
            <a:pPr lvl="2">
              <a:buFont typeface="Symbol" panose="05050102010706020507" pitchFamily="18" charset="2"/>
              <a:buChar char="\"/>
            </a:pPr>
            <a:r>
              <a:rPr lang="en-NZ" dirty="0"/>
              <a:t>Most engineering research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238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Self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00600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John Morris</a:t>
            </a:r>
            <a:r>
              <a:rPr lang="en-NZ" sz="2000" dirty="0">
                <a:latin typeface="Times New Roman" pitchFamily="18" charset="0"/>
                <a:cs typeface="Times New Roman" pitchFamily="18" charset="0"/>
              </a:rPr>
              <a:t>, PhD(Sydney)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en-NZ" sz="2000" b="0" i="1" dirty="0">
                <a:latin typeface="Times New Roman" pitchFamily="18" charset="0"/>
                <a:cs typeface="Times New Roman" pitchFamily="18" charset="0"/>
              </a:rPr>
              <a:t>Before coming to  KMITL ..</a:t>
            </a:r>
          </a:p>
          <a:p>
            <a:pPr marL="800100" lvl="1">
              <a:buFont typeface="Wingdings" panose="05000000000000000000" pitchFamily="2" charset="2"/>
              <a:buChar char="q"/>
            </a:pP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Assoc Professor, </a:t>
            </a:r>
            <a:br>
              <a:rPr lang="en-NZ" sz="1600" dirty="0">
                <a:latin typeface="Times New Roman" pitchFamily="18" charset="0"/>
                <a:cs typeface="Times New Roman" pitchFamily="18" charset="0"/>
              </a:rPr>
            </a:b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Electrical and Computer Engineering/Computer Science, University of Auckland, New Zealand </a:t>
            </a:r>
          </a:p>
          <a:p>
            <a:pPr marL="800100" lvl="1">
              <a:buFont typeface="Wingdings" panose="05000000000000000000" pitchFamily="2" charset="2"/>
              <a:buChar char="q"/>
            </a:pP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Engineering, </a:t>
            </a:r>
            <a:r>
              <a:rPr lang="en-NZ" sz="1600" dirty="0" err="1">
                <a:latin typeface="Times New Roman" pitchFamily="18" charset="0"/>
                <a:cs typeface="Times New Roman" pitchFamily="18" charset="0"/>
              </a:rPr>
              <a:t>Mahasarakham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r>
              <a:rPr lang="en-NZ" sz="2000" dirty="0">
                <a:latin typeface="Times New Roman" pitchFamily="18" charset="0"/>
                <a:cs typeface="Times New Roman" pitchFamily="18" charset="0"/>
              </a:rPr>
              <a:t>Current study</a:t>
            </a:r>
          </a:p>
          <a:p>
            <a:pPr marL="0" indent="0">
              <a:buNone/>
            </a:pPr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2" y="3637159"/>
            <a:ext cx="2016224" cy="284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6" y="3687325"/>
            <a:ext cx="1946460" cy="281380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72AF0E-DDD3-49E2-99D2-1CBBCAD6A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47" y="3637158"/>
            <a:ext cx="2813802" cy="28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1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i="1" dirty="0"/>
              <a:t>Classification is </a:t>
            </a:r>
            <a:r>
              <a:rPr lang="en-NZ" i="1" dirty="0">
                <a:solidFill>
                  <a:srgbClr val="FF0000"/>
                </a:solidFill>
              </a:rPr>
              <a:t>not</a:t>
            </a:r>
            <a:r>
              <a:rPr lang="en-NZ" i="1" dirty="0"/>
              <a:t> very important</a:t>
            </a:r>
          </a:p>
          <a:p>
            <a:r>
              <a:rPr lang="en-NZ" dirty="0"/>
              <a:t>Excellent projects have elements of </a:t>
            </a:r>
            <a:r>
              <a:rPr lang="en-NZ" dirty="0">
                <a:solidFill>
                  <a:srgbClr val="FF0000"/>
                </a:solidFill>
              </a:rPr>
              <a:t>all types </a:t>
            </a:r>
            <a:r>
              <a:rPr lang="en-NZ" dirty="0"/>
              <a:t>of research</a:t>
            </a:r>
          </a:p>
          <a:p>
            <a:r>
              <a:rPr lang="en-NZ" dirty="0">
                <a:solidFill>
                  <a:srgbClr val="FF0000"/>
                </a:solidFill>
              </a:rPr>
              <a:t>Most important</a:t>
            </a:r>
          </a:p>
          <a:p>
            <a:pPr lvl="1"/>
            <a:r>
              <a:rPr lang="en-NZ" dirty="0"/>
              <a:t>Clear aim</a:t>
            </a:r>
          </a:p>
          <a:p>
            <a:pPr lvl="1"/>
            <a:r>
              <a:rPr lang="en-NZ" dirty="0"/>
              <a:t>Good design</a:t>
            </a:r>
          </a:p>
          <a:p>
            <a:pPr lvl="1"/>
            <a:r>
              <a:rPr lang="en-NZ" dirty="0"/>
              <a:t>Proper tools</a:t>
            </a:r>
          </a:p>
          <a:p>
            <a:pPr lvl="2"/>
            <a:r>
              <a:rPr lang="en-NZ" dirty="0"/>
              <a:t>Appropriate measuring devices, sensors, …</a:t>
            </a:r>
          </a:p>
          <a:p>
            <a:pPr lvl="1"/>
            <a:r>
              <a:rPr lang="en-NZ" dirty="0"/>
              <a:t>Understanding tools</a:t>
            </a:r>
          </a:p>
          <a:p>
            <a:pPr lvl="2"/>
            <a:r>
              <a:rPr lang="en-NZ" dirty="0"/>
              <a:t>Knowing accuracy and limitations</a:t>
            </a:r>
          </a:p>
          <a:p>
            <a:pPr lvl="1"/>
            <a:r>
              <a:rPr lang="en-NZ" dirty="0"/>
              <a:t>Logical analysis</a:t>
            </a:r>
          </a:p>
          <a:p>
            <a:pPr lvl="2"/>
            <a:r>
              <a:rPr lang="en-NZ" dirty="0"/>
              <a:t>Conclusions supported by data</a:t>
            </a:r>
          </a:p>
        </p:txBody>
      </p:sp>
    </p:spTree>
    <p:extLst>
      <p:ext uri="{BB962C8B-B14F-4D97-AF65-F5344CB8AC3E}">
        <p14:creationId xmlns:p14="http://schemas.microsoft.com/office/powerpoint/2010/main" val="384285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FUNDAMENTAL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970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Three Important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4" y="1143000"/>
            <a:ext cx="8229600" cy="54403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NZ" dirty="0"/>
              <a:t>Hypothesis (</a:t>
            </a:r>
            <a:r>
              <a:rPr lang="th-TH" dirty="0"/>
              <a:t>สมมติฐาน</a:t>
            </a:r>
            <a:r>
              <a:rPr lang="en-US" dirty="0"/>
              <a:t> .. </a:t>
            </a:r>
            <a:r>
              <a:rPr lang="zh-CN" altLang="en-US" dirty="0"/>
              <a:t>假设 </a:t>
            </a:r>
            <a:r>
              <a:rPr lang="en-US" altLang="zh-CN" dirty="0"/>
              <a:t>/ </a:t>
            </a:r>
            <a:r>
              <a:rPr lang="zh-CN" altLang="en-US" dirty="0"/>
              <a:t>假定 </a:t>
            </a:r>
            <a:r>
              <a:rPr lang="en-AU" dirty="0"/>
              <a:t>) </a:t>
            </a:r>
            <a:r>
              <a:rPr lang="en-NZ" dirty="0"/>
              <a:t>needed</a:t>
            </a:r>
          </a:p>
          <a:p>
            <a:pPr marL="817563" lvl="1" indent="-457200">
              <a:buFont typeface="+mj-lt"/>
              <a:buAutoNum type="alphaLcPeriod"/>
            </a:pPr>
            <a:r>
              <a:rPr lang="en-NZ" dirty="0"/>
              <a:t>Critical for good experimental design</a:t>
            </a:r>
          </a:p>
          <a:p>
            <a:pPr marL="817563" lvl="1" indent="-457200">
              <a:buFont typeface="+mj-lt"/>
              <a:buAutoNum type="alphaLcPeriod"/>
            </a:pPr>
            <a:r>
              <a:rPr lang="en-NZ" dirty="0"/>
              <a:t>Basis for conclusion</a:t>
            </a:r>
          </a:p>
          <a:p>
            <a:pPr marL="1182688" lvl="3" indent="-457200">
              <a:buFont typeface="Wingdings" panose="05000000000000000000" pitchFamily="2" charset="2"/>
              <a:buChar char="q"/>
            </a:pPr>
            <a:r>
              <a:rPr lang="en-NZ" dirty="0"/>
              <a:t>Hypothesis: </a:t>
            </a:r>
          </a:p>
          <a:p>
            <a:pPr marL="725488" lvl="3" indent="0">
              <a:buNone/>
            </a:pPr>
            <a:r>
              <a:rPr lang="en-NZ" dirty="0">
                <a:solidFill>
                  <a:srgbClr val="FF0000"/>
                </a:solidFill>
              </a:rPr>
              <a:t>IF</a:t>
            </a:r>
            <a:r>
              <a:rPr lang="en-NZ" dirty="0"/>
              <a:t> we measure X, </a:t>
            </a:r>
            <a:r>
              <a:rPr lang="en-NZ" dirty="0">
                <a:solidFill>
                  <a:srgbClr val="FF0000"/>
                </a:solidFill>
              </a:rPr>
              <a:t>THEN</a:t>
            </a:r>
            <a:r>
              <a:rPr lang="en-NZ" dirty="0"/>
              <a:t> we expect result will be Y.</a:t>
            </a:r>
          </a:p>
          <a:p>
            <a:pPr marL="1182688" lvl="3" indent="-457200">
              <a:buFont typeface="Wingdings" panose="05000000000000000000" pitchFamily="2" charset="2"/>
              <a:buChar char="q"/>
            </a:pPr>
            <a:r>
              <a:rPr lang="en-NZ" dirty="0"/>
              <a:t>Conclusion: </a:t>
            </a:r>
          </a:p>
          <a:p>
            <a:pPr marL="725488" lvl="3" indent="0">
              <a:buNone/>
            </a:pPr>
            <a:r>
              <a:rPr lang="en-NZ" dirty="0"/>
              <a:t>We measured X and found Y, so our hypothesis was a reasonable one.</a:t>
            </a:r>
          </a:p>
          <a:p>
            <a:pPr marL="725488" lvl="3" indent="0">
              <a:buNone/>
            </a:pPr>
            <a:endParaRPr lang="en-NZ" dirty="0"/>
          </a:p>
          <a:p>
            <a:pPr marL="536575" indent="-457200">
              <a:buFont typeface="Wingdings" panose="05000000000000000000" pitchFamily="2" charset="2"/>
              <a:buChar char="§"/>
            </a:pPr>
            <a:r>
              <a:rPr lang="en-NZ" dirty="0"/>
              <a:t>Note: Many social scientists form research objectives and questions as starting points</a:t>
            </a:r>
          </a:p>
          <a:p>
            <a:pPr marL="536575" indent="-457200">
              <a:buFont typeface="Wingdings" panose="05000000000000000000" pitchFamily="2" charset="2"/>
              <a:buChar char="§"/>
            </a:pPr>
            <a:r>
              <a:rPr lang="en-NZ" dirty="0"/>
              <a:t>These can be converted to hypotheses easily</a:t>
            </a:r>
          </a:p>
          <a:p>
            <a:pPr marL="817563" lvl="1" indent="-457200">
              <a:buFont typeface="Wingdings" panose="05000000000000000000" pitchFamily="2" charset="2"/>
              <a:buChar char="§"/>
            </a:pPr>
            <a:r>
              <a:rPr lang="en-NZ" dirty="0"/>
              <a:t>Objective: We aim to demonstrate Y</a:t>
            </a:r>
          </a:p>
          <a:p>
            <a:pPr marL="817563" lvl="1" indent="-457200">
              <a:buFont typeface="Wingdings" panose="05000000000000000000" pitchFamily="2" charset="2"/>
              <a:buChar char="§"/>
            </a:pPr>
            <a:r>
              <a:rPr lang="en-NZ" dirty="0"/>
              <a:t>Question: If we measure X, will we observe Y?</a:t>
            </a:r>
          </a:p>
          <a:p>
            <a:pPr marL="725488" lvl="3" indent="0">
              <a:buNone/>
            </a:pPr>
            <a:endParaRPr lang="en-NZ" dirty="0"/>
          </a:p>
          <a:p>
            <a:pPr marL="725488" lvl="3" indent="0">
              <a:buNone/>
            </a:pPr>
            <a:endParaRPr lang="en-NZ" dirty="0"/>
          </a:p>
          <a:p>
            <a:pPr marL="725488" lvl="3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6790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Three Important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4" y="1143000"/>
            <a:ext cx="8229600" cy="5440362"/>
          </a:xfrm>
        </p:spPr>
        <p:txBody>
          <a:bodyPr/>
          <a:lstStyle/>
          <a:p>
            <a:pPr marL="817563" lvl="1" indent="-457200">
              <a:buFont typeface="+mj-lt"/>
              <a:buAutoNum type="alphaLcPeriod" startAt="3"/>
            </a:pPr>
            <a:r>
              <a:rPr lang="en-NZ" sz="2800" i="1" dirty="0">
                <a:solidFill>
                  <a:srgbClr val="FF0000"/>
                </a:solidFill>
              </a:rPr>
              <a:t>No experiment </a:t>
            </a:r>
            <a:r>
              <a:rPr lang="en-NZ" sz="2800" i="1" dirty="0"/>
              <a:t>proves</a:t>
            </a:r>
            <a:r>
              <a:rPr lang="en-NZ" sz="2800" i="1" dirty="0">
                <a:solidFill>
                  <a:srgbClr val="FF0000"/>
                </a:solidFill>
              </a:rPr>
              <a:t> any hypothesis</a:t>
            </a:r>
          </a:p>
          <a:p>
            <a:pPr marL="1182688" lvl="3" indent="-457200">
              <a:buFont typeface="Wingdings" panose="05000000000000000000" pitchFamily="2" charset="2"/>
              <a:buChar char="§"/>
            </a:pPr>
            <a:r>
              <a:rPr lang="en-AU" sz="2400" dirty="0"/>
              <a:t>Prove = </a:t>
            </a:r>
            <a:r>
              <a:rPr lang="th-TH" sz="2400" dirty="0"/>
              <a:t>พิสูจน์</a:t>
            </a:r>
            <a:r>
              <a:rPr lang="en-US" sz="2400" dirty="0"/>
              <a:t> = </a:t>
            </a:r>
            <a:r>
              <a:rPr lang="zh-CN" altLang="en-US" sz="2400" dirty="0"/>
              <a:t>证明</a:t>
            </a:r>
            <a:endParaRPr lang="en-NZ" sz="2400" i="1" dirty="0">
              <a:solidFill>
                <a:srgbClr val="FF0000"/>
              </a:solidFill>
            </a:endParaRPr>
          </a:p>
          <a:p>
            <a:pPr marL="808038" lvl="1" indent="-446088">
              <a:buFont typeface="+mj-lt"/>
              <a:buAutoNum type="alphaLcPeriod" startAt="3"/>
            </a:pPr>
            <a:r>
              <a:rPr lang="en-NZ" dirty="0"/>
              <a:t>Converse is true: experiments </a:t>
            </a:r>
            <a:r>
              <a:rPr lang="en-NZ" dirty="0">
                <a:solidFill>
                  <a:srgbClr val="FF0000"/>
                </a:solidFill>
              </a:rPr>
              <a:t>can</a:t>
            </a:r>
            <a:r>
              <a:rPr lang="en-NZ" dirty="0"/>
              <a:t> disprove hypotheses!</a:t>
            </a:r>
          </a:p>
          <a:p>
            <a:pPr marL="1173163" lvl="3" indent="-446088">
              <a:buFont typeface="Wingdings" panose="05000000000000000000" pitchFamily="2" charset="2"/>
              <a:buChar char="§"/>
            </a:pPr>
            <a:r>
              <a:rPr lang="en-NZ" dirty="0"/>
              <a:t>In fact, </a:t>
            </a:r>
            <a:r>
              <a:rPr lang="en-NZ" dirty="0">
                <a:solidFill>
                  <a:srgbClr val="FF0000"/>
                </a:solidFill>
              </a:rPr>
              <a:t>only one </a:t>
            </a:r>
            <a:r>
              <a:rPr lang="en-NZ" dirty="0"/>
              <a:t>experiment is needed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NZ" sz="2000" i="1" dirty="0">
                <a:solidFill>
                  <a:srgbClr val="FF0000"/>
                </a:solidFill>
              </a:rPr>
              <a:t>Results must be reproducible</a:t>
            </a:r>
          </a:p>
          <a:p>
            <a:pPr marL="817563" lvl="1" indent="-457200">
              <a:buFont typeface="+mj-lt"/>
              <a:buAutoNum type="alphaLcPeriod"/>
            </a:pPr>
            <a:r>
              <a:rPr lang="en-NZ" dirty="0"/>
              <a:t>Reports must be sufficient to enable experiments to be repeated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NZ" sz="2000" dirty="0">
                <a:solidFill>
                  <a:srgbClr val="FF0000"/>
                </a:solidFill>
              </a:rPr>
              <a:t>Results are not accepted by the scientific community until they are repeated</a:t>
            </a:r>
          </a:p>
        </p:txBody>
      </p:sp>
    </p:spTree>
    <p:extLst>
      <p:ext uri="{BB962C8B-B14F-4D97-AF65-F5344CB8AC3E}">
        <p14:creationId xmlns:p14="http://schemas.microsoft.com/office/powerpoint/2010/main" val="2036111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47" y="1133678"/>
            <a:ext cx="8229600" cy="5105400"/>
          </a:xfrm>
        </p:spPr>
        <p:txBody>
          <a:bodyPr/>
          <a:lstStyle/>
          <a:p>
            <a:r>
              <a:rPr lang="en-NZ" dirty="0"/>
              <a:t>Problem situation: </a:t>
            </a:r>
          </a:p>
          <a:p>
            <a:pPr lvl="1"/>
            <a:r>
              <a:rPr lang="en-NZ" dirty="0"/>
              <a:t>In district Y, in the first month, </a:t>
            </a:r>
            <a:br>
              <a:rPr lang="en-NZ" dirty="0"/>
            </a:br>
            <a:r>
              <a:rPr lang="en-NZ" dirty="0"/>
              <a:t>500 children under one year old </a:t>
            </a:r>
            <a:r>
              <a:rPr lang="en-NZ" dirty="0">
                <a:solidFill>
                  <a:srgbClr val="FF0000"/>
                </a:solidFill>
              </a:rPr>
              <a:t>started</a:t>
            </a:r>
            <a:r>
              <a:rPr lang="en-NZ" dirty="0"/>
              <a:t> immunization</a:t>
            </a:r>
          </a:p>
          <a:p>
            <a:pPr lvl="1"/>
            <a:r>
              <a:rPr lang="en-NZ" dirty="0"/>
              <a:t>However, at the end of the year, </a:t>
            </a:r>
            <a:br>
              <a:rPr lang="en-NZ" dirty="0"/>
            </a:br>
            <a:r>
              <a:rPr lang="en-NZ" dirty="0"/>
              <a:t>only 25 children had </a:t>
            </a:r>
            <a:r>
              <a:rPr lang="en-NZ" dirty="0">
                <a:solidFill>
                  <a:srgbClr val="FF0000"/>
                </a:solidFill>
              </a:rPr>
              <a:t>completed</a:t>
            </a:r>
            <a:r>
              <a:rPr lang="en-NZ" dirty="0"/>
              <a:t> their vaccination</a:t>
            </a:r>
          </a:p>
          <a:p>
            <a:pPr lvl="1"/>
            <a:r>
              <a:rPr lang="en-NZ" dirty="0"/>
              <a:t>There are several clinics and a small hospital in district Y</a:t>
            </a:r>
          </a:p>
          <a:p>
            <a:r>
              <a:rPr lang="en-NZ" dirty="0"/>
              <a:t>Discrepancy </a:t>
            </a:r>
          </a:p>
          <a:p>
            <a:pPr lvl="1"/>
            <a:r>
              <a:rPr lang="en-NZ" dirty="0"/>
              <a:t>All 500 children should have completed vaccination, but only 5% of those who started vaccination have completed. </a:t>
            </a:r>
          </a:p>
          <a:p>
            <a:r>
              <a:rPr lang="en-NZ" dirty="0"/>
              <a:t>Problem (research) question:</a:t>
            </a:r>
          </a:p>
          <a:p>
            <a:pPr lvl="1"/>
            <a:r>
              <a:rPr lang="en-NZ" dirty="0"/>
              <a:t>Why did only 5% of children complete their vaccination? </a:t>
            </a:r>
          </a:p>
          <a:p>
            <a:r>
              <a:rPr lang="en-NZ" dirty="0"/>
              <a:t>Research Method?</a:t>
            </a:r>
          </a:p>
          <a:p>
            <a:pPr lvl="1"/>
            <a:r>
              <a:rPr lang="en-NZ" dirty="0"/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2677482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Plan A</a:t>
            </a:r>
          </a:p>
          <a:p>
            <a:pPr lvl="1"/>
            <a:r>
              <a:rPr lang="en-NZ" dirty="0"/>
              <a:t>Survey staff at each location</a:t>
            </a:r>
          </a:p>
          <a:p>
            <a:pPr lvl="1"/>
            <a:r>
              <a:rPr lang="en-NZ" dirty="0"/>
              <a:t>Survey parents</a:t>
            </a:r>
          </a:p>
          <a:p>
            <a:pPr lvl="1"/>
            <a:r>
              <a:rPr lang="en-NZ" dirty="0"/>
              <a:t>Use answers to explain incomplete vaccinations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Are you sure you have the correct answer?</a:t>
            </a:r>
          </a:p>
          <a:p>
            <a:pPr lvl="1"/>
            <a:r>
              <a:rPr lang="en-NZ" dirty="0"/>
              <a:t>Answers may not be conclusive ..</a:t>
            </a:r>
          </a:p>
          <a:p>
            <a:pPr lvl="1"/>
            <a:r>
              <a:rPr lang="en-NZ" dirty="0"/>
              <a:t>What if you didn’t ask the right questions?</a:t>
            </a:r>
          </a:p>
        </p:txBody>
      </p:sp>
    </p:spTree>
    <p:extLst>
      <p:ext uri="{BB962C8B-B14F-4D97-AF65-F5344CB8AC3E}">
        <p14:creationId xmlns:p14="http://schemas.microsoft.com/office/powerpoint/2010/main" val="268460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EBD8-ABFA-4272-8384-3C6D75A6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C1C7-D3C0-473A-A68F-F74E3D8CF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 for parents</a:t>
            </a:r>
          </a:p>
          <a:p>
            <a:pPr marL="738188" lvl="1" indent="-457200">
              <a:buFont typeface="+mj-lt"/>
              <a:buAutoNum type="arabicPeriod"/>
            </a:pPr>
            <a:r>
              <a:rPr lang="en-US" dirty="0"/>
              <a:t>Did you take your children to 2</a:t>
            </a:r>
            <a:r>
              <a:rPr lang="en-US" baseline="30000" dirty="0"/>
              <a:t>nd</a:t>
            </a:r>
            <a:r>
              <a:rPr lang="en-US" dirty="0"/>
              <a:t> vaccination?</a:t>
            </a:r>
          </a:p>
          <a:p>
            <a:pPr marL="738188" lvl="1" indent="-457200">
              <a:buFont typeface="+mj-lt"/>
              <a:buAutoNum type="arabicPeriod"/>
            </a:pPr>
            <a:r>
              <a:rPr lang="en-US" dirty="0"/>
              <a:t>Did you know that 2</a:t>
            </a:r>
            <a:r>
              <a:rPr lang="en-US" baseline="30000" dirty="0"/>
              <a:t>nd</a:t>
            </a:r>
            <a:r>
              <a:rPr lang="en-US" dirty="0"/>
              <a:t> vaccination was necessary?</a:t>
            </a:r>
          </a:p>
          <a:p>
            <a:pPr marL="738188" lvl="1" indent="-457200">
              <a:buFont typeface="+mj-lt"/>
              <a:buAutoNum type="arabicPeriod"/>
            </a:pPr>
            <a:r>
              <a:rPr lang="en-US" dirty="0"/>
              <a:t>Was there a reason that you did not take your child for 2</a:t>
            </a:r>
            <a:r>
              <a:rPr lang="en-US" baseline="30000" dirty="0"/>
              <a:t>nd</a:t>
            </a:r>
            <a:r>
              <a:rPr lang="en-US" dirty="0"/>
              <a:t> vaccination?</a:t>
            </a:r>
          </a:p>
          <a:p>
            <a:pPr marL="738188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Answers</a:t>
            </a:r>
          </a:p>
          <a:p>
            <a:pPr marL="457200" indent="-457200"/>
            <a:r>
              <a:rPr lang="en-US" sz="2000" dirty="0" err="1"/>
              <a:t>Q1</a:t>
            </a:r>
            <a:r>
              <a:rPr lang="en-US" sz="2000" dirty="0"/>
              <a:t>   Yes – 80%    No - 20%</a:t>
            </a:r>
          </a:p>
          <a:p>
            <a:pPr marL="457200" indent="-457200"/>
            <a:r>
              <a:rPr lang="en-US" sz="2000" dirty="0" err="1"/>
              <a:t>Q2</a:t>
            </a:r>
            <a:r>
              <a:rPr lang="en-US" sz="2000" dirty="0"/>
              <a:t>   Yes – 85%    No – 15%</a:t>
            </a:r>
          </a:p>
          <a:p>
            <a:pPr marL="457200" indent="-457200"/>
            <a:r>
              <a:rPr lang="en-US" sz="2000" dirty="0" err="1"/>
              <a:t>Q3</a:t>
            </a:r>
            <a:r>
              <a:rPr lang="en-US" sz="2000" dirty="0"/>
              <a:t>    Yes – 5%     No – 95%</a:t>
            </a:r>
          </a:p>
          <a:p>
            <a:pPr marL="457200" indent="-457200"/>
            <a:endParaRPr lang="en-US" sz="2000" dirty="0"/>
          </a:p>
          <a:p>
            <a:pPr marL="0" indent="0">
              <a:buNone/>
            </a:pPr>
            <a:r>
              <a:rPr lang="en-US" dirty="0"/>
              <a:t>?? Survey is not consistent with questionnaire ??</a:t>
            </a:r>
          </a:p>
          <a:p>
            <a:pPr marL="0" indent="0">
              <a:buNone/>
            </a:pPr>
            <a:r>
              <a:rPr lang="en-US" dirty="0"/>
              <a:t>Problem:  Hypothesis ??</a:t>
            </a:r>
          </a:p>
        </p:txBody>
      </p:sp>
    </p:spTree>
    <p:extLst>
      <p:ext uri="{BB962C8B-B14F-4D97-AF65-F5344CB8AC3E}">
        <p14:creationId xmlns:p14="http://schemas.microsoft.com/office/powerpoint/2010/main" val="646102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Plan B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Survey </a:t>
            </a:r>
            <a:r>
              <a:rPr lang="en-NZ" dirty="0">
                <a:solidFill>
                  <a:srgbClr val="FF0000"/>
                </a:solidFill>
              </a:rPr>
              <a:t>some</a:t>
            </a:r>
            <a:r>
              <a:rPr lang="en-NZ" dirty="0"/>
              <a:t> staff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Survey </a:t>
            </a:r>
            <a:r>
              <a:rPr lang="en-NZ" dirty="0">
                <a:solidFill>
                  <a:srgbClr val="FF0000"/>
                </a:solidFill>
              </a:rPr>
              <a:t>some</a:t>
            </a:r>
            <a:r>
              <a:rPr lang="en-NZ" dirty="0"/>
              <a:t> parents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Use answers to </a:t>
            </a:r>
            <a:r>
              <a:rPr lang="en-NZ" dirty="0">
                <a:solidFill>
                  <a:srgbClr val="FF0000"/>
                </a:solidFill>
              </a:rPr>
              <a:t>form hypothesis </a:t>
            </a:r>
            <a:r>
              <a:rPr lang="en-NZ" dirty="0"/>
              <a:t>about incomplete vaccinations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Design experiment or survey to test hypothesis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 err="1"/>
              <a:t>Analyze</a:t>
            </a:r>
            <a:r>
              <a:rPr lang="en-NZ" dirty="0"/>
              <a:t> results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Did they confirm the hypothesis?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dirty="0"/>
              <a:t>If yes, </a:t>
            </a:r>
            <a:r>
              <a:rPr lang="en-NZ" dirty="0">
                <a:solidFill>
                  <a:srgbClr val="FF0000"/>
                </a:solidFill>
              </a:rPr>
              <a:t>you have your answer 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dirty="0"/>
              <a:t>If not, </a:t>
            </a:r>
            <a:r>
              <a:rPr lang="en-NZ" dirty="0">
                <a:solidFill>
                  <a:srgbClr val="FF0000"/>
                </a:solidFill>
              </a:rPr>
              <a:t>form new hypothesis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dirty="0"/>
              <a:t>Using existing data or 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dirty="0"/>
              <a:t>after new observations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Repeat from 4</a:t>
            </a:r>
          </a:p>
        </p:txBody>
      </p:sp>
      <p:sp>
        <p:nvSpPr>
          <p:cNvPr id="4" name="Bent Arrow 3"/>
          <p:cNvSpPr/>
          <p:nvPr/>
        </p:nvSpPr>
        <p:spPr>
          <a:xfrm rot="5400000">
            <a:off x="5234940" y="4366260"/>
            <a:ext cx="1828800" cy="1783080"/>
          </a:xfrm>
          <a:prstGeom prst="bentArrow">
            <a:avLst>
              <a:gd name="adj1" fmla="val 8900"/>
              <a:gd name="adj2" fmla="val 10917"/>
              <a:gd name="adj3" fmla="val 1784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68" y="6172200"/>
            <a:ext cx="144783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sz="2400" b="1" dirty="0"/>
              <a:t>Finished</a:t>
            </a:r>
          </a:p>
        </p:txBody>
      </p:sp>
      <p:sp>
        <p:nvSpPr>
          <p:cNvPr id="6" name="U-Turn Arrow 5"/>
          <p:cNvSpPr/>
          <p:nvPr/>
        </p:nvSpPr>
        <p:spPr>
          <a:xfrm rot="16200000">
            <a:off x="-890618" y="4243419"/>
            <a:ext cx="2819400" cy="580963"/>
          </a:xfrm>
          <a:prstGeom prst="uturnArrow">
            <a:avLst>
              <a:gd name="adj1" fmla="val 22453"/>
              <a:gd name="adj2" fmla="val 25000"/>
              <a:gd name="adj3" fmla="val 19554"/>
              <a:gd name="adj4" fmla="val 4859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Key difference between plan A and plan B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Before</a:t>
            </a:r>
            <a:r>
              <a:rPr lang="en-NZ" dirty="0"/>
              <a:t> making extensive (and expensive!) experiments</a:t>
            </a:r>
          </a:p>
          <a:p>
            <a:pPr lvl="1"/>
            <a:r>
              <a:rPr lang="en-NZ" dirty="0"/>
              <a:t>You formed a hypothesis about the system</a:t>
            </a:r>
          </a:p>
          <a:p>
            <a:pPr lvl="1"/>
            <a:r>
              <a:rPr lang="en-NZ" dirty="0"/>
              <a:t>Then designed experiments (surveys, </a:t>
            </a:r>
            <a:r>
              <a:rPr lang="en-NZ" dirty="0" err="1"/>
              <a:t>etc</a:t>
            </a:r>
            <a:r>
              <a:rPr lang="en-NZ" dirty="0"/>
              <a:t>) </a:t>
            </a:r>
            <a:r>
              <a:rPr lang="en-NZ" dirty="0">
                <a:solidFill>
                  <a:srgbClr val="FF0000"/>
                </a:solidFill>
              </a:rPr>
              <a:t>to test that hypothesis</a:t>
            </a:r>
          </a:p>
          <a:p>
            <a:pPr lvl="1"/>
            <a:r>
              <a:rPr lang="en-NZ" dirty="0"/>
              <a:t>If those experiments failed to confirm the hypothesis,</a:t>
            </a:r>
            <a:br>
              <a:rPr lang="en-NZ" dirty="0"/>
            </a:br>
            <a:r>
              <a:rPr lang="en-NZ" dirty="0"/>
              <a:t>you formed a new one</a:t>
            </a:r>
          </a:p>
          <a:p>
            <a:pPr lvl="1"/>
            <a:r>
              <a:rPr lang="en-NZ" dirty="0"/>
              <a:t>Repeating the cycle until your experimental results are consistent with your hypothesis</a:t>
            </a:r>
          </a:p>
          <a:p>
            <a:r>
              <a:rPr lang="en-NZ" dirty="0"/>
              <a:t>Ensure that you have tested your understanding of the system with experiments </a:t>
            </a:r>
            <a:r>
              <a:rPr lang="en-NZ" dirty="0">
                <a:solidFill>
                  <a:srgbClr val="FF0000"/>
                </a:solidFill>
              </a:rPr>
              <a:t>designed for the purpose</a:t>
            </a:r>
          </a:p>
          <a:p>
            <a:r>
              <a:rPr lang="en-NZ" dirty="0"/>
              <a:t>Not </a:t>
            </a:r>
            <a:r>
              <a:rPr lang="en-NZ" dirty="0">
                <a:solidFill>
                  <a:srgbClr val="FF0000"/>
                </a:solidFill>
              </a:rPr>
              <a:t>random</a:t>
            </a:r>
            <a:r>
              <a:rPr lang="en-NZ" dirty="0"/>
              <a:t> experiments carried out before you had a clear aim for them!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9319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 -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Plan B(</a:t>
            </a:r>
            <a:r>
              <a:rPr lang="en-NZ" dirty="0" err="1"/>
              <a:t>i</a:t>
            </a:r>
            <a:r>
              <a:rPr lang="en-NZ" dirty="0"/>
              <a:t>)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>
                <a:solidFill>
                  <a:srgbClr val="00B050"/>
                </a:solidFill>
              </a:rPr>
              <a:t>Search the literature for reports of similar problems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>
                <a:solidFill>
                  <a:schemeClr val="bg1">
                    <a:lumMod val="75000"/>
                  </a:schemeClr>
                </a:solidFill>
              </a:rPr>
              <a:t>Survey some staff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>
                <a:solidFill>
                  <a:schemeClr val="bg1">
                    <a:lumMod val="75000"/>
                  </a:schemeClr>
                </a:solidFill>
              </a:rPr>
              <a:t>Survey some parents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Use </a:t>
            </a:r>
            <a:r>
              <a:rPr lang="en-NZ" dirty="0">
                <a:solidFill>
                  <a:srgbClr val="00B050"/>
                </a:solidFill>
              </a:rPr>
              <a:t>previous reports </a:t>
            </a:r>
            <a:r>
              <a:rPr lang="en-NZ" dirty="0"/>
              <a:t>to </a:t>
            </a:r>
            <a:r>
              <a:rPr lang="en-NZ" dirty="0">
                <a:solidFill>
                  <a:srgbClr val="FF0000"/>
                </a:solidFill>
              </a:rPr>
              <a:t>form hypothesis </a:t>
            </a:r>
            <a:r>
              <a:rPr lang="en-NZ" dirty="0"/>
              <a:t>about incomplete vaccinations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Design experiment or survey to test hypothesis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 err="1"/>
              <a:t>Analyze</a:t>
            </a:r>
            <a:r>
              <a:rPr lang="en-NZ" dirty="0"/>
              <a:t> results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Did they confirm the hypothesis?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dirty="0"/>
              <a:t>If yes, </a:t>
            </a:r>
            <a:r>
              <a:rPr lang="en-NZ" dirty="0">
                <a:solidFill>
                  <a:srgbClr val="FF0000"/>
                </a:solidFill>
              </a:rPr>
              <a:t>you have your answer 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dirty="0"/>
              <a:t>If not, </a:t>
            </a:r>
            <a:r>
              <a:rPr lang="en-NZ" dirty="0">
                <a:solidFill>
                  <a:srgbClr val="FF0000"/>
                </a:solidFill>
              </a:rPr>
              <a:t>form new hypothesis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dirty="0"/>
              <a:t>Using existing data or 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dirty="0"/>
              <a:t>after new </a:t>
            </a:r>
            <a:r>
              <a:rPr lang="en-NZ" dirty="0">
                <a:solidFill>
                  <a:srgbClr val="00B050"/>
                </a:solidFill>
              </a:rPr>
              <a:t>literature search </a:t>
            </a:r>
            <a:r>
              <a:rPr lang="en-NZ" dirty="0"/>
              <a:t>or observations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Repeat from 5</a:t>
            </a:r>
          </a:p>
        </p:txBody>
      </p:sp>
      <p:sp>
        <p:nvSpPr>
          <p:cNvPr id="4" name="Bent Arrow 3"/>
          <p:cNvSpPr/>
          <p:nvPr/>
        </p:nvSpPr>
        <p:spPr>
          <a:xfrm rot="5400000">
            <a:off x="5814060" y="4366260"/>
            <a:ext cx="1447800" cy="2164080"/>
          </a:xfrm>
          <a:prstGeom prst="bentArrow">
            <a:avLst>
              <a:gd name="adj1" fmla="val 8900"/>
              <a:gd name="adj2" fmla="val 10917"/>
              <a:gd name="adj3" fmla="val 1784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768" y="6172200"/>
            <a:ext cx="144783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sz="2400" b="1" dirty="0"/>
              <a:t>Finished</a:t>
            </a:r>
          </a:p>
        </p:txBody>
      </p:sp>
      <p:sp>
        <p:nvSpPr>
          <p:cNvPr id="6" name="U-Turn Arrow 5"/>
          <p:cNvSpPr/>
          <p:nvPr/>
        </p:nvSpPr>
        <p:spPr>
          <a:xfrm rot="16200000">
            <a:off x="-890618" y="4624418"/>
            <a:ext cx="2819400" cy="580963"/>
          </a:xfrm>
          <a:prstGeom prst="uturnArrow">
            <a:avLst>
              <a:gd name="adj1" fmla="val 22453"/>
              <a:gd name="adj2" fmla="val 25000"/>
              <a:gd name="adj3" fmla="val 19554"/>
              <a:gd name="adj4" fmla="val 4859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57200"/>
            <a:ext cx="3134191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b="1" dirty="0"/>
              <a:t>Always a good idea!</a:t>
            </a:r>
          </a:p>
          <a:p>
            <a:r>
              <a:rPr lang="en-NZ" b="1" dirty="0"/>
              <a:t>Some would say it is an</a:t>
            </a:r>
            <a:br>
              <a:rPr lang="en-NZ" b="1" dirty="0"/>
            </a:br>
            <a:r>
              <a:rPr lang="en-NZ" b="1" dirty="0"/>
              <a:t>essential pre-cursor to any</a:t>
            </a:r>
            <a:br>
              <a:rPr lang="en-NZ" b="1" dirty="0"/>
            </a:br>
            <a:r>
              <a:rPr lang="en-NZ" b="1" dirty="0"/>
              <a:t>research!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3578" y="2107249"/>
            <a:ext cx="3955539" cy="73866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/>
              <a:t>Optional now ..</a:t>
            </a:r>
          </a:p>
          <a:p>
            <a:r>
              <a:rPr lang="en-NZ" sz="1400" b="1" dirty="0"/>
              <a:t>Literature search may reveal</a:t>
            </a:r>
            <a:br>
              <a:rPr lang="en-NZ" sz="1400" b="1" dirty="0"/>
            </a:br>
            <a:r>
              <a:rPr lang="en-NZ" sz="1400" b="1" dirty="0"/>
              <a:t>reports about very similar situations</a:t>
            </a:r>
          </a:p>
        </p:txBody>
      </p:sp>
      <p:sp>
        <p:nvSpPr>
          <p:cNvPr id="9" name="Bent Arrow 8"/>
          <p:cNvSpPr/>
          <p:nvPr/>
        </p:nvSpPr>
        <p:spPr>
          <a:xfrm rot="16200000" flipH="1">
            <a:off x="4995817" y="1057364"/>
            <a:ext cx="685800" cy="600165"/>
          </a:xfrm>
          <a:prstGeom prst="ben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419600" y="2133600"/>
            <a:ext cx="304800" cy="6858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80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68"/>
            <a:ext cx="8229600" cy="944562"/>
          </a:xfrm>
        </p:spPr>
        <p:txBody>
          <a:bodyPr/>
          <a:lstStyle/>
          <a:p>
            <a:r>
              <a:rPr lang="en-NZ" dirty="0"/>
              <a:t>Brief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60332"/>
          </a:xfrm>
        </p:spPr>
        <p:txBody>
          <a:bodyPr>
            <a:noAutofit/>
          </a:bodyPr>
          <a:lstStyle/>
          <a:p>
            <a:r>
              <a:rPr lang="en-NZ" sz="1600" dirty="0"/>
              <a:t>PhD – University of Sydney, Australia – optical spectroscopy</a:t>
            </a:r>
          </a:p>
          <a:p>
            <a:r>
              <a:rPr lang="en-NZ" sz="1600" dirty="0"/>
              <a:t>Post-doctoral: </a:t>
            </a:r>
          </a:p>
          <a:p>
            <a:pPr lvl="1"/>
            <a:r>
              <a:rPr lang="en-NZ" sz="1600" dirty="0"/>
              <a:t>National Research Council of Canada, Ottawa</a:t>
            </a:r>
          </a:p>
          <a:p>
            <a:pPr lvl="1"/>
            <a:r>
              <a:rPr lang="en-NZ" sz="1600" dirty="0"/>
              <a:t>University of Tokyo (</a:t>
            </a:r>
            <a:r>
              <a:rPr lang="ja-JP" altLang="en-US" sz="1600" dirty="0">
                <a:solidFill>
                  <a:schemeClr val="tx1"/>
                </a:solidFill>
              </a:rPr>
              <a:t>東京大学</a:t>
            </a:r>
            <a:r>
              <a:rPr lang="en-NZ" sz="1600" dirty="0"/>
              <a:t>), Japan</a:t>
            </a:r>
          </a:p>
          <a:p>
            <a:r>
              <a:rPr lang="en-NZ" sz="1600" dirty="0"/>
              <a:t>University positions</a:t>
            </a:r>
          </a:p>
          <a:p>
            <a:pPr lvl="1"/>
            <a:r>
              <a:rPr lang="en-NZ" sz="1600" dirty="0"/>
              <a:t>University of Melbourne, Physical Chemistry</a:t>
            </a:r>
          </a:p>
          <a:p>
            <a:pPr lvl="1"/>
            <a:r>
              <a:rPr lang="en-NZ" sz="1600" dirty="0"/>
              <a:t>University of Tasmania, Computer Science</a:t>
            </a:r>
          </a:p>
          <a:p>
            <a:pPr lvl="1"/>
            <a:r>
              <a:rPr lang="en-NZ" sz="1600" dirty="0"/>
              <a:t>University of Western Australia, Electrical Engineering</a:t>
            </a:r>
          </a:p>
          <a:p>
            <a:pPr lvl="1"/>
            <a:r>
              <a:rPr lang="en-NZ" sz="1600" dirty="0"/>
              <a:t>University of Auckland, Elec and Computer Engineering/Computer Science</a:t>
            </a:r>
          </a:p>
          <a:p>
            <a:pPr lvl="1"/>
            <a:r>
              <a:rPr lang="en-NZ" sz="1600" dirty="0" err="1"/>
              <a:t>Mahasarakham</a:t>
            </a:r>
            <a:r>
              <a:rPr lang="en-NZ" sz="1600" dirty="0"/>
              <a:t> University, Engineering</a:t>
            </a:r>
          </a:p>
          <a:p>
            <a:r>
              <a:rPr lang="en-NZ" sz="1600" dirty="0"/>
              <a:t>Visiting</a:t>
            </a:r>
          </a:p>
          <a:p>
            <a:pPr lvl="1"/>
            <a:r>
              <a:rPr lang="en-NZ" sz="1600" dirty="0"/>
              <a:t>Institute for Molecular Science (</a:t>
            </a:r>
            <a:r>
              <a:rPr lang="zh-CN" altLang="en-US" sz="1600" dirty="0">
                <a:solidFill>
                  <a:schemeClr val="tx1"/>
                </a:solidFill>
              </a:rPr>
              <a:t>分子科学研究所</a:t>
            </a:r>
            <a:r>
              <a:rPr lang="en-NZ" altLang="zh-CN" sz="1600" dirty="0"/>
              <a:t>)</a:t>
            </a:r>
            <a:r>
              <a:rPr lang="en-NZ" sz="1600" dirty="0"/>
              <a:t>, Okazaki, Japan</a:t>
            </a:r>
          </a:p>
          <a:p>
            <a:pPr lvl="1"/>
            <a:r>
              <a:rPr lang="en-NZ" sz="1600" dirty="0"/>
              <a:t>Osaka University</a:t>
            </a:r>
            <a:r>
              <a:rPr lang="ja-JP" altLang="en-US" sz="1600" dirty="0"/>
              <a:t> </a:t>
            </a:r>
            <a:r>
              <a:rPr lang="en-NZ" altLang="ja-JP" sz="1600" dirty="0"/>
              <a:t>(</a:t>
            </a:r>
            <a:r>
              <a:rPr lang="ja-JP" altLang="en-US" sz="1600" dirty="0">
                <a:solidFill>
                  <a:schemeClr val="tx1"/>
                </a:solidFill>
              </a:rPr>
              <a:t>大阪大学</a:t>
            </a:r>
            <a:r>
              <a:rPr lang="en-NZ" altLang="ja-JP" sz="1600" dirty="0"/>
              <a:t>)</a:t>
            </a:r>
            <a:r>
              <a:rPr lang="en-NZ" sz="1600" dirty="0"/>
              <a:t>, Japan</a:t>
            </a:r>
          </a:p>
          <a:p>
            <a:pPr lvl="1"/>
            <a:r>
              <a:rPr lang="en-NZ" sz="1600" dirty="0"/>
              <a:t>MIT, Cambridge, USA</a:t>
            </a:r>
          </a:p>
          <a:p>
            <a:pPr lvl="1"/>
            <a:r>
              <a:rPr lang="en-NZ" sz="1600" dirty="0"/>
              <a:t>Case Western Reserve University, Cleveland, USA</a:t>
            </a:r>
          </a:p>
          <a:p>
            <a:pPr lvl="1"/>
            <a:r>
              <a:rPr lang="en-NZ" sz="1600" dirty="0" err="1"/>
              <a:t>ChungAng</a:t>
            </a:r>
            <a:r>
              <a:rPr lang="en-NZ" sz="1600" dirty="0"/>
              <a:t> University (</a:t>
            </a:r>
            <a:r>
              <a:rPr lang="ko-KR" altLang="en-US" sz="1600" dirty="0">
                <a:solidFill>
                  <a:schemeClr val="tx1"/>
                </a:solidFill>
                <a:ea typeface="Gulim" pitchFamily="34" charset="-127"/>
              </a:rPr>
              <a:t>중앙대학교</a:t>
            </a:r>
            <a:r>
              <a:rPr lang="en-NZ" sz="1600" dirty="0"/>
              <a:t>), Seoul, Korea</a:t>
            </a:r>
          </a:p>
          <a:p>
            <a:pPr lvl="1"/>
            <a:r>
              <a:rPr lang="en-NZ" sz="1600" dirty="0"/>
              <a:t>Kyung-</a:t>
            </a:r>
            <a:r>
              <a:rPr lang="en-NZ" sz="1600" dirty="0" err="1"/>
              <a:t>pook</a:t>
            </a:r>
            <a:r>
              <a:rPr lang="en-NZ" sz="1600" dirty="0"/>
              <a:t> University</a:t>
            </a:r>
            <a:r>
              <a:rPr lang="ko-KR" altLang="en-US" sz="1600" dirty="0"/>
              <a:t> </a:t>
            </a:r>
            <a:r>
              <a:rPr lang="en-NZ" altLang="ko-KR" sz="1600" dirty="0"/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경북대학교</a:t>
            </a:r>
            <a:r>
              <a:rPr lang="en-NZ" altLang="ko-KR" sz="1600" dirty="0">
                <a:solidFill>
                  <a:schemeClr val="tx1"/>
                </a:solidFill>
              </a:rPr>
              <a:t>)</a:t>
            </a:r>
            <a:r>
              <a:rPr lang="en-NZ" sz="1600" dirty="0"/>
              <a:t>, </a:t>
            </a:r>
            <a:r>
              <a:rPr lang="en-NZ" sz="1600" dirty="0" err="1"/>
              <a:t>Daegu</a:t>
            </a:r>
            <a:r>
              <a:rPr lang="en-NZ" sz="1600" dirty="0"/>
              <a:t>, Korea</a:t>
            </a:r>
          </a:p>
          <a:p>
            <a:pPr lvl="1"/>
            <a:r>
              <a:rPr lang="en-NZ" sz="1600" dirty="0"/>
              <a:t>Shandong University</a:t>
            </a:r>
            <a:r>
              <a:rPr lang="ja-JP" altLang="en-US" sz="1600" dirty="0"/>
              <a:t> </a:t>
            </a:r>
            <a:r>
              <a:rPr lang="en-NZ" altLang="ja-JP" sz="1600" dirty="0"/>
              <a:t>(</a:t>
            </a:r>
            <a:r>
              <a:rPr lang="ja-JP" altLang="en-US" sz="1600" dirty="0">
                <a:solidFill>
                  <a:schemeClr val="tx1"/>
                </a:solidFill>
              </a:rPr>
              <a:t>山东大学</a:t>
            </a:r>
            <a:r>
              <a:rPr lang="en-NZ" altLang="ja-JP" sz="1600" dirty="0"/>
              <a:t>)</a:t>
            </a:r>
            <a:r>
              <a:rPr lang="en-NZ" sz="1600" dirty="0"/>
              <a:t>, Jinan, China</a:t>
            </a:r>
          </a:p>
          <a:p>
            <a:pPr lvl="1"/>
            <a:r>
              <a:rPr lang="en-NZ" sz="1600" dirty="0"/>
              <a:t>Kaohsiung National University, Kaohsiung, Taiwan</a:t>
            </a:r>
          </a:p>
        </p:txBody>
      </p:sp>
    </p:spTree>
    <p:extLst>
      <p:ext uri="{BB962C8B-B14F-4D97-AF65-F5344CB8AC3E}">
        <p14:creationId xmlns:p14="http://schemas.microsoft.com/office/powerpoint/2010/main" val="1462665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 -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84" y="1295400"/>
            <a:ext cx="8167716" cy="53340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Plan B(ii)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>
                <a:solidFill>
                  <a:srgbClr val="00B050"/>
                </a:solidFill>
              </a:rPr>
              <a:t>Search the literature for reports of similar problems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Use </a:t>
            </a:r>
            <a:r>
              <a:rPr lang="en-NZ" dirty="0">
                <a:solidFill>
                  <a:srgbClr val="00B050"/>
                </a:solidFill>
              </a:rPr>
              <a:t>previous reports </a:t>
            </a:r>
            <a:r>
              <a:rPr lang="en-NZ" dirty="0"/>
              <a:t>to </a:t>
            </a:r>
            <a:r>
              <a:rPr lang="en-NZ" dirty="0">
                <a:solidFill>
                  <a:srgbClr val="FF0000"/>
                </a:solidFill>
              </a:rPr>
              <a:t>form hypothesis </a:t>
            </a:r>
            <a:r>
              <a:rPr lang="en-NZ" dirty="0"/>
              <a:t>about incomplete vaccinations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Design </a:t>
            </a:r>
            <a:r>
              <a:rPr lang="en-NZ" dirty="0">
                <a:solidFill>
                  <a:srgbClr val="FF0000"/>
                </a:solidFill>
              </a:rPr>
              <a:t>small</a:t>
            </a:r>
            <a:r>
              <a:rPr lang="en-NZ" dirty="0"/>
              <a:t> experiment or survey (pilot study) to test hypothesis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sz="1200" dirty="0" err="1"/>
              <a:t>Analyze</a:t>
            </a:r>
            <a:r>
              <a:rPr lang="en-NZ" sz="1200" dirty="0"/>
              <a:t> results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sz="1200" dirty="0"/>
              <a:t>Did they confirm the hypothesis?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sz="1200" dirty="0"/>
              <a:t>If yes, </a:t>
            </a:r>
            <a:r>
              <a:rPr lang="en-NZ" sz="1200" dirty="0">
                <a:solidFill>
                  <a:srgbClr val="FF0000"/>
                </a:solidFill>
              </a:rPr>
              <a:t>design larger </a:t>
            </a:r>
            <a:r>
              <a:rPr lang="en-NZ" sz="1200" dirty="0"/>
              <a:t>experiment to confirm initial finding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sz="1200" dirty="0"/>
              <a:t>If not, </a:t>
            </a:r>
            <a:r>
              <a:rPr lang="en-NZ" sz="1200" dirty="0">
                <a:solidFill>
                  <a:srgbClr val="FF0000"/>
                </a:solidFill>
              </a:rPr>
              <a:t>form new hypothesis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sz="1200" dirty="0"/>
              <a:t>Using existing data or 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sz="1200" dirty="0"/>
              <a:t>after new </a:t>
            </a:r>
            <a:r>
              <a:rPr lang="en-NZ" sz="1200" dirty="0">
                <a:solidFill>
                  <a:srgbClr val="00B050"/>
                </a:solidFill>
              </a:rPr>
              <a:t>literature search </a:t>
            </a:r>
            <a:r>
              <a:rPr lang="en-NZ" sz="1200" dirty="0"/>
              <a:t>or observations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sz="1200" dirty="0"/>
              <a:t>Repeat from 4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Repeat steps 4 to 6 for </a:t>
            </a:r>
            <a:r>
              <a:rPr lang="en-NZ" dirty="0">
                <a:solidFill>
                  <a:srgbClr val="FF0000"/>
                </a:solidFill>
              </a:rPr>
              <a:t>larger</a:t>
            </a:r>
            <a:r>
              <a:rPr lang="en-NZ" dirty="0"/>
              <a:t> </a:t>
            </a:r>
            <a:r>
              <a:rPr lang="en-NZ" dirty="0">
                <a:solidFill>
                  <a:srgbClr val="FF0000"/>
                </a:solidFill>
              </a:rPr>
              <a:t>experiment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sz="1800" dirty="0"/>
              <a:t>Does experiment confirm hypothesis AND scale large enough?</a:t>
            </a:r>
          </a:p>
          <a:p>
            <a:pPr marL="1182688" lvl="3" indent="-457200">
              <a:buFont typeface="+mj-lt"/>
              <a:buAutoNum type="romanLcPeriod"/>
            </a:pPr>
            <a:r>
              <a:rPr lang="en-NZ" sz="1800" dirty="0"/>
              <a:t>Yes </a:t>
            </a:r>
          </a:p>
          <a:p>
            <a:pPr marL="1182688" lvl="3" indent="-457200">
              <a:buFont typeface="+mj-lt"/>
              <a:buAutoNum type="romanLcPeriod"/>
            </a:pPr>
            <a:r>
              <a:rPr lang="en-NZ" sz="1800" dirty="0"/>
              <a:t>No – hypothesis not confirmed: form new one and repeat</a:t>
            </a:r>
          </a:p>
          <a:p>
            <a:pPr marL="1182688" lvl="3" indent="-457200">
              <a:buFont typeface="+mj-lt"/>
              <a:buAutoNum type="romanLcPeriod"/>
            </a:pPr>
            <a:r>
              <a:rPr lang="en-NZ" sz="1800" dirty="0"/>
              <a:t>No - hypothesis confirmed but scale too small: repeat step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168" y="5638800"/>
            <a:ext cx="1239442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sz="2000" b="1" dirty="0"/>
              <a:t>Finished</a:t>
            </a:r>
          </a:p>
        </p:txBody>
      </p:sp>
      <p:sp>
        <p:nvSpPr>
          <p:cNvPr id="6" name="U-Turn Arrow 5"/>
          <p:cNvSpPr/>
          <p:nvPr/>
        </p:nvSpPr>
        <p:spPr>
          <a:xfrm rot="16200000">
            <a:off x="-242916" y="3900519"/>
            <a:ext cx="1524002" cy="580963"/>
          </a:xfrm>
          <a:prstGeom prst="uturnArrow">
            <a:avLst>
              <a:gd name="adj1" fmla="val 22453"/>
              <a:gd name="adj2" fmla="val 25000"/>
              <a:gd name="adj3" fmla="val 19554"/>
              <a:gd name="adj4" fmla="val 4859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810" y="4006332"/>
            <a:ext cx="223651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b="1" dirty="0"/>
              <a:t>As with B and B(</a:t>
            </a:r>
            <a:r>
              <a:rPr lang="en-NZ" b="1" dirty="0" err="1"/>
              <a:t>i</a:t>
            </a:r>
            <a:r>
              <a:rPr lang="en-NZ" b="1" dirty="0"/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19400" y="5715000"/>
            <a:ext cx="4419600" cy="256032"/>
          </a:xfrm>
          <a:prstGeom prst="rightArrow">
            <a:avLst>
              <a:gd name="adj1" fmla="val 55263"/>
              <a:gd name="adj2" fmla="val 87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U-Turn Arrow 11"/>
          <p:cNvSpPr/>
          <p:nvPr/>
        </p:nvSpPr>
        <p:spPr>
          <a:xfrm rot="16200000">
            <a:off x="-166717" y="5500718"/>
            <a:ext cx="1371600" cy="580963"/>
          </a:xfrm>
          <a:prstGeom prst="uturnArrow">
            <a:avLst>
              <a:gd name="adj1" fmla="val 22453"/>
              <a:gd name="adj2" fmla="val 25000"/>
              <a:gd name="adj3" fmla="val 19554"/>
              <a:gd name="adj4" fmla="val 4859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791200" y="3428997"/>
            <a:ext cx="201890" cy="152400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687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 -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78" y="1143000"/>
            <a:ext cx="8167716" cy="53340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Plan B(iii) ….</a:t>
            </a:r>
          </a:p>
          <a:p>
            <a:pPr marL="0" indent="0">
              <a:buNone/>
            </a:pPr>
            <a:r>
              <a:rPr lang="en-NZ" dirty="0"/>
              <a:t>Clearly, we can make many variations of these plans!</a:t>
            </a:r>
          </a:p>
          <a:p>
            <a:pPr marL="0" indent="0">
              <a:buNone/>
            </a:pPr>
            <a:r>
              <a:rPr lang="en-NZ" dirty="0"/>
              <a:t>Important points:</a:t>
            </a:r>
          </a:p>
          <a:p>
            <a:pPr lvl="1"/>
            <a:r>
              <a:rPr lang="en-NZ" dirty="0"/>
              <a:t>	</a:t>
            </a:r>
            <a:r>
              <a:rPr lang="en-NZ" dirty="0">
                <a:solidFill>
                  <a:srgbClr val="FF0000"/>
                </a:solidFill>
              </a:rPr>
              <a:t>Devise a plan </a:t>
            </a:r>
            <a:r>
              <a:rPr lang="en-NZ" dirty="0"/>
              <a:t>appropriate to the problem</a:t>
            </a:r>
          </a:p>
          <a:p>
            <a:pPr lvl="2"/>
            <a:r>
              <a:rPr lang="en-NZ" dirty="0"/>
              <a:t>All research plans are ‘new’</a:t>
            </a:r>
          </a:p>
          <a:p>
            <a:pPr lvl="2"/>
            <a:r>
              <a:rPr lang="en-NZ" dirty="0"/>
              <a:t>New situation or problem may demand a different approach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Random experimentation rarely produces good results</a:t>
            </a:r>
          </a:p>
          <a:p>
            <a:pPr lvl="3"/>
            <a:r>
              <a:rPr lang="en-NZ" dirty="0"/>
              <a:t>Even if it does, a systematic set of experiments must be designed to test the conclusions from the random ones!</a:t>
            </a:r>
          </a:p>
          <a:p>
            <a:pPr lvl="1"/>
            <a:r>
              <a:rPr lang="en-NZ" dirty="0"/>
              <a:t>Ensure that you have a </a:t>
            </a:r>
            <a:r>
              <a:rPr lang="en-NZ" dirty="0">
                <a:solidFill>
                  <a:srgbClr val="FF0000"/>
                </a:solidFill>
              </a:rPr>
              <a:t>hypothesis before conducting experiments</a:t>
            </a:r>
          </a:p>
          <a:p>
            <a:pPr lvl="2"/>
            <a:r>
              <a:rPr lang="en-NZ" dirty="0"/>
              <a:t>Except small initial ‘fact gathering’ surveys or tests</a:t>
            </a:r>
          </a:p>
          <a:p>
            <a:pPr lvl="3"/>
            <a:r>
              <a:rPr lang="en-NZ" dirty="0"/>
              <a:t>These small tests will </a:t>
            </a:r>
            <a:r>
              <a:rPr lang="en-NZ" dirty="0">
                <a:solidFill>
                  <a:srgbClr val="FF0000"/>
                </a:solidFill>
              </a:rPr>
              <a:t>not solve the problem</a:t>
            </a:r>
            <a:r>
              <a:rPr lang="en-NZ" dirty="0"/>
              <a:t>, but they will help you form hypotheses for the real experiments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367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i="1" dirty="0"/>
              <a:t>Back to ..</a:t>
            </a:r>
            <a:br>
              <a:rPr lang="en-NZ" i="1" dirty="0"/>
            </a:br>
            <a:r>
              <a:rPr lang="en-NZ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84" y="1295400"/>
            <a:ext cx="8167716" cy="53340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If you had</a:t>
            </a:r>
          </a:p>
          <a:p>
            <a:r>
              <a:rPr lang="en-NZ" sz="2000" dirty="0"/>
              <a:t>Made a survey just asking the question</a:t>
            </a:r>
          </a:p>
          <a:p>
            <a:pPr marL="0" indent="0" algn="ctr">
              <a:buNone/>
            </a:pPr>
            <a:r>
              <a:rPr lang="en-N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children not continue vaccination?</a:t>
            </a:r>
          </a:p>
          <a:p>
            <a:r>
              <a:rPr lang="en-NZ" sz="2000" dirty="0"/>
              <a:t>Sent it to </a:t>
            </a:r>
            <a:r>
              <a:rPr lang="en-NZ" sz="2000" dirty="0">
                <a:solidFill>
                  <a:srgbClr val="FF0000"/>
                </a:solidFill>
              </a:rPr>
              <a:t>all </a:t>
            </a:r>
            <a:r>
              <a:rPr lang="en-NZ" sz="2000" dirty="0"/>
              <a:t>parents via the hospital and clinics</a:t>
            </a:r>
          </a:p>
          <a:p>
            <a:r>
              <a:rPr lang="en-NZ" sz="2000" dirty="0"/>
              <a:t>Found many reasons (but not the right one!)</a:t>
            </a:r>
          </a:p>
          <a:p>
            <a:r>
              <a:rPr lang="en-NZ" sz="2000" dirty="0"/>
              <a:t>Data showed high rates of complete immunizations??</a:t>
            </a:r>
          </a:p>
          <a:p>
            <a:r>
              <a:rPr lang="en-NZ" sz="2000" dirty="0"/>
              <a:t>Because you only had responses from clinics still open</a:t>
            </a:r>
          </a:p>
          <a:p>
            <a:r>
              <a:rPr lang="en-NZ" sz="2000" dirty="0"/>
              <a:t>Most of the original clinics had closed!!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NZ" dirty="0">
                <a:solidFill>
                  <a:srgbClr val="FF0000"/>
                </a:solidFill>
              </a:rPr>
              <a:t>Real reason</a:t>
            </a:r>
            <a:r>
              <a:rPr lang="en-NZ" dirty="0"/>
              <a:t> for low complete immunizations</a:t>
            </a:r>
          </a:p>
          <a:p>
            <a:pPr lvl="1"/>
            <a:r>
              <a:rPr lang="en-NZ" dirty="0"/>
              <a:t>But no data to confirm this!!</a:t>
            </a:r>
          </a:p>
          <a:p>
            <a:pPr lvl="1"/>
            <a:r>
              <a:rPr lang="en-NZ" dirty="0"/>
              <a:t>Survey failed to reach parents near closed clinics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3094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661248"/>
            <a:ext cx="793122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Back to ..</a:t>
            </a:r>
            <a:br>
              <a:rPr lang="en-NZ" dirty="0"/>
            </a:br>
            <a:r>
              <a:rPr lang="en-NZ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84" y="1295400"/>
            <a:ext cx="8167716" cy="5334000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</a:rPr>
              <a:t>Failure</a:t>
            </a:r>
          </a:p>
          <a:p>
            <a:pPr lvl="1"/>
            <a:r>
              <a:rPr lang="en-NZ" dirty="0"/>
              <a:t>Complete (and expensive) initial survey failed to ask right question</a:t>
            </a:r>
          </a:p>
          <a:p>
            <a:r>
              <a:rPr lang="en-NZ" dirty="0">
                <a:solidFill>
                  <a:srgbClr val="FF0000"/>
                </a:solidFill>
              </a:rPr>
              <a:t>Better approach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Small</a:t>
            </a:r>
            <a:r>
              <a:rPr lang="en-NZ" dirty="0"/>
              <a:t> (and cheaper) initial survey</a:t>
            </a:r>
          </a:p>
          <a:p>
            <a:pPr lvl="1"/>
            <a:r>
              <a:rPr lang="en-NZ" dirty="0"/>
              <a:t>Identified missing data: many clinics not responding</a:t>
            </a:r>
          </a:p>
          <a:p>
            <a:pPr lvl="1"/>
            <a:r>
              <a:rPr lang="en-NZ" dirty="0"/>
              <a:t>Add </a:t>
            </a:r>
            <a:r>
              <a:rPr lang="en-NZ" dirty="0">
                <a:solidFill>
                  <a:srgbClr val="FF0000"/>
                </a:solidFill>
              </a:rPr>
              <a:t>new hypothesis</a:t>
            </a:r>
            <a:r>
              <a:rPr lang="en-NZ" dirty="0"/>
              <a:t>:</a:t>
            </a:r>
          </a:p>
          <a:p>
            <a:pPr lvl="2"/>
            <a:r>
              <a:rPr lang="en-NZ" dirty="0"/>
              <a:t>Closed clinics were the problem?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Second</a:t>
            </a:r>
            <a:r>
              <a:rPr lang="en-NZ" dirty="0"/>
              <a:t> survey locates parents near to closed clinics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Now we find real reason</a:t>
            </a:r>
          </a:p>
          <a:p>
            <a:pPr lvl="2"/>
            <a:r>
              <a:rPr lang="en-NZ" dirty="0"/>
              <a:t>Parents didn’t know where to send children when clinic closed</a:t>
            </a:r>
          </a:p>
          <a:p>
            <a:r>
              <a:rPr lang="en-NZ" dirty="0">
                <a:solidFill>
                  <a:srgbClr val="FF0000"/>
                </a:solidFill>
              </a:rPr>
              <a:t>If you don’t have good hypothesis to test</a:t>
            </a:r>
            <a:r>
              <a:rPr lang="en-NZ" dirty="0"/>
              <a:t>, you will often get the wrong answer!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6072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8119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Essential to have at least one!!</a:t>
            </a:r>
          </a:p>
          <a:p>
            <a:r>
              <a:rPr lang="en-NZ" dirty="0"/>
              <a:t>For a large project</a:t>
            </a:r>
          </a:p>
          <a:p>
            <a:pPr lvl="1"/>
            <a:r>
              <a:rPr lang="en-NZ" dirty="0"/>
              <a:t>Several goals </a:t>
            </a:r>
            <a:r>
              <a:rPr lang="en-NZ" dirty="0">
                <a:sym typeface="Wingdings"/>
              </a:rPr>
              <a:t> </a:t>
            </a:r>
            <a:r>
              <a:rPr lang="en-NZ" dirty="0"/>
              <a:t>several hypotheses</a:t>
            </a:r>
          </a:p>
          <a:p>
            <a:pPr marL="360363" lvl="1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/>
            <a:r>
              <a:rPr lang="en-NZ" dirty="0"/>
              <a:t>Major goal split into hypotheses for each step</a:t>
            </a:r>
          </a:p>
          <a:p>
            <a:pPr marL="360363" lvl="1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/>
            <a:r>
              <a:rPr lang="en-NZ" dirty="0"/>
              <a:t>Several competing hypotheses</a:t>
            </a:r>
          </a:p>
          <a:p>
            <a:pPr lvl="2"/>
            <a:r>
              <a:rPr lang="en-NZ" dirty="0"/>
              <a:t>Aim is to choose the correct one</a:t>
            </a:r>
          </a:p>
          <a:p>
            <a:r>
              <a:rPr lang="en-NZ" dirty="0"/>
              <a:t>Key points</a:t>
            </a:r>
          </a:p>
          <a:p>
            <a:pPr lvl="1"/>
            <a:r>
              <a:rPr lang="en-NZ" dirty="0"/>
              <a:t>Well designed experiments</a:t>
            </a:r>
          </a:p>
          <a:p>
            <a:pPr lvl="1"/>
            <a:r>
              <a:rPr lang="en-NZ" dirty="0"/>
              <a:t>Formal hypothesis </a:t>
            </a:r>
          </a:p>
          <a:p>
            <a:pPr lvl="1"/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19394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Formal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Guides experimental design</a:t>
            </a:r>
          </a:p>
          <a:p>
            <a:r>
              <a:rPr lang="en-NZ" dirty="0"/>
              <a:t>Without a formal hypothesis</a:t>
            </a:r>
          </a:p>
          <a:p>
            <a:pPr lvl="1"/>
            <a:r>
              <a:rPr lang="en-NZ" dirty="0"/>
              <a:t>experiments are ‘random’ and may not show anything! </a:t>
            </a:r>
          </a:p>
          <a:p>
            <a:r>
              <a:rPr lang="en-NZ" dirty="0">
                <a:solidFill>
                  <a:srgbClr val="FF0000"/>
                </a:solidFill>
              </a:rPr>
              <a:t>With a formal hypothesis</a:t>
            </a:r>
          </a:p>
          <a:p>
            <a:pPr lvl="1"/>
            <a:r>
              <a:rPr lang="en-NZ" dirty="0"/>
              <a:t>Experiments have a clear aim</a:t>
            </a:r>
          </a:p>
          <a:p>
            <a:pPr lvl="2"/>
            <a:r>
              <a:rPr lang="en-NZ" dirty="0"/>
              <a:t>Support or refute the hypothesis</a:t>
            </a:r>
          </a:p>
          <a:p>
            <a:pPr lvl="1"/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Experiments must produce a result</a:t>
            </a:r>
          </a:p>
          <a:p>
            <a:pPr lvl="2"/>
            <a:r>
              <a:rPr lang="en-NZ" dirty="0"/>
              <a:t>Support</a:t>
            </a:r>
          </a:p>
          <a:p>
            <a:pPr marL="628650" lvl="2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2"/>
            <a:r>
              <a:rPr lang="en-NZ" dirty="0"/>
              <a:t>Refutation</a:t>
            </a:r>
          </a:p>
          <a:p>
            <a:pPr marL="803275" lvl="3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1434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Formal hypothesis – supported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Experiments must produce a result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Support</a:t>
            </a:r>
          </a:p>
          <a:p>
            <a:pPr lvl="2"/>
            <a:r>
              <a:rPr lang="en-NZ" dirty="0"/>
              <a:t>Support can be ‘weak’</a:t>
            </a:r>
          </a:p>
          <a:p>
            <a:pPr lvl="3"/>
            <a:r>
              <a:rPr lang="en-NZ" dirty="0"/>
              <a:t>there are alternative explanations for observations</a:t>
            </a:r>
          </a:p>
          <a:p>
            <a:pPr marL="803275" lvl="3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lvl="3"/>
            <a:r>
              <a:rPr lang="en-NZ" dirty="0"/>
              <a:t>you still have a clear direction .. </a:t>
            </a:r>
            <a:r>
              <a:rPr lang="en-NZ" dirty="0">
                <a:solidFill>
                  <a:srgbClr val="FF0000"/>
                </a:solidFill>
              </a:rPr>
              <a:t>Design another experiment to support your hypothesis more strongly</a:t>
            </a:r>
          </a:p>
          <a:p>
            <a:pPr lvl="2"/>
            <a:r>
              <a:rPr lang="en-NZ" dirty="0"/>
              <a:t>Strong support</a:t>
            </a:r>
          </a:p>
          <a:p>
            <a:pPr lvl="3"/>
            <a:r>
              <a:rPr lang="en-NZ" dirty="0"/>
              <a:t>May be sufficiently strong to stop!</a:t>
            </a:r>
          </a:p>
          <a:p>
            <a:pPr lvl="4"/>
            <a:r>
              <a:rPr lang="en-NZ" dirty="0"/>
              <a:t>Others will repeat your experiments before your hypothesis is fully accepted</a:t>
            </a:r>
          </a:p>
          <a:p>
            <a:pPr lvl="3"/>
            <a:r>
              <a:rPr lang="en-NZ" dirty="0"/>
              <a:t>If necessary, you can strengthen support with more experiments</a:t>
            </a:r>
          </a:p>
          <a:p>
            <a:pPr marL="360363" lvl="1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Refutation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6220968"/>
            <a:ext cx="1283208" cy="484632"/>
            <a:chOff x="6019800" y="5943600"/>
            <a:chExt cx="1283208" cy="484632"/>
          </a:xfrm>
        </p:grpSpPr>
        <p:sp>
          <p:nvSpPr>
            <p:cNvPr id="4" name="Right Arrow 3"/>
            <p:cNvSpPr/>
            <p:nvPr/>
          </p:nvSpPr>
          <p:spPr>
            <a:xfrm>
              <a:off x="6019800" y="5943600"/>
              <a:ext cx="1283208" cy="48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6019800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600" b="1" dirty="0"/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736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Formal hypothesis - refuted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Experiments must produce a result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Support</a:t>
            </a:r>
          </a:p>
          <a:p>
            <a:pPr marL="360363" lvl="1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Refutation</a:t>
            </a:r>
          </a:p>
          <a:p>
            <a:pPr lvl="2"/>
            <a:r>
              <a:rPr lang="en-NZ" dirty="0"/>
              <a:t>Abandon initial hypothesis</a:t>
            </a:r>
          </a:p>
          <a:p>
            <a:pPr lvl="3"/>
            <a:r>
              <a:rPr lang="en-NZ" dirty="0"/>
              <a:t>Abandon idea altogether</a:t>
            </a:r>
          </a:p>
          <a:p>
            <a:pPr marL="803275" lvl="3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3"/>
            <a:r>
              <a:rPr lang="en-NZ" dirty="0"/>
              <a:t>Modify hypothesis based on </a:t>
            </a:r>
          </a:p>
          <a:p>
            <a:pPr lvl="4"/>
            <a:r>
              <a:rPr lang="en-NZ" dirty="0"/>
              <a:t>Observations</a:t>
            </a:r>
          </a:p>
          <a:p>
            <a:pPr lvl="4"/>
            <a:r>
              <a:rPr lang="en-NZ" dirty="0"/>
              <a:t>Further literature search</a:t>
            </a:r>
          </a:p>
          <a:p>
            <a:pPr lvl="2"/>
            <a:r>
              <a:rPr lang="en-NZ" dirty="0"/>
              <a:t>Repeat cycle until</a:t>
            </a:r>
          </a:p>
          <a:p>
            <a:pPr lvl="3"/>
            <a:r>
              <a:rPr lang="en-NZ" dirty="0"/>
              <a:t>You have sufficiently strong support</a:t>
            </a:r>
          </a:p>
          <a:p>
            <a:pPr marL="803275" lvl="3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3"/>
            <a:r>
              <a:rPr lang="en-NZ" dirty="0"/>
              <a:t>You consider initial hypothesis and all variants thoroughly refuted</a:t>
            </a:r>
          </a:p>
        </p:txBody>
      </p:sp>
    </p:spTree>
    <p:extLst>
      <p:ext uri="{BB962C8B-B14F-4D97-AF65-F5344CB8AC3E}">
        <p14:creationId xmlns:p14="http://schemas.microsoft.com/office/powerpoint/2010/main" val="2786469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Support or ‘proof’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Note that  I have avoided using ‘proved’ or ‘proof’ in the previous slides and</a:t>
            </a:r>
          </a:p>
          <a:p>
            <a:r>
              <a:rPr lang="en-NZ" dirty="0"/>
              <a:t>Only talked about experiments </a:t>
            </a:r>
            <a:r>
              <a:rPr lang="en-NZ" dirty="0">
                <a:solidFill>
                  <a:srgbClr val="FF0000"/>
                </a:solidFill>
              </a:rPr>
              <a:t>supporting</a:t>
            </a:r>
            <a:r>
              <a:rPr lang="en-NZ" dirty="0"/>
              <a:t> hypotheses</a:t>
            </a:r>
          </a:p>
          <a:p>
            <a:r>
              <a:rPr lang="en-NZ" dirty="0"/>
              <a:t>Very important scientific principle here!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Experiments only </a:t>
            </a:r>
            <a:r>
              <a:rPr lang="en-NZ" dirty="0">
                <a:solidFill>
                  <a:srgbClr val="FF0000"/>
                </a:solidFill>
              </a:rPr>
              <a:t>support</a:t>
            </a:r>
            <a:r>
              <a:rPr lang="en-NZ" dirty="0"/>
              <a:t> your hypotheses</a:t>
            </a:r>
          </a:p>
          <a:p>
            <a:r>
              <a:rPr lang="en-NZ" i="1" dirty="0"/>
              <a:t>Until someone does an experiment that refutes it!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17023" y="3645694"/>
            <a:ext cx="6098177" cy="1231106"/>
            <a:chOff x="1217023" y="3195935"/>
            <a:chExt cx="6098177" cy="1231106"/>
          </a:xfrm>
        </p:grpSpPr>
        <p:sp>
          <p:nvSpPr>
            <p:cNvPr id="4" name="TextBox 3"/>
            <p:cNvSpPr txBox="1"/>
            <p:nvPr/>
          </p:nvSpPr>
          <p:spPr>
            <a:xfrm>
              <a:off x="1219200" y="3657600"/>
              <a:ext cx="6096000" cy="769441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NZ" sz="1000" b="1" dirty="0"/>
            </a:p>
            <a:p>
              <a:r>
                <a:rPr lang="en-NZ" sz="2400" b="1" dirty="0"/>
                <a:t>  No experiment proves any hypothesis!  </a:t>
              </a:r>
            </a:p>
            <a:p>
              <a:endParaRPr lang="en-NZ" sz="1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7023" y="3195935"/>
              <a:ext cx="1600200" cy="461665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 sz="2400" b="1" dirty="0">
                  <a:latin typeface="Times New Roman" pitchFamily="18" charset="0"/>
                  <a:cs typeface="Times New Roman" pitchFamily="18" charset="0"/>
                </a:rPr>
                <a:t>Principle 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78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When not working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endParaRPr lang="en-N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cs.auckland.ac.nz/%7Ejmor159/RR2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268760"/>
            <a:ext cx="50577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5407" y="6173521"/>
            <a:ext cx="549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 err="1"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at 14 knots, Cockburn Sound, Western Australia</a:t>
            </a:r>
          </a:p>
        </p:txBody>
      </p:sp>
    </p:spTree>
    <p:extLst>
      <p:ext uri="{BB962C8B-B14F-4D97-AF65-F5344CB8AC3E}">
        <p14:creationId xmlns:p14="http://schemas.microsoft.com/office/powerpoint/2010/main" val="657764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Support or ‘proof’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NZ" dirty="0"/>
              <a:t>When writing up your </a:t>
            </a:r>
            <a:r>
              <a:rPr lang="en-NZ" dirty="0">
                <a:solidFill>
                  <a:srgbClr val="FF0000"/>
                </a:solidFill>
              </a:rPr>
              <a:t>experiments</a:t>
            </a:r>
          </a:p>
          <a:p>
            <a:r>
              <a:rPr lang="en-NZ" dirty="0"/>
              <a:t>You should use words like</a:t>
            </a:r>
          </a:p>
          <a:p>
            <a:pPr lvl="1"/>
            <a:r>
              <a:rPr lang="en-NZ" dirty="0"/>
              <a:t>Support</a:t>
            </a:r>
          </a:p>
          <a:p>
            <a:pPr lvl="1"/>
            <a:r>
              <a:rPr lang="en-NZ" dirty="0"/>
              <a:t>Demonstrate</a:t>
            </a:r>
          </a:p>
          <a:p>
            <a:pPr lvl="1"/>
            <a:r>
              <a:rPr lang="en-NZ" dirty="0"/>
              <a:t>Show</a:t>
            </a:r>
          </a:p>
          <a:p>
            <a:pPr lvl="1"/>
            <a:r>
              <a:rPr lang="en-NZ" dirty="0"/>
              <a:t>Validates</a:t>
            </a:r>
          </a:p>
          <a:p>
            <a:pPr lvl="2"/>
            <a:r>
              <a:rPr lang="en-NZ" dirty="0"/>
              <a:t>But be careful not to imply proof!</a:t>
            </a:r>
          </a:p>
          <a:p>
            <a:r>
              <a:rPr lang="en-NZ" dirty="0"/>
              <a:t>But </a:t>
            </a:r>
            <a:r>
              <a:rPr lang="en-NZ" dirty="0">
                <a:solidFill>
                  <a:srgbClr val="FF0000"/>
                </a:solidFill>
              </a:rPr>
              <a:t>never </a:t>
            </a:r>
          </a:p>
          <a:p>
            <a:pPr lvl="1"/>
            <a:r>
              <a:rPr lang="en-NZ" dirty="0"/>
              <a:t>Prove, </a:t>
            </a:r>
          </a:p>
          <a:p>
            <a:pPr lvl="1"/>
            <a:r>
              <a:rPr lang="en-NZ" dirty="0"/>
              <a:t>Proof,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etc</a:t>
            </a:r>
            <a:endParaRPr lang="en-N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dirty="0">
                <a:solidFill>
                  <a:srgbClr val="FF0000"/>
                </a:solidFill>
              </a:rPr>
              <a:t>Only use </a:t>
            </a:r>
            <a:r>
              <a:rPr lang="en-NZ" dirty="0"/>
              <a:t>prove</a:t>
            </a:r>
            <a:r>
              <a:rPr lang="en-NZ" dirty="0">
                <a:solidFill>
                  <a:srgbClr val="FF0000"/>
                </a:solidFill>
              </a:rPr>
              <a:t> for a mathematical or logical proof</a:t>
            </a:r>
          </a:p>
          <a:p>
            <a:r>
              <a:rPr lang="en-NZ" dirty="0"/>
              <a:t>Remember: in the future, someone may do an experiment that refutes (disproves) your hypothesis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09330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532" y="1736812"/>
            <a:ext cx="6912768" cy="4680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Support or ‘proof’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Principle 1’s converse is true, however</a:t>
            </a:r>
          </a:p>
          <a:p>
            <a:r>
              <a:rPr lang="en-NZ" dirty="0">
                <a:solidFill>
                  <a:srgbClr val="FF0000"/>
                </a:solidFill>
              </a:rPr>
              <a:t>An experiment can disprove a hypothesis!</a:t>
            </a:r>
          </a:p>
          <a:p>
            <a:r>
              <a:rPr lang="en-NZ" dirty="0"/>
              <a:t>It only takes </a:t>
            </a:r>
            <a:r>
              <a:rPr lang="en-NZ" dirty="0">
                <a:solidFill>
                  <a:srgbClr val="FF0000"/>
                </a:solidFill>
              </a:rPr>
              <a:t>one</a:t>
            </a:r>
            <a:r>
              <a:rPr lang="en-NZ" dirty="0"/>
              <a:t> valid experiment to refute any hypothesis!</a:t>
            </a:r>
          </a:p>
          <a:p>
            <a:r>
              <a:rPr lang="en-NZ" dirty="0"/>
              <a:t>Usually, it takes </a:t>
            </a:r>
            <a:r>
              <a:rPr lang="en-NZ" dirty="0">
                <a:solidFill>
                  <a:srgbClr val="FF0000"/>
                </a:solidFill>
              </a:rPr>
              <a:t>many experiments </a:t>
            </a:r>
            <a:r>
              <a:rPr lang="en-NZ" dirty="0"/>
              <a:t>before your hypothesis is fully accepted by the scientific community</a:t>
            </a:r>
          </a:p>
          <a:p>
            <a:pPr lvl="1"/>
            <a:r>
              <a:rPr lang="en-NZ" dirty="0"/>
              <a:t>Repeatability principle (see later)</a:t>
            </a:r>
          </a:p>
          <a:p>
            <a:r>
              <a:rPr lang="en-NZ" dirty="0">
                <a:solidFill>
                  <a:srgbClr val="FF0000"/>
                </a:solidFill>
              </a:rPr>
              <a:t>Then your hypothesis </a:t>
            </a:r>
            <a:r>
              <a:rPr lang="en-NZ" dirty="0"/>
              <a:t>may be considered as  </a:t>
            </a:r>
            <a:br>
              <a:rPr lang="en-NZ" dirty="0"/>
            </a:br>
            <a:r>
              <a:rPr lang="en-NZ" dirty="0"/>
              <a:t>a basic physical law or principle</a:t>
            </a:r>
          </a:p>
          <a:p>
            <a:pPr lvl="1"/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8719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Support or ‘proof’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Of course ..</a:t>
            </a:r>
          </a:p>
          <a:p>
            <a:r>
              <a:rPr lang="en-NZ" dirty="0"/>
              <a:t>If you want to refute a widely accepted principle, then you must provide a logical </a:t>
            </a:r>
            <a:r>
              <a:rPr lang="en-NZ" dirty="0">
                <a:solidFill>
                  <a:srgbClr val="FF0000"/>
                </a:solidFill>
              </a:rPr>
              <a:t>proof</a:t>
            </a:r>
            <a:r>
              <a:rPr lang="en-NZ" dirty="0"/>
              <a:t> that the experiment does show that the principle is not valid</a:t>
            </a:r>
          </a:p>
          <a:p>
            <a:r>
              <a:rPr lang="en-NZ" dirty="0"/>
              <a:t>This takes courage!</a:t>
            </a:r>
          </a:p>
          <a:p>
            <a:pPr lvl="1"/>
            <a:r>
              <a:rPr lang="en-NZ" dirty="0"/>
              <a:t>Some principles have withstood testing for centuries now!</a:t>
            </a:r>
          </a:p>
          <a:p>
            <a:pPr marL="0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r>
              <a:rPr lang="en-NZ" dirty="0"/>
              <a:t>Some bad theories survived for a long time before they were refuted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phlogiston</a:t>
            </a:r>
            <a:r>
              <a:rPr lang="en-NZ" dirty="0"/>
              <a:t> theory survived for more than a century!</a:t>
            </a:r>
          </a:p>
          <a:p>
            <a:pPr lvl="2"/>
            <a:r>
              <a:rPr lang="en-NZ" dirty="0"/>
              <a:t>flat earth theory - several centuries</a:t>
            </a:r>
          </a:p>
          <a:p>
            <a:pPr marL="539750" lvl="2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 more recently</a:t>
            </a:r>
          </a:p>
          <a:p>
            <a:pPr lvl="2"/>
            <a:r>
              <a:rPr lang="en-NZ" dirty="0"/>
              <a:t>cold fusion - Half life of several years!</a:t>
            </a:r>
          </a:p>
          <a:p>
            <a:pPr lvl="1"/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0654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105400"/>
          </a:xfrm>
        </p:spPr>
        <p:txBody>
          <a:bodyPr/>
          <a:lstStyle/>
          <a:p>
            <a:r>
              <a:rPr lang="en-NZ" dirty="0"/>
              <a:t>Some great discoveries came from ‘random’ experiments</a:t>
            </a:r>
          </a:p>
          <a:p>
            <a:r>
              <a:rPr lang="en-NZ" dirty="0"/>
              <a:t>Archimedes </a:t>
            </a:r>
            <a:r>
              <a:rPr lang="en-NZ" sz="1800" dirty="0"/>
              <a:t>(</a:t>
            </a:r>
            <a:r>
              <a:rPr lang="pl-PL" sz="1800" dirty="0"/>
              <a:t>287 BC – </a:t>
            </a:r>
            <a:r>
              <a:rPr lang="en-NZ" sz="1800" dirty="0"/>
              <a:t> </a:t>
            </a:r>
            <a:r>
              <a:rPr lang="pl-PL" sz="1800" dirty="0"/>
              <a:t>212 BC</a:t>
            </a:r>
            <a:r>
              <a:rPr lang="en-NZ" sz="1800" dirty="0"/>
              <a:t>)</a:t>
            </a:r>
          </a:p>
          <a:p>
            <a:pPr lvl="1"/>
            <a:r>
              <a:rPr lang="en-NZ" dirty="0"/>
              <a:t>Famous for running naked through the streets of Syracuse yelling “</a:t>
            </a:r>
            <a:r>
              <a:rPr lang="el-GR" dirty="0"/>
              <a:t>εὕρηκα</a:t>
            </a:r>
            <a:r>
              <a:rPr lang="en-NZ" dirty="0"/>
              <a:t>!”</a:t>
            </a:r>
            <a:r>
              <a:rPr lang="en-NZ" sz="2800" baseline="30000" dirty="0">
                <a:solidFill>
                  <a:srgbClr val="FF0000"/>
                </a:solidFill>
                <a:sym typeface="Wingdings"/>
              </a:rPr>
              <a:t></a:t>
            </a:r>
            <a:endParaRPr lang="en-NZ" sz="2800" baseline="30000" dirty="0">
              <a:solidFill>
                <a:srgbClr val="FF0000"/>
              </a:solidFill>
            </a:endParaRPr>
          </a:p>
          <a:p>
            <a:pPr lvl="1"/>
            <a:r>
              <a:rPr lang="en-NZ" dirty="0"/>
              <a:t>After discovering the principle now known as “Archimedes’ Principle” while having a bath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>
              <a:buClr>
                <a:srgbClr val="FF0000"/>
              </a:buClr>
              <a:buFont typeface="Wingdings" pitchFamily="2" charset="2"/>
              <a:buChar char="«"/>
            </a:pPr>
            <a:r>
              <a:rPr lang="en-NZ" i="1" dirty="0">
                <a:latin typeface="Times New Roman" pitchFamily="18" charset="0"/>
                <a:cs typeface="Times New Roman" pitchFamily="18" charset="0"/>
                <a:sym typeface="Wingdings"/>
              </a:rPr>
              <a:t> Archimedes is also famous for several other major discoveries!</a:t>
            </a:r>
            <a:endParaRPr lang="en-NZ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NZ" dirty="0"/>
          </a:p>
        </p:txBody>
      </p:sp>
      <p:sp>
        <p:nvSpPr>
          <p:cNvPr id="4" name="AutoShape 2" descr="data:image/jpeg;base64,/9j/4AAQSkZJRgABAQAAAQABAAD/2wCEAAkGBhMSERQUEhQVFBUUFhcXGBgXFBkaGhgUFhgVFhYYGBgYHCgfHBojGRUXHy8gIycpLC0sFx8xNTAqNSYrLCoBCQoKDgwNFA8PFCkYFBgpKSkpKSkpKSkpKSkpKSkpKSkpKSkpKSkpKSkpKSkpKSkpKSkpKSkpKSkpKSkpKSkpKf/AABEIALoA5AMBIgACEQEDEQH/xAAbAAEAAgMBAQAAAAAAAAAAAAAABAUBAwYCB//EAEQQAAIBAgQDBQMICAUDBQAAAAECAwARBBIhMQUiQQYTUWFxMoGRFCNCUmKhscEHFTNyktHh8BZDU2OistLjF3OCk6P/xAAWAQEBAQAAAAAAAAAAAAAAAAAAAQL/xAAYEQEBAQEBAAAAAAAAAAAAAAAAEQFBIf/aAAwDAQACEQMRAD8A+4UpSopSlKBSlKBSlKBSlKBeqrjnaOHCLmlaxPsqNWb91fePjVm39/GvlvAeJQycQxGIx8gR4mtEj9LMygqLbiw0HU3oOswkmPxPMSuDj6LlEkxHib8qfA1c8MwpjBDTSTEm95Ctx5cqgDe9qi4vtLFHh2xDh0QbZlKs5+jlU669PWqvgeIbDwTYzGHI05ErL9RAto0A+tbS3iaUdFiuIpG0asbNK2VBuSQCToOgA1PnWf1jH3vdZh3mXPkvrkJK5vS4Irl+zUxnMnEMRyKQywgnSOBSc7X6FiNfICqPhkc3E8ZPOpaLDkCEONHMam5jQ/RLbs3QG1B2OJ7b4OOXumnXPextcgHazMNBrpvV2Grh8d2gw+Db5JgYFkmGhUWCJYXJlc6kganXbcio+L4hZM2L4gWcjSDBFRuNhkBdj5/jQfQb1gmuG7FRT4aKafHSukZAKrM5JVQSSzX2JFgF3086YjioxEiTYmT5NhEOaKNmKyYhhtIyDmydQu56gUHdVmqnB8fEp5IZyv12jyL/AMyG+6rW9BmlL0oFKUoFKUoFKUoFKUoFKUoFKUoFKUoFYNKrO0PGVw2GkmOuQXA+s2yr7zagg9pe1HcFYol73EyaJGOn2n8F+/TwBIxwTsuEfv8AEkTYlhq5HKn2Y12AHjuaov0fcPd0kx0vPLKzAHwQGzWHS5BFvACu6hmBW+3j5evhQfMe3mLxJ4jEFiaVIsjRJkZlkY2LXsN76b6Wqb2j4BjMThJJZxnm5e7w8fsxKWGY2vzy26n2ddda347jeI4hiRBgZGjgiNpZl0BPXKeumgtufKu2OHvuSLenx8j6UHHdo+D4mfB4aDDAJHlQSq3KwACgaHSwOYkda63AcMWGFIogFCLlX+Z8STrfxrKYZgdXuu9iKmCg+Y9koxw+WdMbE4aSwEvdNIjLqWGZQ2jMc2o1N761f4vthg8MC4iKCxykRCMyEW5UBAZhrctYAeuldfatU+GVxZlVh9oA/jSD5B2mxGMxeHbFz/MwKwEMWvOSbBhffS5zkeg8epwBwvD0hzqZsbMoNgM8zswubFjyqPHTarrttwBsXhHijsHurL0BKnb4GuNg7PcQfEjFooSZQgZJrgBgoRrNqGjI1FiDcnSpIOzzcQkFwMPhgejZ5nHrYqv3mq2finEMPIM5hxMeZQ4jQrJGrkANkudPjVf2g4pxBTDC80MMmIbKohVtF+kzySE2HgF38a6ngPZ6LBo2UlmbWSRzd3Ivqx9PhrVFsXtv99cB2i/SoI5CmFRZLbyNfLfwUAgked/SofantTLjpDhMAGddndPp+WbYJ4k71Ydm/wBF0cdnxRErixCD2FPn9b8PWg6Psnxx8Xh0ldO7LEi2tiBsy31sffsavK8IlgABYDy6V7oFKUoFKUoME0BpQUGaUpQKUpegUpXlnte5AtQeJgbafDxrk+1fCZ8ZhmjRQGBDANpcr0v6Xrpf1nEUL94hTYsHXLc6WzXsDc1yGF4niFnVpJJc74gxmBoyI+5ZiFaNrWNlytmBO5vvQQ+ynFMfhIvk74GWQKTlYFVsCb2JOhF761eS8IxeM0xLLh4TvDC2Z3HhJKdAPJRXTqtegtBF4fw6OCMJEoRB0A+/zNRMfx5LMsJ72UXAVAWs+tg7DlQXtfMR1rVxXjyKXitJoqhpFAIjMvKl7sCT1sAelcdNxaRIBECYhFFHE4Q2AyTpHiGVgBclWjIYbB286C3EZjQH/PaUp3hL6Mg5jISdQ9riMACzWG16tIe0Dx2+UKuQmwliLFFJ2EgbVPXUedUEilI+7JYt8qjF2LMXiGZowCTclTyknUBR0tU3EySX5MhFnDB/pDKcg8CL767NVzEdiGr0K43gXEsXFEsHcCVoxYP3wVMumUHMC/KOXbUAGraXjs0WuIwxVBu8T96F82XKHt5gGpFq8rw8wBFza5sNdz4CoXfh0EkTZlIzAqbgr4jxquhxgxGKZVJK4dLX2+ek0NvNEI1/3BQT8ZgsPOwEixyMhuAwDMp8bbiq/i/BpsWxjdzFhhuEPzkvkzW5U8hqa5fh36LpYsSkvyhciOHzAESEXvbwBPU3N673iHFI4FzSG1yAoAJZmOyqo1YnwFA4XwiLDoEhQIo8OvmSdT76nAVowUzOisyFCRcqSCR5GxI+BrfQKUpQKUpQKUpQKUpQKUpQKj4mS1ugqRWueEMLGg1YafMgY6b/AA/sVVdoHWfBzZJUC2OZ7kqFU3cErc7A7eNbe0Mka4cxySCISKY1Y7Z2U29NAd64HE46SIzgHDxZUjSWG4dZVseZbEG9iCQpzWOmoFQTZ8YqyJmw0TRYiG2WF7LJkYcykgcy3tlNjZ/I1U8RxEplTDBJBEJVESyKyyRxuuQqXvfKGb/jppWvhsTiaFleJR3pkijEjsHKKDJkDA5bqx9oi/Tao/EeNbQ4dWIjzXeSQyEZyCVBNjZdgDqNao7zsx2jK5YJpBKCzRxT2IzPGcrxSBgLSDodmFutdcDXwjEcVmk/aTO+pGo5b72Gm9zfQ3r6T2O7XpLFHFMx74chJUgMR7PNbLmYdL3NqIldoVRGVlZ1lksoVVRhJk5rssgygLf27iwIF+lVXBsAGDzTcyhJGdCLswnVbs2iqB3aKAqgAAX1JvVt2mwUokhxEKd40WdGUWuUexDAXFyrot1vqCaosLiZY4Ak3elMzZUkeCAd0tiokz86rcEBQTyrr4G1W3D4QQLKwaRkEzRhWZnCRpe+UaseW3juBUbhSlZp8OXOU2kjZpNkZQZcr2Ps51ZfEHyq0wF+7jLcxxGIkc5MwA+bbWE6Nlso5yNdTaxFcvx6eP5Yc3zamBI81rrHcEKGHVCvK3WxJG2iiXgMemFQJKbKTyyXLRuBpnVzewNhdSdD1NWg7RwIufvUAt9Yaj46/fUPB4nuAe+AjiZCA6p3kLEsXMneC6Xu2gIXS+gr3wn5CcQndpBNJLJqsURZY1tfvLsOUXGo13A3FyqJfZXHtDhJpihCSzs2HjIILGQAKAOmaS56bk1ZcOwByiAHRNcRIuhklbVo0I1AudT0Fl3JtNkwZbEGWQHJAtolAvdmX5yTKNzYhAOmtt6xHg3lFiDBCdcim0j3NznIPIDvYcxvqRtUVsxPFyWMeHUSONGN/m4zvzsNzbXIuvjbevXDeChHMsjGWYi3eMLZR1WNdkXyFyepNTsNhEjUKihVGwAsK30GAKzSlApSlApSlApSlApSlApSlApSlBQdqeDSzGF4sjNGXukhspDrlvsdV/M1x3HOwuJTnzfKFsl8iIsilVyaLY5lt4FSdOovX080tQfGYojDBLJG7MqqCLqAFdwwIU9H0F1ABGm41qmiJSMaFtLm25vc/nX1/tB2OixKsf2cjKRnUDUHo42Ybb6185k7IYxHEfcO1rKGUXjI8c19B660RP7McPGWxnililGZoct9ba2zG++h0F7eOtWGJwEeGgOUEIZomcnUIveJzE75VC7nXxNZ7PcBxSgocP3UhY5pmyFQL8uUA5msLADSpWIxk+GkyTorK2gcDkcHdSDoGO5Q+ovVxI7hJwwBU3B1BBuCOhBG4riMfE0U0shjvIXYrK0YYZbKIgsj/NxqDYMTbY21sakJj48FeSMHuGF2iXXLKx5TGCdMxIB6a301r3jziMSUM0Kwwo2fIzhndx7OZbWsL3trqopFTFhVHhYP3ryuQuuZVzc8xU725DYkmwsOtfOu1hJxc3jlW3vQ/nXYwwO0tkjswfMsgZQiII2WwXcMXcnUa6a6WrnO1EQEsGKdS0UsSiSx1DgePQ3uPUVODvOG8Fw8kUcirlEiKTkZkVsyi+ZVYAnxq5iw6qLKAo8gBoPSvk+E42Yo1USSmBSchicpJHmN8jD2ZFuTY7iunwKrKtzicYLEgkT6hhoQVy7j+R2qq7Nz4f0+NaJbqbsSRtcHb3VQE4rDc8chxsQ9pGCiZV8UZQM5HgQKuOF8cgxK3idX8VvzKfB1Oqn1qCZhZgwuNRtfxtW+qriXaLDYWwmlSPNsOp9FW5rbwnj8GJv3MivltcC4IvtdSAR7xQWFKUoFKUoFKUoFKUoFKVhjagzStZmFr1HDM50NhQS71m9fPk7S46R5O6giSKORkLTM4JyEqbBdzoLhQbXr1xjinfIAmJlw7qDohIV2tcLci9721sPSrEd/evJkHlXxvB8WvErSSSMxNmzzyEZgbNZAw091TFxzNfu43BIIDLCb66e0R573oPqrSi1+n5eNQf1/h/8AUH8Le/pXBYOLGlEBjmBCqLl1AuABoS/lUhuH4030f/7x/OrB2B7UYQHWZBfxuPxFQuOY/C4rDSxpPAzMpyfOp+0GqHe4OYCuVxfDMbeMhJTlkDftL7AjSzedapRiMoEsTtuOaJH08bWN7VIJHB+NRulm1sQbEZspBuVI+ywq24pxmwDMQ2YXB2FvH41yGNMeQ/NJFIourrGY2DAEnoFN/qka+VRDHJMyRkqc4BJXQKpIB03LmxA6Aa1R2OJxCsWVyEy4cyC9yBKziNL23AI++t/D8ZE8U6yKz93eZUUAs0E/OVAbfJIZEPgUqB2ijjshk70bpeIkHKxUFWtutwunqaxxHhqhruscqOzsEcyIyuwLSmOSMG0ZHMyuAove4vQYm7BYV7PHIyK5XLlfQo2zWa9gfCowQYN2iickDIXL2v3rfRudBZBGMvT31fQvkcGVEUrmCQI2bKIoyUQNYAue8d9NOXxFUPF8MywSgkWLOiKDdjiZJg0bMSNGBa2YasoFwLaqJicWxwYKuDlD/Bf4s1gPOt2MuCGx2CQE/wCaFDj/AOTRnMvqdPOu6wwIRQ5uwAzHxawufjW6pujihBDa8aRLmGjKASxI0uW1Yn1O1OBSNA/eS5Zu+Pd/KVb2bE5YnjtaMZja6ki5BrEfZbEaJyBYpTKr5vbOZmRctuW+bU36C3lZcL7LJkPfRqHZ2chWPUggEi2bYbjxpR0SGvVYUVmopSlKBSlKBSlKDBaqvHcQ5lUC4JHv1qwnjuNTYVAwkAI7xr3BOXw02NUOJ4q3xsPC/nW+IiNLnUnU+tVvE7gr5m9WkK5mYnobCiKo8OS65gSV2vfbw87ba62tXOdo8RiUmURpCyMDlDg3JXU3cePT0rqZ8QFuztYakk7C29/LWqDi3HIXKLHIjENzWZdAQQbEkX3vp4VoeeBq5gLvBHC2cqAvUeNx4tfXyvVDP25mjdkfCm6mxFy1z5HJY12XC+eEp1BuNPv+/p4VVcTIBbXVACw10DZsh26lW9LeYqCkH6RD1wb39f8Ax16/9QmtpgnPqf8AxVKgmNrncnT08b1s7zT+unpSCV2Y4+MQ7h4u5kFmVWNyy9SLqNjYVI4z2p7uQxrBNLbd1tlF+gzaM1UczWxOGP1jJH/HGba/vLW8+02+gFqQVs/G8eGPdxRlejZSDb7Sl+UjruPAmtfZ6WSTFMZgocFFIRQBYKzC+Xc3berm2ml/d5eQFU0jGDGE7d6qspNwCyXVh7xrU0difj/Otckd7G5UqbhlNiDa1wbW20sdNdb1U4jtPHGhaQEW2C6lienl69KkcM4ZjcWM7MMHEdVAXPKw6E5vZFq3u4kSWhJyoUEiHMXLm5LXuCRbmJJNz09LWzJwuMxNFkAQ7gAKLnqCNje1j5VOXsKn08RinP8A7oX/AKFFesVwDBYZDJKCwX/VkkkJPQKrMczHYAb3rFxUbhXG5wM8xU4aMZO91LyML2cBb3+ihAGpuRpU9u14AzHDYoR75+6FreOUPmt7qgcaxbBcGrgKZJycgHsIscjKLDS6ct/Op2AxbAqpJKWNwfqgE/lSC5wWOSZFeNgysLgg6H+/CpNcp2Kb5zGKn7JZ7qOgZlBkUeQP3murqKUpSgUpSgUpSgUpSgxasFdLV6rBoK2bhaAM2uitbXbS9Q3x5FyRo3nb1+Bq6xJGU38LfGq3gxuHUi9jcX99VGjBxd65zLyZSp8CGFiPhXyk8JlDugCkxyNGRmsbrsbHTmBB+Ffb1I2HQCvmnaWHuuJSgaCdI5R+8vI3xH4VBzUQnjAKpMoN7FRe4BK/RNhYgj3Vg9oJh/mSa8puG18tR6/GuuiPI9voNmHTklBJ/wD0R/4qr+MRkxOButpV8ilm/AGruJVIO0kg3kuRpzIPzWtn+LGP0oveorqMbKH7uYC6yqsn8Ysf+QNafk6F1DIuXqcikgeNutCuZftGWKkmO6HMpsNGHWtbcfIPtpr4AGul47wNY+7yqh+fgsyqNVaRbXttdeh8TU7G4RRM1lGjvso8TaiuL/Wc0mimVh4AED8hXuTgcrJd8ii4AzSHNdiBygAknrYXJsa6BI2kZUiRpGG4W2mv0mPKnv8Aga6XB8NGGKkhJcbKLJbVUH2QdREgsS25N9dQKmjnMF2ZbDv8oxjd9Fh1BjUJzSTOBlQKRqQT8baaGrBu0vFptYcIsSnYuCx166kfhV32g7Sx4RRnBmlCFlVbXCgc0jHZASN/UDauew/bTHvYqMOLgEKI5GIB1FznH4VPVbVwHGZf2mJ7ofYjH/aPxqZDwWDBWxONnaWRfYMrZiGOwjTbN0GhOu9QMbxrirJy9yvj3ac5Hl3jMv4VH4MYPlSS41cYZbgRviQndq2w/Z6LroDtVmj3HxOaXHhsRH3bdyO6S9zGrtpmv9NsuvkbVM4tjHGWGAZsROCEH1UGjSueii/v92td3mfiOJlkNgJSi3P0YhYW95+6pmETERYiaaA4eQy2GaTPdETZBkOq63tpetc8ZdTwzCw8Pwyo7qoB5nY2zyNuTfqTVxDKGAINwRcEbEHYivnMmKU4gfK8SjzZcqIBljTPpoPrML8zEHwq/wD0c4h2wpV2uYnaMKRzRquXKjHqbG9/Bhqay06ulKUClKUClKUClKUCsO1qzXmRLi1BAnxF9ToBr8K1cDXRz4n+/wAa8YrAykkADL67+tTcPhTHFlG+p95qowMUBJa/taD3VyH6SMC3eYSdEZsrMj5VJIR7am2wFm+NX0t2kUKLlT8KjfpCuME0gveN0fQ2Nr5T9zVIOcwL2OVtyGjN/HR0P8Sfea8styvXcH923W+lqpcJ2kkJFpA2xyuAx8jZhU+PtB0eJT5oWTby1Fao2cGBbBmP6WHlkhv9nSSM+mprejEgEb2+/peo+E4lhwZj86pmaNiOVgrR5hddQdVNj6Vsix+HBPPJY/7Y/wC6gnYYQv8AtLBkOVWDFH35VEim972spuNbWr23ABnLCcyak5MUjya/vRuv3g1UTYnDkWDSH5xH/Zj6Dq9va6ke6pmL7Uozlh3guSbFVNgem/SoLyJ8SEyLNhIVH+nh3JHorMAPeDUWbHxYQMULz4mQavIed/C5AtHEDa+w6AE2qhxPHwwsVc6dGEd/I5agycVCMWREhZgqllvmKi9uZtb67jyoLeHD2aRsQc2YHMz8odipAUX2A0UKNh76reE4DExoimKZhYZJIkZldNtwLg6fStVfisWwQysrsqm2cg7m9hc638vWvrnDCsWEjLEKEhUsegAW51oOMlmxcKh5IeQsqjNIneXc5RZRf8elbO1ThMNIrDmcCMD7bEAH1BN/dW7h3EY8XPHNPOmVGYwQAFRe37Rs/MzAHwAHTaoPaeeN2jaORZVSWNmZWDC4lQm5Gl7UHQ8T7DLK7SJK0TObuAqsrNsWANiCba2NR4+wTrYjFEEf7K2+Gb867C1ZqUfPuJdmcbITH3cDBxZpQ1gdCoLr7VwNbA20rs+EcLWCMIoA6sQLZnNsznzJF6m2rNApSlFKUpQKUpQKUpQKUpQYtWaUojU0gB8/IVA47hRiMNNCDYyRsov0J2PxtXuVnUtdTZtiNdPMdD6VF75fG3rp8L7VcHz9+AGOFYp1VmiJBsbixNxZtDtaq7B8NVpJI1eRHUh1sQV7pwthZtdGuNDsR4V2XG+ynfMZMPKYJWN2y6o9+rqNj5iuQl4djcNPnkhMvzeUmIaZQ2huosGvpqOtWDGK4RJGA3eqVzIGJj1VSQC2h2F6lS9nJlco0qXBI0jOtvU+/wB9an7SwOrRyh48wIIK9Dp061ajjcLwwyPNHnZAr83+ZHyFrHUZhY+80grouzcpdV75eZ1GkYvYsBcXPS9/PWt2K7K5JSjTyMAbXCqugG/Wpn6+iQq4eNyrKcucDqNfcL1rx3aPDM7MZUN2JsGJ3O3LSYIa8HhVJJJGdkRXbWRtlU22I3a1eOCcPyQxtlHeOMxYi5F9QLnUaEVJniOKQJEk7KSM2WKysoIOUvIQALnzroML2dd7GYiNNPm4ySxtawaSwFrAXCj30g5rtAM4wmEXeSbM3vKop+BJr6eZgwKkLlYWIO1j0PuNqq5OCQtLHKY1zxCyEXFgb9BodzvtU9UuevqP60FDjf0f4VhyF4AVZWyEFSCSQOcG1idALaVpwnYeU5BNMjImXREOqoQbamy3suwtvXUjh4I0kfz1H4WqVh4Ai5R08ayr2leqVigzSlKBSlKBSlKBSlKBSlKBSlKBWoy6kaaedba0YjDZtb2P970GwtWAQfA1GXCP9f7v61sw+HYG5N/dQeZbXsoF+ulRj/fSpWIwWYhlJVh18fWtBwkp3dfhVRDxmFicfOojj7aq34jeoP8AgvCvzfJYtfKxt5gWtV7Dw5Qbsc7ef8q3yT26f35UHOf4NwY2w0Rt4re3uJqVDwyGP2Io1t1VFH5VcFQ+oNj/AHvXlsED7RJ+78KCuQSkBwoK+F9bDqK9wyA+Xkdx61bIgAAGgFR8TgwxzDRvuPrSjQuGLC1yCdfPSj4Jx7JDeosfiKkQq2lwNNL1JpRCjEhtdQLdb30/Os4jDve6EeYJP3VMpUVCj7zqv/OpUQNubevdqUGKzSlApSlApSlApSlApSlApSlApSlApSlAtS1KUFdiIpAxygEHW99vKsJw1jqzm/gP61ZUoK8cOYbSH4C499TwKzSiFKUop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data:image/jpeg;base64,/9j/4AAQSkZJRgABAQAAAQABAAD/2wCEAAkGBhMSERQUEhQVFBUUFhcXGBgXFBkaGhgUFhgVFhYYGBgYHCgfHBojGRUXHy8gIycpLC0sFx8xNTAqNSYrLCoBCQoKDgwNFA8PFCkYFBgpKSkpKSkpKSkpKSkpKSkpKSkpKSkpKSkpKSkpKSkpKSkpKSkpKSkpKSkpKSkpKSkpKf/AABEIALoA5AMBIgACEQEDEQH/xAAbAAEAAgMBAQAAAAAAAAAAAAAABAUBAwYCB//EAEQQAAIBAgQDBQMICAUDBQAAAAECAwARBBIhMQUiQQYTUWFxMoGRFCNCUmKhscEHFTNyktHh8BZDU2OistLjF3OCk6P/xAAWAQEBAQAAAAAAAAAAAAAAAAAAAQL/xAAYEQEBAQEBAAAAAAAAAAAAAAAAEQFBIf/aAAwDAQACEQMRAD8A+4UpSopSlKBSlKBSlKBSlKBeqrjnaOHCLmlaxPsqNWb91fePjVm39/GvlvAeJQycQxGIx8gR4mtEj9LMygqLbiw0HU3oOswkmPxPMSuDj6LlEkxHib8qfA1c8MwpjBDTSTEm95Ctx5cqgDe9qi4vtLFHh2xDh0QbZlKs5+jlU669PWqvgeIbDwTYzGHI05ErL9RAto0A+tbS3iaUdFiuIpG0asbNK2VBuSQCToOgA1PnWf1jH3vdZh3mXPkvrkJK5vS4Irl+zUxnMnEMRyKQywgnSOBSc7X6FiNfICqPhkc3E8ZPOpaLDkCEONHMam5jQ/RLbs3QG1B2OJ7b4OOXumnXPextcgHazMNBrpvV2Grh8d2gw+Db5JgYFkmGhUWCJYXJlc6kganXbcio+L4hZM2L4gWcjSDBFRuNhkBdj5/jQfQb1gmuG7FRT4aKafHSukZAKrM5JVQSSzX2JFgF3086YjioxEiTYmT5NhEOaKNmKyYhhtIyDmydQu56gUHdVmqnB8fEp5IZyv12jyL/AMyG+6rW9BmlL0oFKUoFKUoFKUoFKUoFKUoFKUoFKUoFYNKrO0PGVw2GkmOuQXA+s2yr7zagg9pe1HcFYol73EyaJGOn2n8F+/TwBIxwTsuEfv8AEkTYlhq5HKn2Y12AHjuaov0fcPd0kx0vPLKzAHwQGzWHS5BFvACu6hmBW+3j5evhQfMe3mLxJ4jEFiaVIsjRJkZlkY2LXsN76b6Wqb2j4BjMThJJZxnm5e7w8fsxKWGY2vzy26n2ddda347jeI4hiRBgZGjgiNpZl0BPXKeumgtufKu2OHvuSLenx8j6UHHdo+D4mfB4aDDAJHlQSq3KwACgaHSwOYkda63AcMWGFIogFCLlX+Z8STrfxrKYZgdXuu9iKmCg+Y9koxw+WdMbE4aSwEvdNIjLqWGZQ2jMc2o1N761f4vthg8MC4iKCxykRCMyEW5UBAZhrctYAeuldfatU+GVxZlVh9oA/jSD5B2mxGMxeHbFz/MwKwEMWvOSbBhffS5zkeg8epwBwvD0hzqZsbMoNgM8zswubFjyqPHTarrttwBsXhHijsHurL0BKnb4GuNg7PcQfEjFooSZQgZJrgBgoRrNqGjI1FiDcnSpIOzzcQkFwMPhgejZ5nHrYqv3mq2finEMPIM5hxMeZQ4jQrJGrkANkudPjVf2g4pxBTDC80MMmIbKohVtF+kzySE2HgF38a6ngPZ6LBo2UlmbWSRzd3Ivqx9PhrVFsXtv99cB2i/SoI5CmFRZLbyNfLfwUAgked/SofantTLjpDhMAGddndPp+WbYJ4k71Ydm/wBF0cdnxRErixCD2FPn9b8PWg6Psnxx8Xh0ldO7LEi2tiBsy31sffsavK8IlgABYDy6V7oFKUoFKUoME0BpQUGaUpQKUpegUpXlnte5AtQeJgbafDxrk+1fCZ8ZhmjRQGBDANpcr0v6Xrpf1nEUL94hTYsHXLc6WzXsDc1yGF4niFnVpJJc74gxmBoyI+5ZiFaNrWNlytmBO5vvQQ+ynFMfhIvk74GWQKTlYFVsCb2JOhF761eS8IxeM0xLLh4TvDC2Z3HhJKdAPJRXTqtegtBF4fw6OCMJEoRB0A+/zNRMfx5LMsJ72UXAVAWs+tg7DlQXtfMR1rVxXjyKXitJoqhpFAIjMvKl7sCT1sAelcdNxaRIBECYhFFHE4Q2AyTpHiGVgBclWjIYbB286C3EZjQH/PaUp3hL6Mg5jISdQ9riMACzWG16tIe0Dx2+UKuQmwliLFFJ2EgbVPXUedUEilI+7JYt8qjF2LMXiGZowCTclTyknUBR0tU3EySX5MhFnDB/pDKcg8CL767NVzEdiGr0K43gXEsXFEsHcCVoxYP3wVMumUHMC/KOXbUAGraXjs0WuIwxVBu8T96F82XKHt5gGpFq8rw8wBFza5sNdz4CoXfh0EkTZlIzAqbgr4jxquhxgxGKZVJK4dLX2+ek0NvNEI1/3BQT8ZgsPOwEixyMhuAwDMp8bbiq/i/BpsWxjdzFhhuEPzkvkzW5U8hqa5fh36LpYsSkvyhciOHzAESEXvbwBPU3N673iHFI4FzSG1yAoAJZmOyqo1YnwFA4XwiLDoEhQIo8OvmSdT76nAVowUzOisyFCRcqSCR5GxI+BrfQKUpQKUpQKUpQKUpQKUpQKj4mS1ugqRWueEMLGg1YafMgY6b/AA/sVVdoHWfBzZJUC2OZ7kqFU3cErc7A7eNbe0Mka4cxySCISKY1Y7Z2U29NAd64HE46SIzgHDxZUjSWG4dZVseZbEG9iCQpzWOmoFQTZ8YqyJmw0TRYiG2WF7LJkYcykgcy3tlNjZ/I1U8RxEplTDBJBEJVESyKyyRxuuQqXvfKGb/jppWvhsTiaFleJR3pkijEjsHKKDJkDA5bqx9oi/Tao/EeNbQ4dWIjzXeSQyEZyCVBNjZdgDqNao7zsx2jK5YJpBKCzRxT2IzPGcrxSBgLSDodmFutdcDXwjEcVmk/aTO+pGo5b72Gm9zfQ3r6T2O7XpLFHFMx74chJUgMR7PNbLmYdL3NqIldoVRGVlZ1lksoVVRhJk5rssgygLf27iwIF+lVXBsAGDzTcyhJGdCLswnVbs2iqB3aKAqgAAX1JvVt2mwUokhxEKd40WdGUWuUexDAXFyrot1vqCaosLiZY4Ak3elMzZUkeCAd0tiokz86rcEBQTyrr4G1W3D4QQLKwaRkEzRhWZnCRpe+UaseW3juBUbhSlZp8OXOU2kjZpNkZQZcr2Ps51ZfEHyq0wF+7jLcxxGIkc5MwA+bbWE6Nlso5yNdTaxFcvx6eP5Yc3zamBI81rrHcEKGHVCvK3WxJG2iiXgMemFQJKbKTyyXLRuBpnVzewNhdSdD1NWg7RwIufvUAt9Yaj46/fUPB4nuAe+AjiZCA6p3kLEsXMneC6Xu2gIXS+gr3wn5CcQndpBNJLJqsURZY1tfvLsOUXGo13A3FyqJfZXHtDhJpihCSzs2HjIILGQAKAOmaS56bk1ZcOwByiAHRNcRIuhklbVo0I1AudT0Fl3JtNkwZbEGWQHJAtolAvdmX5yTKNzYhAOmtt6xHg3lFiDBCdcim0j3NznIPIDvYcxvqRtUVsxPFyWMeHUSONGN/m4zvzsNzbXIuvjbevXDeChHMsjGWYi3eMLZR1WNdkXyFyepNTsNhEjUKihVGwAsK30GAKzSlApSlApSlApSlApSlApSlApSlBQdqeDSzGF4sjNGXukhspDrlvsdV/M1x3HOwuJTnzfKFsl8iIsilVyaLY5lt4FSdOovX080tQfGYojDBLJG7MqqCLqAFdwwIU9H0F1ABGm41qmiJSMaFtLm25vc/nX1/tB2OixKsf2cjKRnUDUHo42Ybb6185k7IYxHEfcO1rKGUXjI8c19B660RP7McPGWxnililGZoct9ba2zG++h0F7eOtWGJwEeGgOUEIZomcnUIveJzE75VC7nXxNZ7PcBxSgocP3UhY5pmyFQL8uUA5msLADSpWIxk+GkyTorK2gcDkcHdSDoGO5Q+ovVxI7hJwwBU3B1BBuCOhBG4riMfE0U0shjvIXYrK0YYZbKIgsj/NxqDYMTbY21sakJj48FeSMHuGF2iXXLKx5TGCdMxIB6a301r3jziMSUM0Kwwo2fIzhndx7OZbWsL3trqopFTFhVHhYP3ryuQuuZVzc8xU725DYkmwsOtfOu1hJxc3jlW3vQ/nXYwwO0tkjswfMsgZQiII2WwXcMXcnUa6a6WrnO1EQEsGKdS0UsSiSx1DgePQ3uPUVODvOG8Fw8kUcirlEiKTkZkVsyi+ZVYAnxq5iw6qLKAo8gBoPSvk+E42Yo1USSmBSchicpJHmN8jD2ZFuTY7iunwKrKtzicYLEgkT6hhoQVy7j+R2qq7Nz4f0+NaJbqbsSRtcHb3VQE4rDc8chxsQ9pGCiZV8UZQM5HgQKuOF8cgxK3idX8VvzKfB1Oqn1qCZhZgwuNRtfxtW+qriXaLDYWwmlSPNsOp9FW5rbwnj8GJv3MivltcC4IvtdSAR7xQWFKUoFKUoFKUoFKUoFKVhjagzStZmFr1HDM50NhQS71m9fPk7S46R5O6giSKORkLTM4JyEqbBdzoLhQbXr1xjinfIAmJlw7qDohIV2tcLci9721sPSrEd/evJkHlXxvB8WvErSSSMxNmzzyEZgbNZAw091TFxzNfu43BIIDLCb66e0R573oPqrSi1+n5eNQf1/h/8AUH8Le/pXBYOLGlEBjmBCqLl1AuABoS/lUhuH4030f/7x/OrB2B7UYQHWZBfxuPxFQuOY/C4rDSxpPAzMpyfOp+0GqHe4OYCuVxfDMbeMhJTlkDftL7AjSzedapRiMoEsTtuOaJH08bWN7VIJHB+NRulm1sQbEZspBuVI+ywq24pxmwDMQ2YXB2FvH41yGNMeQ/NJFIourrGY2DAEnoFN/qka+VRDHJMyRkqc4BJXQKpIB03LmxA6Aa1R2OJxCsWVyEy4cyC9yBKziNL23AI++t/D8ZE8U6yKz93eZUUAs0E/OVAbfJIZEPgUqB2ijjshk70bpeIkHKxUFWtutwunqaxxHhqhruscqOzsEcyIyuwLSmOSMG0ZHMyuAove4vQYm7BYV7PHIyK5XLlfQo2zWa9gfCowQYN2iickDIXL2v3rfRudBZBGMvT31fQvkcGVEUrmCQI2bKIoyUQNYAue8d9NOXxFUPF8MywSgkWLOiKDdjiZJg0bMSNGBa2YasoFwLaqJicWxwYKuDlD/Bf4s1gPOt2MuCGx2CQE/wCaFDj/AOTRnMvqdPOu6wwIRQ5uwAzHxawufjW6pujihBDa8aRLmGjKASxI0uW1Yn1O1OBSNA/eS5Zu+Pd/KVb2bE5YnjtaMZja6ki5BrEfZbEaJyBYpTKr5vbOZmRctuW+bU36C3lZcL7LJkPfRqHZ2chWPUggEi2bYbjxpR0SGvVYUVmopSlKBSlKBSlKDBaqvHcQ5lUC4JHv1qwnjuNTYVAwkAI7xr3BOXw02NUOJ4q3xsPC/nW+IiNLnUnU+tVvE7gr5m9WkK5mYnobCiKo8OS65gSV2vfbw87ba62tXOdo8RiUmURpCyMDlDg3JXU3cePT0rqZ8QFuztYakk7C29/LWqDi3HIXKLHIjENzWZdAQQbEkX3vp4VoeeBq5gLvBHC2cqAvUeNx4tfXyvVDP25mjdkfCm6mxFy1z5HJY12XC+eEp1BuNPv+/p4VVcTIBbXVACw10DZsh26lW9LeYqCkH6RD1wb39f8Ax16/9QmtpgnPqf8AxVKgmNrncnT08b1s7zT+unpSCV2Y4+MQ7h4u5kFmVWNyy9SLqNjYVI4z2p7uQxrBNLbd1tlF+gzaM1UczWxOGP1jJH/HGba/vLW8+02+gFqQVs/G8eGPdxRlejZSDb7Sl+UjruPAmtfZ6WSTFMZgocFFIRQBYKzC+Xc3berm2ml/d5eQFU0jGDGE7d6qspNwCyXVh7xrU0difj/Otckd7G5UqbhlNiDa1wbW20sdNdb1U4jtPHGhaQEW2C6lienl69KkcM4ZjcWM7MMHEdVAXPKw6E5vZFq3u4kSWhJyoUEiHMXLm5LXuCRbmJJNz09LWzJwuMxNFkAQ7gAKLnqCNje1j5VOXsKn08RinP8A7oX/AKFFesVwDBYZDJKCwX/VkkkJPQKrMczHYAb3rFxUbhXG5wM8xU4aMZO91LyML2cBb3+ihAGpuRpU9u14AzHDYoR75+6FreOUPmt7qgcaxbBcGrgKZJycgHsIscjKLDS6ct/Op2AxbAqpJKWNwfqgE/lSC5wWOSZFeNgysLgg6H+/CpNcp2Kb5zGKn7JZ7qOgZlBkUeQP3murqKUpSgUpSgUpSgUpSgxasFdLV6rBoK2bhaAM2uitbXbS9Q3x5FyRo3nb1+Bq6xJGU38LfGq3gxuHUi9jcX99VGjBxd65zLyZSp8CGFiPhXyk8JlDugCkxyNGRmsbrsbHTmBB+Ffb1I2HQCvmnaWHuuJSgaCdI5R+8vI3xH4VBzUQnjAKpMoN7FRe4BK/RNhYgj3Vg9oJh/mSa8puG18tR6/GuuiPI9voNmHTklBJ/wD0R/4qr+MRkxOButpV8ilm/AGruJVIO0kg3kuRpzIPzWtn+LGP0oveorqMbKH7uYC6yqsn8Ysf+QNafk6F1DIuXqcikgeNutCuZftGWKkmO6HMpsNGHWtbcfIPtpr4AGul47wNY+7yqh+fgsyqNVaRbXttdeh8TU7G4RRM1lGjvso8TaiuL/Wc0mimVh4AED8hXuTgcrJd8ii4AzSHNdiBygAknrYXJsa6BI2kZUiRpGG4W2mv0mPKnv8Aga6XB8NGGKkhJcbKLJbVUH2QdREgsS25N9dQKmjnMF2ZbDv8oxjd9Fh1BjUJzSTOBlQKRqQT8baaGrBu0vFptYcIsSnYuCx166kfhV32g7Sx4RRnBmlCFlVbXCgc0jHZASN/UDauew/bTHvYqMOLgEKI5GIB1FznH4VPVbVwHGZf2mJ7ofYjH/aPxqZDwWDBWxONnaWRfYMrZiGOwjTbN0GhOu9QMbxrirJy9yvj3ac5Hl3jMv4VH4MYPlSS41cYZbgRviQndq2w/Z6LroDtVmj3HxOaXHhsRH3bdyO6S9zGrtpmv9NsuvkbVM4tjHGWGAZsROCEH1UGjSueii/v92td3mfiOJlkNgJSi3P0YhYW95+6pmETERYiaaA4eQy2GaTPdETZBkOq63tpetc8ZdTwzCw8Pwyo7qoB5nY2zyNuTfqTVxDKGAINwRcEbEHYivnMmKU4gfK8SjzZcqIBljTPpoPrML8zEHwq/wD0c4h2wpV2uYnaMKRzRquXKjHqbG9/Bhqay06ulKUClKUClKUClKUCsO1qzXmRLi1BAnxF9ToBr8K1cDXRz4n+/wAa8YrAykkADL67+tTcPhTHFlG+p95qowMUBJa/taD3VyH6SMC3eYSdEZsrMj5VJIR7am2wFm+NX0t2kUKLlT8KjfpCuME0gveN0fQ2Nr5T9zVIOcwL2OVtyGjN/HR0P8Sfea8styvXcH923W+lqpcJ2kkJFpA2xyuAx8jZhU+PtB0eJT5oWTby1Fao2cGBbBmP6WHlkhv9nSSM+mprejEgEb2+/peo+E4lhwZj86pmaNiOVgrR5hddQdVNj6Vsix+HBPPJY/7Y/wC6gnYYQv8AtLBkOVWDFH35VEim972spuNbWr23ABnLCcyak5MUjya/vRuv3g1UTYnDkWDSH5xH/Zj6Dq9va6ke6pmL7Uozlh3guSbFVNgem/SoLyJ8SEyLNhIVH+nh3JHorMAPeDUWbHxYQMULz4mQavIed/C5AtHEDa+w6AE2qhxPHwwsVc6dGEd/I5agycVCMWREhZgqllvmKi9uZtb67jyoLeHD2aRsQc2YHMz8odipAUX2A0UKNh76reE4DExoimKZhYZJIkZldNtwLg6fStVfisWwQysrsqm2cg7m9hc638vWvrnDCsWEjLEKEhUsegAW51oOMlmxcKh5IeQsqjNIneXc5RZRf8elbO1ThMNIrDmcCMD7bEAH1BN/dW7h3EY8XPHNPOmVGYwQAFRe37Rs/MzAHwAHTaoPaeeN2jaORZVSWNmZWDC4lQm5Gl7UHQ8T7DLK7SJK0TObuAqsrNsWANiCba2NR4+wTrYjFEEf7K2+Gb867C1ZqUfPuJdmcbITH3cDBxZpQ1gdCoLr7VwNbA20rs+EcLWCMIoA6sQLZnNsznzJF6m2rNApSlFKUpQKUpQKUpQKUpQYtWaUojU0gB8/IVA47hRiMNNCDYyRsov0J2PxtXuVnUtdTZtiNdPMdD6VF75fG3rp8L7VcHz9+AGOFYp1VmiJBsbixNxZtDtaq7B8NVpJI1eRHUh1sQV7pwthZtdGuNDsR4V2XG+ynfMZMPKYJWN2y6o9+rqNj5iuQl4djcNPnkhMvzeUmIaZQ2huosGvpqOtWDGK4RJGA3eqVzIGJj1VSQC2h2F6lS9nJlco0qXBI0jOtvU+/wB9an7SwOrRyh48wIIK9Dp061ajjcLwwyPNHnZAr83+ZHyFrHUZhY+80grouzcpdV75eZ1GkYvYsBcXPS9/PWt2K7K5JSjTyMAbXCqugG/Wpn6+iQq4eNyrKcucDqNfcL1rx3aPDM7MZUN2JsGJ3O3LSYIa8HhVJJJGdkRXbWRtlU22I3a1eOCcPyQxtlHeOMxYi5F9QLnUaEVJniOKQJEk7KSM2WKysoIOUvIQALnzroML2dd7GYiNNPm4ySxtawaSwFrAXCj30g5rtAM4wmEXeSbM3vKop+BJr6eZgwKkLlYWIO1j0PuNqq5OCQtLHKY1zxCyEXFgb9BodzvtU9UuevqP60FDjf0f4VhyF4AVZWyEFSCSQOcG1idALaVpwnYeU5BNMjImXREOqoQbamy3suwtvXUjh4I0kfz1H4WqVh4Ai5R08ayr2leqVigzSlKBSlKBSlKBSlKBSlKBSlKBWoy6kaaedba0YjDZtb2P970GwtWAQfA1GXCP9f7v61sw+HYG5N/dQeZbXsoF+ulRj/fSpWIwWYhlJVh18fWtBwkp3dfhVRDxmFicfOojj7aq34jeoP8AgvCvzfJYtfKxt5gWtV7Dw5Qbsc7ef8q3yT26f35UHOf4NwY2w0Rt4re3uJqVDwyGP2Io1t1VFH5VcFQ+oNj/AHvXlsED7RJ+78KCuQSkBwoK+F9bDqK9wyA+Xkdx61bIgAAGgFR8TgwxzDRvuPrSjQuGLC1yCdfPSj4Jx7JDeosfiKkQq2lwNNL1JpRCjEhtdQLdb30/Os4jDve6EeYJP3VMpUVCj7zqv/OpUQNubevdqUGKzSlApSlApSlApSlApSlApSlApSlApSlAtS1KUFdiIpAxygEHW99vKsJw1jqzm/gP61ZUoK8cOYbSH4C499TwKzSiFKUopSlKBSlKBSlKBSlKBSlKBSlKBSlKBSlK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619500" cy="40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08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105400"/>
          </a:xfrm>
        </p:spPr>
        <p:txBody>
          <a:bodyPr/>
          <a:lstStyle/>
          <a:p>
            <a:r>
              <a:rPr lang="en-NZ" dirty="0"/>
              <a:t>Some great discoveries came from ‘random’ experiments</a:t>
            </a:r>
          </a:p>
          <a:p>
            <a:r>
              <a:rPr lang="en-NZ" dirty="0"/>
              <a:t>Isaac Newton </a:t>
            </a:r>
            <a:r>
              <a:rPr lang="en-NZ" sz="1800" dirty="0"/>
              <a:t>(1642</a:t>
            </a:r>
            <a:r>
              <a:rPr lang="pl-PL" sz="1800" dirty="0"/>
              <a:t> – </a:t>
            </a:r>
            <a:r>
              <a:rPr lang="en-NZ" sz="1800" dirty="0"/>
              <a:t>1727)</a:t>
            </a:r>
          </a:p>
          <a:p>
            <a:pPr lvl="1"/>
            <a:r>
              <a:rPr lang="en-NZ" dirty="0"/>
              <a:t>Famous for discovering gravity when an apple fell on his head</a:t>
            </a:r>
            <a:r>
              <a:rPr lang="en-NZ" sz="2800" baseline="30000" dirty="0">
                <a:solidFill>
                  <a:srgbClr val="FF0000"/>
                </a:solidFill>
                <a:sym typeface="Wingdings"/>
              </a:rPr>
              <a:t> </a:t>
            </a:r>
            <a:r>
              <a:rPr lang="en-NZ" dirty="0">
                <a:sym typeface="Wingdings"/>
              </a:rPr>
              <a:t>leading him to the laws of universal gravitation which explain, among other things, the motion of the planets around the sun</a:t>
            </a:r>
            <a:endParaRPr lang="en-NZ" dirty="0"/>
          </a:p>
          <a:p>
            <a:pPr lvl="1">
              <a:buClr>
                <a:srgbClr val="FF0000"/>
              </a:buClr>
              <a:buFont typeface="Wingdings" pitchFamily="2" charset="2"/>
              <a:buChar char="«"/>
            </a:pPr>
            <a:r>
              <a:rPr lang="en-NZ" sz="1600" i="1" dirty="0">
                <a:latin typeface="Times New Roman" pitchFamily="18" charset="0"/>
                <a:cs typeface="Times New Roman" pitchFamily="18" charset="0"/>
                <a:sym typeface="Wingdings"/>
              </a:rPr>
              <a:t>Newton also wrote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Philosophiæ</a:t>
            </a:r>
            <a:r>
              <a:rPr lang="en-NZ" sz="1600" i="1" dirty="0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Naturalis</a:t>
            </a:r>
            <a:r>
              <a:rPr lang="en-NZ" sz="1600" i="1" dirty="0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 Principia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Mathematica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 ("Mathematical Principles of Natural Philosophy"), 1687, </a:t>
            </a:r>
            <a:r>
              <a:rPr lang="en-NZ" sz="1600" i="1" dirty="0">
                <a:latin typeface="Times New Roman" pitchFamily="18" charset="0"/>
                <a:cs typeface="Times New Roman" pitchFamily="18" charset="0"/>
              </a:rPr>
              <a:t>which contains the foundations of classical mechanics and made important contributions to optics</a:t>
            </a:r>
          </a:p>
          <a:p>
            <a:pPr lvl="1"/>
            <a:endParaRPr lang="en-NZ" dirty="0"/>
          </a:p>
        </p:txBody>
      </p:sp>
      <p:sp>
        <p:nvSpPr>
          <p:cNvPr id="4" name="AutoShape 2" descr="data:image/jpeg;base64,/9j/4AAQSkZJRgABAQAAAQABAAD/2wCEAAkGBhMSERQUEhQVFBUUFhcXGBgXFBkaGhgUFhgVFhYYGBgYHCgfHBojGRUXHy8gIycpLC0sFx8xNTAqNSYrLCoBCQoKDgwNFA8PFCkYFBgpKSkpKSkpKSkpKSkpKSkpKSkpKSkpKSkpKSkpKSkpKSkpKSkpKSkpKSkpKSkpKSkpKf/AABEIALoA5AMBIgACEQEDEQH/xAAbAAEAAgMBAQAAAAAAAAAAAAAABAUBAwYCB//EAEQQAAIBAgQDBQMICAUDBQAAAAECAwARBBIhMQUiQQYTUWFxMoGRFCNCUmKhscEHFTNyktHh8BZDU2OistLjF3OCk6P/xAAWAQEBAQAAAAAAAAAAAAAAAAAAAQL/xAAYEQEBAQEBAAAAAAAAAAAAAAAAEQFBIf/aAAwDAQACEQMRAD8A+4UpSopSlKBSlKBSlKBSlKBeqrjnaOHCLmlaxPsqNWb91fePjVm39/GvlvAeJQycQxGIx8gR4mtEj9LMygqLbiw0HU3oOswkmPxPMSuDj6LlEkxHib8qfA1c8MwpjBDTSTEm95Ctx5cqgDe9qi4vtLFHh2xDh0QbZlKs5+jlU669PWqvgeIbDwTYzGHI05ErL9RAto0A+tbS3iaUdFiuIpG0asbNK2VBuSQCToOgA1PnWf1jH3vdZh3mXPkvrkJK5vS4Irl+zUxnMnEMRyKQywgnSOBSc7X6FiNfICqPhkc3E8ZPOpaLDkCEONHMam5jQ/RLbs3QG1B2OJ7b4OOXumnXPextcgHazMNBrpvV2Grh8d2gw+Db5JgYFkmGhUWCJYXJlc6kganXbcio+L4hZM2L4gWcjSDBFRuNhkBdj5/jQfQb1gmuG7FRT4aKafHSukZAKrM5JVQSSzX2JFgF3086YjioxEiTYmT5NhEOaKNmKyYhhtIyDmydQu56gUHdVmqnB8fEp5IZyv12jyL/AMyG+6rW9BmlL0oFKUoFKUoFKUoFKUoFKUoFKUoFKUoFYNKrO0PGVw2GkmOuQXA+s2yr7zagg9pe1HcFYol73EyaJGOn2n8F+/TwBIxwTsuEfv8AEkTYlhq5HKn2Y12AHjuaov0fcPd0kx0vPLKzAHwQGzWHS5BFvACu6hmBW+3j5evhQfMe3mLxJ4jEFiaVIsjRJkZlkY2LXsN76b6Wqb2j4BjMThJJZxnm5e7w8fsxKWGY2vzy26n2ddda347jeI4hiRBgZGjgiNpZl0BPXKeumgtufKu2OHvuSLenx8j6UHHdo+D4mfB4aDDAJHlQSq3KwACgaHSwOYkda63AcMWGFIogFCLlX+Z8STrfxrKYZgdXuu9iKmCg+Y9koxw+WdMbE4aSwEvdNIjLqWGZQ2jMc2o1N761f4vthg8MC4iKCxykRCMyEW5UBAZhrctYAeuldfatU+GVxZlVh9oA/jSD5B2mxGMxeHbFz/MwKwEMWvOSbBhffS5zkeg8epwBwvD0hzqZsbMoNgM8zswubFjyqPHTarrttwBsXhHijsHurL0BKnb4GuNg7PcQfEjFooSZQgZJrgBgoRrNqGjI1FiDcnSpIOzzcQkFwMPhgejZ5nHrYqv3mq2finEMPIM5hxMeZQ4jQrJGrkANkudPjVf2g4pxBTDC80MMmIbKohVtF+kzySE2HgF38a6ngPZ6LBo2UlmbWSRzd3Ivqx9PhrVFsXtv99cB2i/SoI5CmFRZLbyNfLfwUAgked/SofantTLjpDhMAGddndPp+WbYJ4k71Ydm/wBF0cdnxRErixCD2FPn9b8PWg6Psnxx8Xh0ldO7LEi2tiBsy31sffsavK8IlgABYDy6V7oFKUoFKUoME0BpQUGaUpQKUpegUpXlnte5AtQeJgbafDxrk+1fCZ8ZhmjRQGBDANpcr0v6Xrpf1nEUL94hTYsHXLc6WzXsDc1yGF4niFnVpJJc74gxmBoyI+5ZiFaNrWNlytmBO5vvQQ+ynFMfhIvk74GWQKTlYFVsCb2JOhF761eS8IxeM0xLLh4TvDC2Z3HhJKdAPJRXTqtegtBF4fw6OCMJEoRB0A+/zNRMfx5LMsJ72UXAVAWs+tg7DlQXtfMR1rVxXjyKXitJoqhpFAIjMvKl7sCT1sAelcdNxaRIBECYhFFHE4Q2AyTpHiGVgBclWjIYbB286C3EZjQH/PaUp3hL6Mg5jISdQ9riMACzWG16tIe0Dx2+UKuQmwliLFFJ2EgbVPXUedUEilI+7JYt8qjF2LMXiGZowCTclTyknUBR0tU3EySX5MhFnDB/pDKcg8CL767NVzEdiGr0K43gXEsXFEsHcCVoxYP3wVMumUHMC/KOXbUAGraXjs0WuIwxVBu8T96F82XKHt5gGpFq8rw8wBFza5sNdz4CoXfh0EkTZlIzAqbgr4jxquhxgxGKZVJK4dLX2+ek0NvNEI1/3BQT8ZgsPOwEixyMhuAwDMp8bbiq/i/BpsWxjdzFhhuEPzkvkzW5U8hqa5fh36LpYsSkvyhciOHzAESEXvbwBPU3N673iHFI4FzSG1yAoAJZmOyqo1YnwFA4XwiLDoEhQIo8OvmSdT76nAVowUzOisyFCRcqSCR5GxI+BrfQKUpQKUpQKUpQKUpQKUpQKj4mS1ugqRWueEMLGg1YafMgY6b/AA/sVVdoHWfBzZJUC2OZ7kqFU3cErc7A7eNbe0Mka4cxySCISKY1Y7Z2U29NAd64HE46SIzgHDxZUjSWG4dZVseZbEG9iCQpzWOmoFQTZ8YqyJmw0TRYiG2WF7LJkYcykgcy3tlNjZ/I1U8RxEplTDBJBEJVESyKyyRxuuQqXvfKGb/jppWvhsTiaFleJR3pkijEjsHKKDJkDA5bqx9oi/Tao/EeNbQ4dWIjzXeSQyEZyCVBNjZdgDqNao7zsx2jK5YJpBKCzRxT2IzPGcrxSBgLSDodmFutdcDXwjEcVmk/aTO+pGo5b72Gm9zfQ3r6T2O7XpLFHFMx74chJUgMR7PNbLmYdL3NqIldoVRGVlZ1lksoVVRhJk5rssgygLf27iwIF+lVXBsAGDzTcyhJGdCLswnVbs2iqB3aKAqgAAX1JvVt2mwUokhxEKd40WdGUWuUexDAXFyrot1vqCaosLiZY4Ak3elMzZUkeCAd0tiokz86rcEBQTyrr4G1W3D4QQLKwaRkEzRhWZnCRpe+UaseW3juBUbhSlZp8OXOU2kjZpNkZQZcr2Ps51ZfEHyq0wF+7jLcxxGIkc5MwA+bbWE6Nlso5yNdTaxFcvx6eP5Yc3zamBI81rrHcEKGHVCvK3WxJG2iiXgMemFQJKbKTyyXLRuBpnVzewNhdSdD1NWg7RwIufvUAt9Yaj46/fUPB4nuAe+AjiZCA6p3kLEsXMneC6Xu2gIXS+gr3wn5CcQndpBNJLJqsURZY1tfvLsOUXGo13A3FyqJfZXHtDhJpihCSzs2HjIILGQAKAOmaS56bk1ZcOwByiAHRNcRIuhklbVo0I1AudT0Fl3JtNkwZbEGWQHJAtolAvdmX5yTKNzYhAOmtt6xHg3lFiDBCdcim0j3NznIPIDvYcxvqRtUVsxPFyWMeHUSONGN/m4zvzsNzbXIuvjbevXDeChHMsjGWYi3eMLZR1WNdkXyFyepNTsNhEjUKihVGwAsK30GAKzSlApSlApSlApSlApSlApSlApSlBQdqeDSzGF4sjNGXukhspDrlvsdV/M1x3HOwuJTnzfKFsl8iIsilVyaLY5lt4FSdOovX080tQfGYojDBLJG7MqqCLqAFdwwIU9H0F1ABGm41qmiJSMaFtLm25vc/nX1/tB2OixKsf2cjKRnUDUHo42Ybb6185k7IYxHEfcO1rKGUXjI8c19B660RP7McPGWxnililGZoct9ba2zG++h0F7eOtWGJwEeGgOUEIZomcnUIveJzE75VC7nXxNZ7PcBxSgocP3UhY5pmyFQL8uUA5msLADSpWIxk+GkyTorK2gcDkcHdSDoGO5Q+ovVxI7hJwwBU3B1BBuCOhBG4riMfE0U0shjvIXYrK0YYZbKIgsj/NxqDYMTbY21sakJj48FeSMHuGF2iXXLKx5TGCdMxIB6a301r3jziMSUM0Kwwo2fIzhndx7OZbWsL3trqopFTFhVHhYP3ryuQuuZVzc8xU725DYkmwsOtfOu1hJxc3jlW3vQ/nXYwwO0tkjswfMsgZQiII2WwXcMXcnUa6a6WrnO1EQEsGKdS0UsSiSx1DgePQ3uPUVODvOG8Fw8kUcirlEiKTkZkVsyi+ZVYAnxq5iw6qLKAo8gBoPSvk+E42Yo1USSmBSchicpJHmN8jD2ZFuTY7iunwKrKtzicYLEgkT6hhoQVy7j+R2qq7Nz4f0+NaJbqbsSRtcHb3VQE4rDc8chxsQ9pGCiZV8UZQM5HgQKuOF8cgxK3idX8VvzKfB1Oqn1qCZhZgwuNRtfxtW+qriXaLDYWwmlSPNsOp9FW5rbwnj8GJv3MivltcC4IvtdSAR7xQWFKUoFKUoFKUoFKUoFKVhjagzStZmFr1HDM50NhQS71m9fPk7S46R5O6giSKORkLTM4JyEqbBdzoLhQbXr1xjinfIAmJlw7qDohIV2tcLci9721sPSrEd/evJkHlXxvB8WvErSSSMxNmzzyEZgbNZAw091TFxzNfu43BIIDLCb66e0R573oPqrSi1+n5eNQf1/h/8AUH8Le/pXBYOLGlEBjmBCqLl1AuABoS/lUhuH4030f/7x/OrB2B7UYQHWZBfxuPxFQuOY/C4rDSxpPAzMpyfOp+0GqHe4OYCuVxfDMbeMhJTlkDftL7AjSzedapRiMoEsTtuOaJH08bWN7VIJHB+NRulm1sQbEZspBuVI+ywq24pxmwDMQ2YXB2FvH41yGNMeQ/NJFIourrGY2DAEnoFN/qka+VRDHJMyRkqc4BJXQKpIB03LmxA6Aa1R2OJxCsWVyEy4cyC9yBKziNL23AI++t/D8ZE8U6yKz93eZUUAs0E/OVAbfJIZEPgUqB2ijjshk70bpeIkHKxUFWtutwunqaxxHhqhruscqOzsEcyIyuwLSmOSMG0ZHMyuAove4vQYm7BYV7PHIyK5XLlfQo2zWa9gfCowQYN2iickDIXL2v3rfRudBZBGMvT31fQvkcGVEUrmCQI2bKIoyUQNYAue8d9NOXxFUPF8MywSgkWLOiKDdjiZJg0bMSNGBa2YasoFwLaqJicWxwYKuDlD/Bf4s1gPOt2MuCGx2CQE/wCaFDj/AOTRnMvqdPOu6wwIRQ5uwAzHxawufjW6pujihBDa8aRLmGjKASxI0uW1Yn1O1OBSNA/eS5Zu+Pd/KVb2bE5YnjtaMZja6ki5BrEfZbEaJyBYpTKr5vbOZmRctuW+bU36C3lZcL7LJkPfRqHZ2chWPUggEi2bYbjxpR0SGvVYUVmopSlKBSlKBSlKDBaqvHcQ5lUC4JHv1qwnjuNTYVAwkAI7xr3BOXw02NUOJ4q3xsPC/nW+IiNLnUnU+tVvE7gr5m9WkK5mYnobCiKo8OS65gSV2vfbw87ba62tXOdo8RiUmURpCyMDlDg3JXU3cePT0rqZ8QFuztYakk7C29/LWqDi3HIXKLHIjENzWZdAQQbEkX3vp4VoeeBq5gLvBHC2cqAvUeNx4tfXyvVDP25mjdkfCm6mxFy1z5HJY12XC+eEp1BuNPv+/p4VVcTIBbXVACw10DZsh26lW9LeYqCkH6RD1wb39f8Ax16/9QmtpgnPqf8AxVKgmNrncnT08b1s7zT+unpSCV2Y4+MQ7h4u5kFmVWNyy9SLqNjYVI4z2p7uQxrBNLbd1tlF+gzaM1UczWxOGP1jJH/HGba/vLW8+02+gFqQVs/G8eGPdxRlejZSDb7Sl+UjruPAmtfZ6WSTFMZgocFFIRQBYKzC+Xc3berm2ml/d5eQFU0jGDGE7d6qspNwCyXVh7xrU0difj/Otckd7G5UqbhlNiDa1wbW20sdNdb1U4jtPHGhaQEW2C6lienl69KkcM4ZjcWM7MMHEdVAXPKw6E5vZFq3u4kSWhJyoUEiHMXLm5LXuCRbmJJNz09LWzJwuMxNFkAQ7gAKLnqCNje1j5VOXsKn08RinP8A7oX/AKFFesVwDBYZDJKCwX/VkkkJPQKrMczHYAb3rFxUbhXG5wM8xU4aMZO91LyML2cBb3+ihAGpuRpU9u14AzHDYoR75+6FreOUPmt7qgcaxbBcGrgKZJycgHsIscjKLDS6ct/Op2AxbAqpJKWNwfqgE/lSC5wWOSZFeNgysLgg6H+/CpNcp2Kb5zGKn7JZ7qOgZlBkUeQP3murqKUpSgUpSgUpSgUpSgxasFdLV6rBoK2bhaAM2uitbXbS9Q3x5FyRo3nb1+Bq6xJGU38LfGq3gxuHUi9jcX99VGjBxd65zLyZSp8CGFiPhXyk8JlDugCkxyNGRmsbrsbHTmBB+Ffb1I2HQCvmnaWHuuJSgaCdI5R+8vI3xH4VBzUQnjAKpMoN7FRe4BK/RNhYgj3Vg9oJh/mSa8puG18tR6/GuuiPI9voNmHTklBJ/wD0R/4qr+MRkxOButpV8ilm/AGruJVIO0kg3kuRpzIPzWtn+LGP0oveorqMbKH7uYC6yqsn8Ysf+QNafk6F1DIuXqcikgeNutCuZftGWKkmO6HMpsNGHWtbcfIPtpr4AGul47wNY+7yqh+fgsyqNVaRbXttdeh8TU7G4RRM1lGjvso8TaiuL/Wc0mimVh4AED8hXuTgcrJd8ii4AzSHNdiBygAknrYXJsa6BI2kZUiRpGG4W2mv0mPKnv8Aga6XB8NGGKkhJcbKLJbVUH2QdREgsS25N9dQKmjnMF2ZbDv8oxjd9Fh1BjUJzSTOBlQKRqQT8baaGrBu0vFptYcIsSnYuCx166kfhV32g7Sx4RRnBmlCFlVbXCgc0jHZASN/UDauew/bTHvYqMOLgEKI5GIB1FznH4VPVbVwHGZf2mJ7ofYjH/aPxqZDwWDBWxONnaWRfYMrZiGOwjTbN0GhOu9QMbxrirJy9yvj3ac5Hl3jMv4VH4MYPlSS41cYZbgRviQndq2w/Z6LroDtVmj3HxOaXHhsRH3bdyO6S9zGrtpmv9NsuvkbVM4tjHGWGAZsROCEH1UGjSueii/v92td3mfiOJlkNgJSi3P0YhYW95+6pmETERYiaaA4eQy2GaTPdETZBkOq63tpetc8ZdTwzCw8Pwyo7qoB5nY2zyNuTfqTVxDKGAINwRcEbEHYivnMmKU4gfK8SjzZcqIBljTPpoPrML8zEHwq/wD0c4h2wpV2uYnaMKRzRquXKjHqbG9/Bhqay06ulKUClKUClKUClKUCsO1qzXmRLi1BAnxF9ToBr8K1cDXRz4n+/wAa8YrAykkADL67+tTcPhTHFlG+p95qowMUBJa/taD3VyH6SMC3eYSdEZsrMj5VJIR7am2wFm+NX0t2kUKLlT8KjfpCuME0gveN0fQ2Nr5T9zVIOcwL2OVtyGjN/HR0P8Sfea8styvXcH923W+lqpcJ2kkJFpA2xyuAx8jZhU+PtB0eJT5oWTby1Fao2cGBbBmP6WHlkhv9nSSM+mprejEgEb2+/peo+E4lhwZj86pmaNiOVgrR5hddQdVNj6Vsix+HBPPJY/7Y/wC6gnYYQv8AtLBkOVWDFH35VEim972spuNbWr23ABnLCcyak5MUjya/vRuv3g1UTYnDkWDSH5xH/Zj6Dq9va6ke6pmL7Uozlh3guSbFVNgem/SoLyJ8SEyLNhIVH+nh3JHorMAPeDUWbHxYQMULz4mQavIed/C5AtHEDa+w6AE2qhxPHwwsVc6dGEd/I5agycVCMWREhZgqllvmKi9uZtb67jyoLeHD2aRsQc2YHMz8odipAUX2A0UKNh76reE4DExoimKZhYZJIkZldNtwLg6fStVfisWwQysrsqm2cg7m9hc638vWvrnDCsWEjLEKEhUsegAW51oOMlmxcKh5IeQsqjNIneXc5RZRf8elbO1ThMNIrDmcCMD7bEAH1BN/dW7h3EY8XPHNPOmVGYwQAFRe37Rs/MzAHwAHTaoPaeeN2jaORZVSWNmZWDC4lQm5Gl7UHQ8T7DLK7SJK0TObuAqsrNsWANiCba2NR4+wTrYjFEEf7K2+Gb867C1ZqUfPuJdmcbITH3cDBxZpQ1gdCoLr7VwNbA20rs+EcLWCMIoA6sQLZnNsznzJF6m2rNApSlFKUpQKUpQKUpQKUpQYtWaUojU0gB8/IVA47hRiMNNCDYyRsov0J2PxtXuVnUtdTZtiNdPMdD6VF75fG3rp8L7VcHz9+AGOFYp1VmiJBsbixNxZtDtaq7B8NVpJI1eRHUh1sQV7pwthZtdGuNDsR4V2XG+ynfMZMPKYJWN2y6o9+rqNj5iuQl4djcNPnkhMvzeUmIaZQ2huosGvpqOtWDGK4RJGA3eqVzIGJj1VSQC2h2F6lS9nJlco0qXBI0jOtvU+/wB9an7SwOrRyh48wIIK9Dp061ajjcLwwyPNHnZAr83+ZHyFrHUZhY+80grouzcpdV75eZ1GkYvYsBcXPS9/PWt2K7K5JSjTyMAbXCqugG/Wpn6+iQq4eNyrKcucDqNfcL1rx3aPDM7MZUN2JsGJ3O3LSYIa8HhVJJJGdkRXbWRtlU22I3a1eOCcPyQxtlHeOMxYi5F9QLnUaEVJniOKQJEk7KSM2WKysoIOUvIQALnzroML2dd7GYiNNPm4ySxtawaSwFrAXCj30g5rtAM4wmEXeSbM3vKop+BJr6eZgwKkLlYWIO1j0PuNqq5OCQtLHKY1zxCyEXFgb9BodzvtU9UuevqP60FDjf0f4VhyF4AVZWyEFSCSQOcG1idALaVpwnYeU5BNMjImXREOqoQbamy3suwtvXUjh4I0kfz1H4WqVh4Ai5R08ayr2leqVigzSlKBSlKBSlKBSlKBSlKBSlKBWoy6kaaedba0YjDZtb2P970GwtWAQfA1GXCP9f7v61sw+HYG5N/dQeZbXsoF+ulRj/fSpWIwWYhlJVh18fWtBwkp3dfhVRDxmFicfOojj7aq34jeoP8AgvCvzfJYtfKxt5gWtV7Dw5Qbsc7ef8q3yT26f35UHOf4NwY2w0Rt4re3uJqVDwyGP2Io1t1VFH5VcFQ+oNj/AHvXlsED7RJ+78KCuQSkBwoK+F9bDqK9wyA+Xkdx61bIgAAGgFR8TgwxzDRvuPrSjQuGLC1yCdfPSj4Jx7JDeosfiKkQq2lwNNL1JpRCjEhtdQLdb30/Os4jDve6EeYJP3VMpUVCj7zqv/OpUQNubevdqUGKzSlApSlApSlApSlApSlApSlApSlApSlAtS1KUFdiIpAxygEHW99vKsJw1jqzm/gP61ZUoK8cOYbSH4C499TwKzSiFKUop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data:image/jpeg;base64,/9j/4AAQSkZJRgABAQAAAQABAAD/2wCEAAkGBhMSERQUEhQVFBUUFhcXGBgXFBkaGhgUFhgVFhYYGBgYHCgfHBojGRUXHy8gIycpLC0sFx8xNTAqNSYrLCoBCQoKDgwNFA8PFCkYFBgpKSkpKSkpKSkpKSkpKSkpKSkpKSkpKSkpKSkpKSkpKSkpKSkpKSkpKSkpKSkpKSkpKf/AABEIALoA5AMBIgACEQEDEQH/xAAbAAEAAgMBAQAAAAAAAAAAAAAABAUBAwYCB//EAEQQAAIBAgQDBQMICAUDBQAAAAECAwARBBIhMQUiQQYTUWFxMoGRFCNCUmKhscEHFTNyktHh8BZDU2OistLjF3OCk6P/xAAWAQEBAQAAAAAAAAAAAAAAAAAAAQL/xAAYEQEBAQEBAAAAAAAAAAAAAAAAEQFBIf/aAAwDAQACEQMRAD8A+4UpSopSlKBSlKBSlKBSlKBeqrjnaOHCLmlaxPsqNWb91fePjVm39/GvlvAeJQycQxGIx8gR4mtEj9LMygqLbiw0HU3oOswkmPxPMSuDj6LlEkxHib8qfA1c8MwpjBDTSTEm95Ctx5cqgDe9qi4vtLFHh2xDh0QbZlKs5+jlU669PWqvgeIbDwTYzGHI05ErL9RAto0A+tbS3iaUdFiuIpG0asbNK2VBuSQCToOgA1PnWf1jH3vdZh3mXPkvrkJK5vS4Irl+zUxnMnEMRyKQywgnSOBSc7X6FiNfICqPhkc3E8ZPOpaLDkCEONHMam5jQ/RLbs3QG1B2OJ7b4OOXumnXPextcgHazMNBrpvV2Grh8d2gw+Db5JgYFkmGhUWCJYXJlc6kganXbcio+L4hZM2L4gWcjSDBFRuNhkBdj5/jQfQb1gmuG7FRT4aKafHSukZAKrM5JVQSSzX2JFgF3086YjioxEiTYmT5NhEOaKNmKyYhhtIyDmydQu56gUHdVmqnB8fEp5IZyv12jyL/AMyG+6rW9BmlL0oFKUoFKUoFKUoFKUoFKUoFKUoFKUoFYNKrO0PGVw2GkmOuQXA+s2yr7zagg9pe1HcFYol73EyaJGOn2n8F+/TwBIxwTsuEfv8AEkTYlhq5HKn2Y12AHjuaov0fcPd0kx0vPLKzAHwQGzWHS5BFvACu6hmBW+3j5evhQfMe3mLxJ4jEFiaVIsjRJkZlkY2LXsN76b6Wqb2j4BjMThJJZxnm5e7w8fsxKWGY2vzy26n2ddda347jeI4hiRBgZGjgiNpZl0BPXKeumgtufKu2OHvuSLenx8j6UHHdo+D4mfB4aDDAJHlQSq3KwACgaHSwOYkda63AcMWGFIogFCLlX+Z8STrfxrKYZgdXuu9iKmCg+Y9koxw+WdMbE4aSwEvdNIjLqWGZQ2jMc2o1N761f4vthg8MC4iKCxykRCMyEW5UBAZhrctYAeuldfatU+GVxZlVh9oA/jSD5B2mxGMxeHbFz/MwKwEMWvOSbBhffS5zkeg8epwBwvD0hzqZsbMoNgM8zswubFjyqPHTarrttwBsXhHijsHurL0BKnb4GuNg7PcQfEjFooSZQgZJrgBgoRrNqGjI1FiDcnSpIOzzcQkFwMPhgejZ5nHrYqv3mq2finEMPIM5hxMeZQ4jQrJGrkANkudPjVf2g4pxBTDC80MMmIbKohVtF+kzySE2HgF38a6ngPZ6LBo2UlmbWSRzd3Ivqx9PhrVFsXtv99cB2i/SoI5CmFRZLbyNfLfwUAgked/SofantTLjpDhMAGddndPp+WbYJ4k71Ydm/wBF0cdnxRErixCD2FPn9b8PWg6Psnxx8Xh0ldO7LEi2tiBsy31sffsavK8IlgABYDy6V7oFKUoFKUoME0BpQUGaUpQKUpegUpXlnte5AtQeJgbafDxrk+1fCZ8ZhmjRQGBDANpcr0v6Xrpf1nEUL94hTYsHXLc6WzXsDc1yGF4niFnVpJJc74gxmBoyI+5ZiFaNrWNlytmBO5vvQQ+ynFMfhIvk74GWQKTlYFVsCb2JOhF761eS8IxeM0xLLh4TvDC2Z3HhJKdAPJRXTqtegtBF4fw6OCMJEoRB0A+/zNRMfx5LMsJ72UXAVAWs+tg7DlQXtfMR1rVxXjyKXitJoqhpFAIjMvKl7sCT1sAelcdNxaRIBECYhFFHE4Q2AyTpHiGVgBclWjIYbB286C3EZjQH/PaUp3hL6Mg5jISdQ9riMACzWG16tIe0Dx2+UKuQmwliLFFJ2EgbVPXUedUEilI+7JYt8qjF2LMXiGZowCTclTyknUBR0tU3EySX5MhFnDB/pDKcg8CL767NVzEdiGr0K43gXEsXFEsHcCVoxYP3wVMumUHMC/KOXbUAGraXjs0WuIwxVBu8T96F82XKHt5gGpFq8rw8wBFza5sNdz4CoXfh0EkTZlIzAqbgr4jxquhxgxGKZVJK4dLX2+ek0NvNEI1/3BQT8ZgsPOwEixyMhuAwDMp8bbiq/i/BpsWxjdzFhhuEPzkvkzW5U8hqa5fh36LpYsSkvyhciOHzAESEXvbwBPU3N673iHFI4FzSG1yAoAJZmOyqo1YnwFA4XwiLDoEhQIo8OvmSdT76nAVowUzOisyFCRcqSCR5GxI+BrfQKUpQKUpQKUpQKUpQKUpQKj4mS1ugqRWueEMLGg1YafMgY6b/AA/sVVdoHWfBzZJUC2OZ7kqFU3cErc7A7eNbe0Mka4cxySCISKY1Y7Z2U29NAd64HE46SIzgHDxZUjSWG4dZVseZbEG9iCQpzWOmoFQTZ8YqyJmw0TRYiG2WF7LJkYcykgcy3tlNjZ/I1U8RxEplTDBJBEJVESyKyyRxuuQqXvfKGb/jppWvhsTiaFleJR3pkijEjsHKKDJkDA5bqx9oi/Tao/EeNbQ4dWIjzXeSQyEZyCVBNjZdgDqNao7zsx2jK5YJpBKCzRxT2IzPGcrxSBgLSDodmFutdcDXwjEcVmk/aTO+pGo5b72Gm9zfQ3r6T2O7XpLFHFMx74chJUgMR7PNbLmYdL3NqIldoVRGVlZ1lksoVVRhJk5rssgygLf27iwIF+lVXBsAGDzTcyhJGdCLswnVbs2iqB3aKAqgAAX1JvVt2mwUokhxEKd40WdGUWuUexDAXFyrot1vqCaosLiZY4Ak3elMzZUkeCAd0tiokz86rcEBQTyrr4G1W3D4QQLKwaRkEzRhWZnCRpe+UaseW3juBUbhSlZp8OXOU2kjZpNkZQZcr2Ps51ZfEHyq0wF+7jLcxxGIkc5MwA+bbWE6Nlso5yNdTaxFcvx6eP5Yc3zamBI81rrHcEKGHVCvK3WxJG2iiXgMemFQJKbKTyyXLRuBpnVzewNhdSdD1NWg7RwIufvUAt9Yaj46/fUPB4nuAe+AjiZCA6p3kLEsXMneC6Xu2gIXS+gr3wn5CcQndpBNJLJqsURZY1tfvLsOUXGo13A3FyqJfZXHtDhJpihCSzs2HjIILGQAKAOmaS56bk1ZcOwByiAHRNcRIuhklbVo0I1AudT0Fl3JtNkwZbEGWQHJAtolAvdmX5yTKNzYhAOmtt6xHg3lFiDBCdcim0j3NznIPIDvYcxvqRtUVsxPFyWMeHUSONGN/m4zvzsNzbXIuvjbevXDeChHMsjGWYi3eMLZR1WNdkXyFyepNTsNhEjUKihVGwAsK30GAKzSlApSlApSlApSlApSlApSlApSlBQdqeDSzGF4sjNGXukhspDrlvsdV/M1x3HOwuJTnzfKFsl8iIsilVyaLY5lt4FSdOovX080tQfGYojDBLJG7MqqCLqAFdwwIU9H0F1ABGm41qmiJSMaFtLm25vc/nX1/tB2OixKsf2cjKRnUDUHo42Ybb6185k7IYxHEfcO1rKGUXjI8c19B660RP7McPGWxnililGZoct9ba2zG++h0F7eOtWGJwEeGgOUEIZomcnUIveJzE75VC7nXxNZ7PcBxSgocP3UhY5pmyFQL8uUA5msLADSpWIxk+GkyTorK2gcDkcHdSDoGO5Q+ovVxI7hJwwBU3B1BBuCOhBG4riMfE0U0shjvIXYrK0YYZbKIgsj/NxqDYMTbY21sakJj48FeSMHuGF2iXXLKx5TGCdMxIB6a301r3jziMSUM0Kwwo2fIzhndx7OZbWsL3trqopFTFhVHhYP3ryuQuuZVzc8xU725DYkmwsOtfOu1hJxc3jlW3vQ/nXYwwO0tkjswfMsgZQiII2WwXcMXcnUa6a6WrnO1EQEsGKdS0UsSiSx1DgePQ3uPUVODvOG8Fw8kUcirlEiKTkZkVsyi+ZVYAnxq5iw6qLKAo8gBoPSvk+E42Yo1USSmBSchicpJHmN8jD2ZFuTY7iunwKrKtzicYLEgkT6hhoQVy7j+R2qq7Nz4f0+NaJbqbsSRtcHb3VQE4rDc8chxsQ9pGCiZV8UZQM5HgQKuOF8cgxK3idX8VvzKfB1Oqn1qCZhZgwuNRtfxtW+qriXaLDYWwmlSPNsOp9FW5rbwnj8GJv3MivltcC4IvtdSAR7xQWFKUoFKUoFKUoFKUoFKVhjagzStZmFr1HDM50NhQS71m9fPk7S46R5O6giSKORkLTM4JyEqbBdzoLhQbXr1xjinfIAmJlw7qDohIV2tcLci9721sPSrEd/evJkHlXxvB8WvErSSSMxNmzzyEZgbNZAw091TFxzNfu43BIIDLCb66e0R573oPqrSi1+n5eNQf1/h/8AUH8Le/pXBYOLGlEBjmBCqLl1AuABoS/lUhuH4030f/7x/OrB2B7UYQHWZBfxuPxFQuOY/C4rDSxpPAzMpyfOp+0GqHe4OYCuVxfDMbeMhJTlkDftL7AjSzedapRiMoEsTtuOaJH08bWN7VIJHB+NRulm1sQbEZspBuVI+ywq24pxmwDMQ2YXB2FvH41yGNMeQ/NJFIourrGY2DAEnoFN/qka+VRDHJMyRkqc4BJXQKpIB03LmxA6Aa1R2OJxCsWVyEy4cyC9yBKziNL23AI++t/D8ZE8U6yKz93eZUUAs0E/OVAbfJIZEPgUqB2ijjshk70bpeIkHKxUFWtutwunqaxxHhqhruscqOzsEcyIyuwLSmOSMG0ZHMyuAove4vQYm7BYV7PHIyK5XLlfQo2zWa9gfCowQYN2iickDIXL2v3rfRudBZBGMvT31fQvkcGVEUrmCQI2bKIoyUQNYAue8d9NOXxFUPF8MywSgkWLOiKDdjiZJg0bMSNGBa2YasoFwLaqJicWxwYKuDlD/Bf4s1gPOt2MuCGx2CQE/wCaFDj/AOTRnMvqdPOu6wwIRQ5uwAzHxawufjW6pujihBDa8aRLmGjKASxI0uW1Yn1O1OBSNA/eS5Zu+Pd/KVb2bE5YnjtaMZja6ki5BrEfZbEaJyBYpTKr5vbOZmRctuW+bU36C3lZcL7LJkPfRqHZ2chWPUggEi2bYbjxpR0SGvVYUVmopSlKBSlKBSlKDBaqvHcQ5lUC4JHv1qwnjuNTYVAwkAI7xr3BOXw02NUOJ4q3xsPC/nW+IiNLnUnU+tVvE7gr5m9WkK5mYnobCiKo8OS65gSV2vfbw87ba62tXOdo8RiUmURpCyMDlDg3JXU3cePT0rqZ8QFuztYakk7C29/LWqDi3HIXKLHIjENzWZdAQQbEkX3vp4VoeeBq5gLvBHC2cqAvUeNx4tfXyvVDP25mjdkfCm6mxFy1z5HJY12XC+eEp1BuNPv+/p4VVcTIBbXVACw10DZsh26lW9LeYqCkH6RD1wb39f8Ax16/9QmtpgnPqf8AxVKgmNrncnT08b1s7zT+unpSCV2Y4+MQ7h4u5kFmVWNyy9SLqNjYVI4z2p7uQxrBNLbd1tlF+gzaM1UczWxOGP1jJH/HGba/vLW8+02+gFqQVs/G8eGPdxRlejZSDb7Sl+UjruPAmtfZ6WSTFMZgocFFIRQBYKzC+Xc3berm2ml/d5eQFU0jGDGE7d6qspNwCyXVh7xrU0difj/Otckd7G5UqbhlNiDa1wbW20sdNdb1U4jtPHGhaQEW2C6lienl69KkcM4ZjcWM7MMHEdVAXPKw6E5vZFq3u4kSWhJyoUEiHMXLm5LXuCRbmJJNz09LWzJwuMxNFkAQ7gAKLnqCNje1j5VOXsKn08RinP8A7oX/AKFFesVwDBYZDJKCwX/VkkkJPQKrMczHYAb3rFxUbhXG5wM8xU4aMZO91LyML2cBb3+ihAGpuRpU9u14AzHDYoR75+6FreOUPmt7qgcaxbBcGrgKZJycgHsIscjKLDS6ct/Op2AxbAqpJKWNwfqgE/lSC5wWOSZFeNgysLgg6H+/CpNcp2Kb5zGKn7JZ7qOgZlBkUeQP3murqKUpSgUpSgUpSgUpSgxasFdLV6rBoK2bhaAM2uitbXbS9Q3x5FyRo3nb1+Bq6xJGU38LfGq3gxuHUi9jcX99VGjBxd65zLyZSp8CGFiPhXyk8JlDugCkxyNGRmsbrsbHTmBB+Ffb1I2HQCvmnaWHuuJSgaCdI5R+8vI3xH4VBzUQnjAKpMoN7FRe4BK/RNhYgj3Vg9oJh/mSa8puG18tR6/GuuiPI9voNmHTklBJ/wD0R/4qr+MRkxOButpV8ilm/AGruJVIO0kg3kuRpzIPzWtn+LGP0oveorqMbKH7uYC6yqsn8Ysf+QNafk6F1DIuXqcikgeNutCuZftGWKkmO6HMpsNGHWtbcfIPtpr4AGul47wNY+7yqh+fgsyqNVaRbXttdeh8TU7G4RRM1lGjvso8TaiuL/Wc0mimVh4AED8hXuTgcrJd8ii4AzSHNdiBygAknrYXJsa6BI2kZUiRpGG4W2mv0mPKnv8Aga6XB8NGGKkhJcbKLJbVUH2QdREgsS25N9dQKmjnMF2ZbDv8oxjd9Fh1BjUJzSTOBlQKRqQT8baaGrBu0vFptYcIsSnYuCx166kfhV32g7Sx4RRnBmlCFlVbXCgc0jHZASN/UDauew/bTHvYqMOLgEKI5GIB1FznH4VPVbVwHGZf2mJ7ofYjH/aPxqZDwWDBWxONnaWRfYMrZiGOwjTbN0GhOu9QMbxrirJy9yvj3ac5Hl3jMv4VH4MYPlSS41cYZbgRviQndq2w/Z6LroDtVmj3HxOaXHhsRH3bdyO6S9zGrtpmv9NsuvkbVM4tjHGWGAZsROCEH1UGjSueii/v92td3mfiOJlkNgJSi3P0YhYW95+6pmETERYiaaA4eQy2GaTPdETZBkOq63tpetc8ZdTwzCw8Pwyo7qoB5nY2zyNuTfqTVxDKGAINwRcEbEHYivnMmKU4gfK8SjzZcqIBljTPpoPrML8zEHwq/wD0c4h2wpV2uYnaMKRzRquXKjHqbG9/Bhqay06ulKUClKUClKUClKUCsO1qzXmRLi1BAnxF9ToBr8K1cDXRz4n+/wAa8YrAykkADL67+tTcPhTHFlG+p95qowMUBJa/taD3VyH6SMC3eYSdEZsrMj5VJIR7am2wFm+NX0t2kUKLlT8KjfpCuME0gveN0fQ2Nr5T9zVIOcwL2OVtyGjN/HR0P8Sfea8styvXcH923W+lqpcJ2kkJFpA2xyuAx8jZhU+PtB0eJT5oWTby1Fao2cGBbBmP6WHlkhv9nSSM+mprejEgEb2+/peo+E4lhwZj86pmaNiOVgrR5hddQdVNj6Vsix+HBPPJY/7Y/wC6gnYYQv8AtLBkOVWDFH35VEim972spuNbWr23ABnLCcyak5MUjya/vRuv3g1UTYnDkWDSH5xH/Zj6Dq9va6ke6pmL7Uozlh3guSbFVNgem/SoLyJ8SEyLNhIVH+nh3JHorMAPeDUWbHxYQMULz4mQavIed/C5AtHEDa+w6AE2qhxPHwwsVc6dGEd/I5agycVCMWREhZgqllvmKi9uZtb67jyoLeHD2aRsQc2YHMz8odipAUX2A0UKNh76reE4DExoimKZhYZJIkZldNtwLg6fStVfisWwQysrsqm2cg7m9hc638vWvrnDCsWEjLEKEhUsegAW51oOMlmxcKh5IeQsqjNIneXc5RZRf8elbO1ThMNIrDmcCMD7bEAH1BN/dW7h3EY8XPHNPOmVGYwQAFRe37Rs/MzAHwAHTaoPaeeN2jaORZVSWNmZWDC4lQm5Gl7UHQ8T7DLK7SJK0TObuAqsrNsWANiCba2NR4+wTrYjFEEf7K2+Gb867C1ZqUfPuJdmcbITH3cDBxZpQ1gdCoLr7VwNbA20rs+EcLWCMIoA6sQLZnNsznzJF6m2rNApSlFKUpQKUpQKUpQKUpQYtWaUojU0gB8/IVA47hRiMNNCDYyRsov0J2PxtXuVnUtdTZtiNdPMdD6VF75fG3rp8L7VcHz9+AGOFYp1VmiJBsbixNxZtDtaq7B8NVpJI1eRHUh1sQV7pwthZtdGuNDsR4V2XG+ynfMZMPKYJWN2y6o9+rqNj5iuQl4djcNPnkhMvzeUmIaZQ2huosGvpqOtWDGK4RJGA3eqVzIGJj1VSQC2h2F6lS9nJlco0qXBI0jOtvU+/wB9an7SwOrRyh48wIIK9Dp061ajjcLwwyPNHnZAr83+ZHyFrHUZhY+80grouzcpdV75eZ1GkYvYsBcXPS9/PWt2K7K5JSjTyMAbXCqugG/Wpn6+iQq4eNyrKcucDqNfcL1rx3aPDM7MZUN2JsGJ3O3LSYIa8HhVJJJGdkRXbWRtlU22I3a1eOCcPyQxtlHeOMxYi5F9QLnUaEVJniOKQJEk7KSM2WKysoIOUvIQALnzroML2dd7GYiNNPm4ySxtawaSwFrAXCj30g5rtAM4wmEXeSbM3vKop+BJr6eZgwKkLlYWIO1j0PuNqq5OCQtLHKY1zxCyEXFgb9BodzvtU9UuevqP60FDjf0f4VhyF4AVZWyEFSCSQOcG1idALaVpwnYeU5BNMjImXREOqoQbamy3suwtvXUjh4I0kfz1H4WqVh4Ai5R08ayr2leqVigzSlKBSlKBSlKBSlKBSlKBSlKBWoy6kaaedba0YjDZtb2P970GwtWAQfA1GXCP9f7v61sw+HYG5N/dQeZbXsoF+ulRj/fSpWIwWYhlJVh18fWtBwkp3dfhVRDxmFicfOojj7aq34jeoP8AgvCvzfJYtfKxt5gWtV7Dw5Qbsc7ef8q3yT26f35UHOf4NwY2w0Rt4re3uJqVDwyGP2Io1t1VFH5VcFQ+oNj/AHvXlsED7RJ+78KCuQSkBwoK+F9bDqK9wyA+Xkdx61bIgAAGgFR8TgwxzDRvuPrSjQuGLC1yCdfPSj4Jx7JDeosfiKkQq2lwNNL1JpRCjEhtdQLdb30/Os4jDve6EeYJP3VMpUVCj7zqv/OpUQNubevdqUGKzSlApSlApSlApSlApSlApSlApSlApSlAtS1KUFdiIpAxygEHW99vKsJw1jqzm/gP61ZUoK8cOYbSH4C499TwKzSiFKUopSlKBSlKBSlKBSlKBSlKBSlKBSlKBSlK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6" name="Picture 2" descr="http://1.bp.blogspot.com/-vw-cIkAWfDI/TeDVgYZljYI/AAAAAAAAAAQ/TLY7IGiDC7M/s1600/gravit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30680"/>
            <a:ext cx="3553892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69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Great discoveries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30626"/>
          </a:xfrm>
        </p:spPr>
        <p:txBody>
          <a:bodyPr/>
          <a:lstStyle/>
          <a:p>
            <a:r>
              <a:rPr lang="en-NZ" dirty="0"/>
              <a:t>Initial observation </a:t>
            </a:r>
            <a:r>
              <a:rPr lang="en-NZ" dirty="0">
                <a:solidFill>
                  <a:srgbClr val="FF0000"/>
                </a:solidFill>
              </a:rPr>
              <a:t>may have been random</a:t>
            </a:r>
          </a:p>
          <a:p>
            <a:pPr>
              <a:buFont typeface="Arial" pitchFamily="34" charset="0"/>
              <a:buChar char="‪"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r>
              <a:rPr lang="en-NZ" dirty="0"/>
              <a:t>All great discoveries have </a:t>
            </a:r>
            <a:r>
              <a:rPr lang="en-NZ" dirty="0">
                <a:solidFill>
                  <a:srgbClr val="FF0000"/>
                </a:solidFill>
              </a:rPr>
              <a:t>then</a:t>
            </a:r>
            <a:r>
              <a:rPr lang="en-NZ" dirty="0"/>
              <a:t> been subjected to serious research 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New physical law or theory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Hypothesis stating </a:t>
            </a:r>
            <a:br>
              <a:rPr lang="en-NZ" dirty="0"/>
            </a:br>
            <a:r>
              <a:rPr lang="en-NZ" dirty="0">
                <a:solidFill>
                  <a:srgbClr val="FF0000"/>
                </a:solidFill>
              </a:rPr>
              <a:t>what will happen </a:t>
            </a:r>
            <a:r>
              <a:rPr lang="en-NZ" dirty="0"/>
              <a:t>in accordance with this law </a:t>
            </a:r>
            <a:br>
              <a:rPr lang="en-NZ" dirty="0"/>
            </a:br>
            <a:r>
              <a:rPr lang="en-NZ" dirty="0">
                <a:solidFill>
                  <a:srgbClr val="FF0000"/>
                </a:solidFill>
              </a:rPr>
              <a:t>if an experiment </a:t>
            </a:r>
            <a:r>
              <a:rPr lang="en-NZ" dirty="0"/>
              <a:t>is made </a:t>
            </a:r>
          </a:p>
          <a:p>
            <a:pPr>
              <a:buFont typeface="Arial" pitchFamily="34" charset="0"/>
              <a:buChar char="‪"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Experiments designed to refute hypotheses based on the law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Analysis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Acceptance or rejection</a:t>
            </a:r>
          </a:p>
        </p:txBody>
      </p:sp>
    </p:spTree>
    <p:extLst>
      <p:ext uri="{BB962C8B-B14F-4D97-AF65-F5344CB8AC3E}">
        <p14:creationId xmlns:p14="http://schemas.microsoft.com/office/powerpoint/2010/main" val="2982302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Newton’s Laws became the basis of astronomy</a:t>
            </a:r>
          </a:p>
          <a:p>
            <a:pPr lvl="1"/>
            <a:r>
              <a:rPr lang="en-NZ" dirty="0"/>
              <a:t>They explained the motion of the sun, planets, moons, …</a:t>
            </a:r>
          </a:p>
          <a:p>
            <a:pPr lvl="1"/>
            <a:r>
              <a:rPr lang="en-NZ" dirty="0"/>
              <a:t>Thus they have been thoroughly tested </a:t>
            </a:r>
            <a:r>
              <a:rPr lang="en-NZ" dirty="0">
                <a:solidFill>
                  <a:srgbClr val="FF0000"/>
                </a:solidFill>
              </a:rPr>
              <a:t>by many experiments over the centuries</a:t>
            </a:r>
          </a:p>
          <a:p>
            <a:pPr lvl="2"/>
            <a:r>
              <a:rPr lang="en-NZ" dirty="0"/>
              <a:t>Some very precise</a:t>
            </a:r>
          </a:p>
          <a:p>
            <a:pPr lvl="3"/>
            <a:r>
              <a:rPr lang="en-NZ" dirty="0"/>
              <a:t>planetary perturbations, or the effect of other planets, moons, asteroids, comets,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NZ" dirty="0"/>
              <a:t>, on a planet’s motion, have been predicted well enough to enable the discovery of new planets!</a:t>
            </a:r>
          </a:p>
          <a:p>
            <a:r>
              <a:rPr lang="en-NZ" dirty="0"/>
              <a:t>Without these experiments, </a:t>
            </a:r>
            <a:r>
              <a:rPr lang="en-NZ" dirty="0">
                <a:solidFill>
                  <a:srgbClr val="FF0000"/>
                </a:solidFill>
              </a:rPr>
              <a:t>starting with Newton’s Laws as the basis for their hypotheses</a:t>
            </a:r>
            <a:r>
              <a:rPr lang="en-NZ" dirty="0"/>
              <a:t>, </a:t>
            </a:r>
            <a:br>
              <a:rPr lang="en-NZ" dirty="0"/>
            </a:br>
            <a:r>
              <a:rPr lang="en-NZ" dirty="0"/>
              <a:t>we would still be searching for explanations for the motion of the planets ..</a:t>
            </a:r>
          </a:p>
        </p:txBody>
      </p:sp>
    </p:spTree>
    <p:extLst>
      <p:ext uri="{BB962C8B-B14F-4D97-AF65-F5344CB8AC3E}">
        <p14:creationId xmlns:p14="http://schemas.microsoft.com/office/powerpoint/2010/main" val="825410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60" y="1042121"/>
            <a:ext cx="8229600" cy="5541241"/>
          </a:xfrm>
        </p:spPr>
        <p:txBody>
          <a:bodyPr/>
          <a:lstStyle/>
          <a:p>
            <a:r>
              <a:rPr lang="en-NZ" sz="2000" dirty="0"/>
              <a:t>Discovery of the outer planets is a good example of the application of scientific method or a proper approach to research</a:t>
            </a:r>
          </a:p>
          <a:p>
            <a:r>
              <a:rPr lang="en-NZ" sz="2000" dirty="0"/>
              <a:t>Precise measurements of the motion of Uranus showed deviations from Newton’s Laws</a:t>
            </a:r>
          </a:p>
          <a:p>
            <a:pPr lvl="1">
              <a:buFont typeface="Webdings" pitchFamily="18" charset="2"/>
              <a:buChar char="s"/>
            </a:pPr>
            <a:r>
              <a:rPr lang="en-NZ" dirty="0"/>
              <a:t>Reject them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buFont typeface="Webdings" pitchFamily="18" charset="2"/>
              <a:buChar char="s"/>
            </a:pPr>
            <a:r>
              <a:rPr lang="en-NZ" dirty="0"/>
              <a:t>Propose a new hypothesis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NZ" sz="2000" dirty="0"/>
              <a:t>Hypothesis: a new planet would explain the deviations</a:t>
            </a:r>
          </a:p>
          <a:p>
            <a:r>
              <a:rPr lang="en-NZ" sz="2000" dirty="0"/>
              <a:t>Method: Use telescopes to examine the sky in the predicted position of the new planet</a:t>
            </a:r>
          </a:p>
          <a:p>
            <a:r>
              <a:rPr lang="en-NZ" sz="2000" dirty="0"/>
              <a:t>Result: New planet (Neptune) discovered in hypothesized position in 1846</a:t>
            </a:r>
          </a:p>
          <a:p>
            <a:r>
              <a:rPr lang="en-NZ" sz="2000" dirty="0"/>
              <a:t>Pluto was similarly discovered in 1930 by its effect on the orbits of Uranus and Neptune</a:t>
            </a:r>
          </a:p>
          <a:p>
            <a:pPr>
              <a:buFont typeface="Symbol" panose="05050102010706020507" pitchFamily="18" charset="2"/>
              <a:buChar char="\"/>
            </a:pPr>
            <a:r>
              <a:rPr lang="en-NZ" sz="2000" dirty="0"/>
              <a:t>Newton’s Laws are still valid!</a:t>
            </a:r>
          </a:p>
          <a:p>
            <a:pPr lvl="1"/>
            <a:r>
              <a:rPr lang="en-NZ" sz="1600" dirty="0"/>
              <a:t>When corrected for relativistic effects </a:t>
            </a:r>
          </a:p>
        </p:txBody>
      </p:sp>
    </p:spTree>
    <p:extLst>
      <p:ext uri="{BB962C8B-B14F-4D97-AF65-F5344CB8AC3E}">
        <p14:creationId xmlns:p14="http://schemas.microsoft.com/office/powerpoint/2010/main" val="3917165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EXPERIMENTAL HYPOTHESIS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8084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we do … </a:t>
            </a:r>
            <a:r>
              <a:rPr lang="en-US" dirty="0">
                <a:solidFill>
                  <a:srgbClr val="FF0000"/>
                </a:solidFill>
              </a:rPr>
              <a:t>THEN</a:t>
            </a:r>
            <a:r>
              <a:rPr lang="en-US" dirty="0"/>
              <a:t> we will measure ….</a:t>
            </a:r>
          </a:p>
          <a:p>
            <a:r>
              <a:rPr lang="en-US" dirty="0"/>
              <a:t>Example </a:t>
            </a:r>
            <a:r>
              <a:rPr lang="en-US" i="1" dirty="0"/>
              <a:t>(trivial)</a:t>
            </a:r>
          </a:p>
          <a:p>
            <a:pPr lvl="1"/>
            <a:r>
              <a:rPr lang="en-US" dirty="0"/>
              <a:t>Heater with resistance wire</a:t>
            </a:r>
          </a:p>
          <a:p>
            <a:pPr lvl="2"/>
            <a:r>
              <a:rPr lang="en-US" dirty="0"/>
              <a:t>Converts electricity to heat</a:t>
            </a:r>
          </a:p>
          <a:p>
            <a:pPr lvl="1"/>
            <a:r>
              <a:rPr lang="en-US" dirty="0"/>
              <a:t>SIMPLE HYPOTHESIS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we increase the voltage </a:t>
            </a:r>
            <a:r>
              <a:rPr lang="en-US" dirty="0">
                <a:solidFill>
                  <a:srgbClr val="FF0000"/>
                </a:solidFill>
              </a:rPr>
              <a:t>THEN</a:t>
            </a:r>
            <a:r>
              <a:rPr lang="en-US" dirty="0"/>
              <a:t> the current will increase and the temperature will increase</a:t>
            </a:r>
          </a:p>
          <a:p>
            <a:pPr lvl="1"/>
            <a:r>
              <a:rPr lang="en-US" dirty="0"/>
              <a:t>BETTER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we increase the voltage, the system will follow Ohm’s Law,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V/R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THEN</a:t>
            </a:r>
            <a:r>
              <a:rPr lang="en-US" dirty="0"/>
              <a:t> current will increase proportional to voltage</a:t>
            </a:r>
          </a:p>
          <a:p>
            <a:pPr lvl="1"/>
            <a:r>
              <a:rPr lang="en-US" dirty="0"/>
              <a:t>EVEN BETTER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200V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THEN,</a:t>
            </a:r>
            <a:r>
              <a:rPr lang="en-US" dirty="0">
                <a:sym typeface="Symbol"/>
              </a:rPr>
              <a:t> by Ohm’s Law,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897" y="3272008"/>
            <a:ext cx="20697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Observation only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0693" y="4356846"/>
            <a:ext cx="26468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Based on physical law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0092" y="5337212"/>
            <a:ext cx="32880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Predicted value</a:t>
            </a:r>
            <a:br>
              <a:rPr lang="en-US" b="1" dirty="0"/>
            </a:br>
            <a:r>
              <a:rPr lang="en-US" b="1" dirty="0"/>
              <a:t>computed from physical law</a:t>
            </a:r>
            <a:endParaRPr lang="en-GB" b="1" dirty="0"/>
          </a:p>
        </p:txBody>
      </p:sp>
      <p:pic>
        <p:nvPicPr>
          <p:cNvPr id="1026" name="Picture 2" descr="http://img.hisupplier.com/var/userImages/2012-11/16/105925602_Resistance_Heating_Wire_for_Automotive_components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81" y="1016732"/>
            <a:ext cx="1930413" cy="17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0/Ohms_law_voltage_source.svg/285px-Ohms_law_voltage_sour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27" y="1472299"/>
            <a:ext cx="1489916" cy="10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012160" y="2384884"/>
            <a:ext cx="0" cy="3307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04248" y="2564904"/>
            <a:ext cx="0" cy="18672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7324" y="2715627"/>
            <a:ext cx="1639360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Voltage source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801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When not working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31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N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70" y="116631"/>
            <a:ext cx="2785766" cy="275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68" y="3594026"/>
            <a:ext cx="2347470" cy="273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15" y="1767594"/>
            <a:ext cx="3778103" cy="1764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1728192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4315097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Hauraki Gulf,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Auckland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6818" y="3532366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Channel Island,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Entrance to Hauraki Gulf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9994" y="600566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Arriving </a:t>
            </a:r>
            <a:r>
              <a:rPr lang="en-NZ" b="1" i="1" dirty="0" err="1">
                <a:latin typeface="Times New Roman" pitchFamily="18" charset="0"/>
                <a:cs typeface="Times New Roman" pitchFamily="18" charset="0"/>
              </a:rPr>
              <a:t>Noumea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New Caledonia,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1761" y="2887211"/>
            <a:ext cx="2471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Track – New Zealand to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New Caledonia, 2012</a:t>
            </a:r>
          </a:p>
        </p:txBody>
      </p:sp>
    </p:spTree>
    <p:extLst>
      <p:ext uri="{BB962C8B-B14F-4D97-AF65-F5344CB8AC3E}">
        <p14:creationId xmlns:p14="http://schemas.microsoft.com/office/powerpoint/2010/main" val="3303389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35531" cy="5249416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i="1" dirty="0"/>
              <a:t>(trivial)</a:t>
            </a:r>
          </a:p>
          <a:p>
            <a:pPr lvl="1"/>
            <a:r>
              <a:rPr lang="en-US" dirty="0"/>
              <a:t>Heater with resistance wire</a:t>
            </a:r>
          </a:p>
          <a:p>
            <a:pPr lvl="2"/>
            <a:r>
              <a:rPr lang="en-US" dirty="0"/>
              <a:t>Converts electricity to heat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EVEN BETTER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200V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THEN,</a:t>
            </a:r>
            <a:r>
              <a:rPr lang="en-US" dirty="0">
                <a:sym typeface="Symbol"/>
              </a:rPr>
              <a:t> by Ohm’s Law,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1A</a:t>
            </a:r>
          </a:p>
          <a:p>
            <a:pPr lvl="1"/>
            <a:r>
              <a:rPr lang="en-US" dirty="0">
                <a:sym typeface="Symbol"/>
              </a:rPr>
              <a:t>IMPROVED</a:t>
            </a:r>
          </a:p>
          <a:p>
            <a:pPr lvl="2"/>
            <a:r>
              <a:rPr lang="en-US" dirty="0">
                <a:sym typeface="Symbol"/>
              </a:rPr>
              <a:t>We know that R increases with T</a:t>
            </a:r>
          </a:p>
          <a:p>
            <a:pPr lvl="2"/>
            <a:r>
              <a:rPr lang="en-US" dirty="0">
                <a:sym typeface="Symbol"/>
              </a:rPr>
              <a:t>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</a:t>
            </a:r>
          </a:p>
          <a:p>
            <a:pPr lvl="2"/>
            <a:r>
              <a:rPr lang="en-US" dirty="0">
                <a:sym typeface="Symbol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 (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-20 )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200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 </a:t>
            </a:r>
            <a:r>
              <a:rPr lang="en-US" dirty="0">
                <a:solidFill>
                  <a:srgbClr val="FF0000"/>
                </a:solidFill>
              </a:rPr>
              <a:t>THEN</a:t>
            </a:r>
            <a:r>
              <a:rPr lang="en-US" dirty="0"/>
              <a:t> (better prediction of current)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( 180 )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200 / ( 200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( 180 ) )</a:t>
            </a:r>
          </a:p>
          <a:p>
            <a:pPr lvl="2">
              <a:buFont typeface="Times New Roman" panose="02020603050405020304" pitchFamily="18" charset="0"/>
              <a:buChar char="‪"/>
            </a:pPr>
            <a:r>
              <a:rPr lang="en-US" dirty="0">
                <a:sym typeface="Symbol"/>
              </a:rPr>
              <a:t>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 is </a:t>
            </a:r>
            <a:r>
              <a:rPr lang="en-US" dirty="0">
                <a:sym typeface="Symbol"/>
              </a:rPr>
              <a:t>determined by environment: emissivity, cooling air, fluid cooling, 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79316" y="4149950"/>
            <a:ext cx="37240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Apply correction to physical law</a:t>
            </a:r>
            <a:br>
              <a:rPr lang="en-US" b="1" dirty="0"/>
            </a:br>
            <a:r>
              <a:rPr lang="en-US" b="1" dirty="0"/>
              <a:t>based on material properties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97324" y="3397333"/>
            <a:ext cx="32880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Predicted value</a:t>
            </a:r>
            <a:br>
              <a:rPr lang="en-US" b="1" dirty="0"/>
            </a:br>
            <a:r>
              <a:rPr lang="en-US" b="1" dirty="0"/>
              <a:t>computed from physical law</a:t>
            </a:r>
            <a:endParaRPr lang="en-GB" b="1" dirty="0"/>
          </a:p>
        </p:txBody>
      </p:sp>
      <p:pic>
        <p:nvPicPr>
          <p:cNvPr id="1026" name="Picture 2" descr="http://img.hisupplier.com/var/userImages/2012-11/16/105925602_Resistance_Heating_Wire_for_Automotive_components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81" y="1016732"/>
            <a:ext cx="1930413" cy="17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0/Ohms_law_voltage_source.svg/285px-Ohms_law_voltage_sour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27" y="1472299"/>
            <a:ext cx="1489916" cy="10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012160" y="2384884"/>
            <a:ext cx="0" cy="3307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04248" y="2564904"/>
            <a:ext cx="0" cy="18672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7324" y="2715627"/>
            <a:ext cx="1639360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Voltage source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284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35531" cy="5249416"/>
          </a:xfrm>
        </p:spPr>
        <p:txBody>
          <a:bodyPr/>
          <a:lstStyle/>
          <a:p>
            <a:r>
              <a:rPr lang="en-US" dirty="0">
                <a:sym typeface="Symbol"/>
              </a:rPr>
              <a:t>Note that the best hypothesis</a:t>
            </a:r>
          </a:p>
          <a:p>
            <a:pPr lvl="1"/>
            <a:r>
              <a:rPr lang="en-US" dirty="0">
                <a:sym typeface="Symbol"/>
              </a:rPr>
              <a:t>States all the input conditions</a:t>
            </a:r>
          </a:p>
          <a:p>
            <a:pPr lvl="1"/>
            <a:r>
              <a:rPr lang="en-US" dirty="0">
                <a:sym typeface="Symbol"/>
              </a:rPr>
              <a:t>Computes the expected result</a:t>
            </a:r>
          </a:p>
          <a:p>
            <a:pPr lvl="1"/>
            <a:r>
              <a:rPr lang="en-US" dirty="0">
                <a:sym typeface="Symbol"/>
              </a:rPr>
              <a:t>Using all known properties</a:t>
            </a:r>
          </a:p>
          <a:p>
            <a:pPr lvl="1">
              <a:buFont typeface="Arial" panose="020B0604020202020204" pitchFamily="34" charset="0"/>
              <a:buChar char="‪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or</a:t>
            </a:r>
          </a:p>
          <a:p>
            <a:pPr lvl="1"/>
            <a:r>
              <a:rPr lang="en-US" dirty="0">
                <a:sym typeface="Symbol"/>
              </a:rPr>
              <a:t>Estimates</a:t>
            </a:r>
          </a:p>
          <a:p>
            <a:pPr marL="628650" lvl="2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eg</a:t>
            </a:r>
            <a:r>
              <a:rPr lang="en-US" dirty="0">
                <a:sym typeface="Symbol"/>
              </a:rPr>
              <a:t>  </a:t>
            </a:r>
            <a:r>
              <a:rPr lang="en-US" dirty="0">
                <a:latin typeface="Symbol" panose="05050102010706020507" pitchFamily="18" charset="2"/>
                <a:sym typeface="Symbol"/>
              </a:rPr>
              <a:t>a</a:t>
            </a:r>
            <a:r>
              <a:rPr lang="en-US" dirty="0">
                <a:sym typeface="Symbol"/>
              </a:rPr>
              <a:t> obtained from tables of similar materials in literature</a:t>
            </a:r>
          </a:p>
        </p:txBody>
      </p:sp>
      <p:pic>
        <p:nvPicPr>
          <p:cNvPr id="1026" name="Picture 2" descr="http://img.hisupplier.com/var/userImages/2012-11/16/105925602_Resistance_Heating_Wire_for_Automotive_components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81" y="1016732"/>
            <a:ext cx="1930413" cy="17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0/Ohms_law_voltage_source.svg/285px-Ohms_law_voltage_sour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27" y="1472299"/>
            <a:ext cx="1489916" cy="10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012160" y="2384884"/>
            <a:ext cx="0" cy="3307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04248" y="2564904"/>
            <a:ext cx="0" cy="18672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7324" y="2715627"/>
            <a:ext cx="1639360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Voltage source</a:t>
            </a:r>
            <a:endParaRPr lang="en-GB" sz="1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67644" y="4257092"/>
            <a:ext cx="0" cy="190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23628" y="5949280"/>
            <a:ext cx="4316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367643" y="4642927"/>
            <a:ext cx="4613713" cy="741449"/>
          </a:xfrm>
          <a:custGeom>
            <a:avLst/>
            <a:gdLst>
              <a:gd name="connsiteX0" fmla="*/ 60986 w 4510428"/>
              <a:gd name="connsiteY0" fmla="*/ 406398 h 417371"/>
              <a:gd name="connsiteX1" fmla="*/ 123739 w 4510428"/>
              <a:gd name="connsiteY1" fmla="*/ 397433 h 417371"/>
              <a:gd name="connsiteX2" fmla="*/ 2445598 w 4510428"/>
              <a:gd name="connsiteY2" fmla="*/ 2986 h 417371"/>
              <a:gd name="connsiteX3" fmla="*/ 4256468 w 4510428"/>
              <a:gd name="connsiteY3" fmla="*/ 218139 h 417371"/>
              <a:gd name="connsiteX4" fmla="*/ 4453692 w 4510428"/>
              <a:gd name="connsiteY4" fmla="*/ 253998 h 4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428" h="417371">
                <a:moveTo>
                  <a:pt x="60986" y="406398"/>
                </a:moveTo>
                <a:cubicBezTo>
                  <a:pt x="-106355" y="435533"/>
                  <a:pt x="123739" y="397433"/>
                  <a:pt x="123739" y="397433"/>
                </a:cubicBezTo>
                <a:cubicBezTo>
                  <a:pt x="521174" y="330198"/>
                  <a:pt x="1756810" y="32868"/>
                  <a:pt x="2445598" y="2986"/>
                </a:cubicBezTo>
                <a:cubicBezTo>
                  <a:pt x="3134386" y="-26896"/>
                  <a:pt x="3921786" y="176304"/>
                  <a:pt x="4256468" y="218139"/>
                </a:cubicBezTo>
                <a:cubicBezTo>
                  <a:pt x="4591150" y="259974"/>
                  <a:pt x="4522421" y="256986"/>
                  <a:pt x="4453692" y="2539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5536" y="49411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4342" y="605729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436370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1.07</a:t>
            </a:r>
            <a:endParaRPr lang="en-GB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67644" y="4517596"/>
            <a:ext cx="4613713" cy="153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67644" y="5316308"/>
            <a:ext cx="467142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0093" y="521119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  <a:endParaRPr lang="en-GB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7643" y="601141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GB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8482" y="606398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GB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9746" y="4918810"/>
            <a:ext cx="224189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factor</a:t>
            </a:r>
          </a:p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NiChrome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heating wire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03948" y="4761148"/>
            <a:ext cx="4461267" cy="1911698"/>
            <a:chOff x="4103948" y="4761148"/>
            <a:chExt cx="4461267" cy="1911698"/>
          </a:xfrm>
        </p:grpSpPr>
        <p:sp>
          <p:nvSpPr>
            <p:cNvPr id="30" name="TextBox 29"/>
            <p:cNvSpPr txBox="1"/>
            <p:nvPr/>
          </p:nvSpPr>
          <p:spPr>
            <a:xfrm>
              <a:off x="5754830" y="5841849"/>
              <a:ext cx="2810385" cy="83099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Note: reading the literature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shows the maximum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resistance curve!!</a:t>
              </a:r>
              <a:endPara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4103948" y="4761148"/>
              <a:ext cx="1650882" cy="108070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88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Hypothesis in your research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35531" cy="5249416"/>
          </a:xfrm>
        </p:spPr>
        <p:txBody>
          <a:bodyPr/>
          <a:lstStyle/>
          <a:p>
            <a:r>
              <a:rPr lang="en-US" dirty="0">
                <a:sym typeface="Symbol"/>
              </a:rPr>
              <a:t>Many reviewers complain </a:t>
            </a:r>
          </a:p>
          <a:p>
            <a:pPr lvl="1"/>
            <a:r>
              <a:rPr lang="en-US" dirty="0">
                <a:sym typeface="Symbol"/>
              </a:rPr>
              <a:t>Aim of the paper is not clear</a:t>
            </a:r>
          </a:p>
          <a:p>
            <a:pPr lvl="1"/>
            <a:r>
              <a:rPr lang="en-US" dirty="0">
                <a:sym typeface="Symbol"/>
              </a:rPr>
              <a:t>Purpose of experiments are not set out</a:t>
            </a:r>
          </a:p>
          <a:p>
            <a:pPr lvl="1"/>
            <a:r>
              <a:rPr lang="en-US" dirty="0">
                <a:sym typeface="Symbol"/>
              </a:rPr>
              <a:t>Conclusion is not supported by results </a:t>
            </a:r>
          </a:p>
          <a:p>
            <a:pPr lvl="1"/>
            <a:r>
              <a:rPr lang="en-US" dirty="0">
                <a:sym typeface="Symbol"/>
              </a:rPr>
              <a:t>…..</a:t>
            </a:r>
          </a:p>
          <a:p>
            <a:r>
              <a:rPr lang="en-US" dirty="0">
                <a:sym typeface="Symbol"/>
              </a:rPr>
              <a:t>Adding a formal hypothesis</a:t>
            </a:r>
          </a:p>
          <a:p>
            <a:pPr lvl="1"/>
            <a:r>
              <a:rPr lang="en-US" dirty="0">
                <a:sym typeface="Symbol"/>
              </a:rPr>
              <a:t>Usually at end of introduction</a:t>
            </a:r>
          </a:p>
          <a:p>
            <a:pPr marL="360363" lvl="1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or</a:t>
            </a:r>
          </a:p>
          <a:p>
            <a:pPr lvl="1"/>
            <a:r>
              <a:rPr lang="en-US" dirty="0">
                <a:sym typeface="Symbol"/>
              </a:rPr>
              <a:t>If several small hypotheses</a:t>
            </a:r>
          </a:p>
          <a:p>
            <a:pPr lvl="1"/>
            <a:r>
              <a:rPr lang="en-US" dirty="0">
                <a:sym typeface="Symbol"/>
              </a:rPr>
              <a:t>Beginning of each </a:t>
            </a:r>
            <a:r>
              <a:rPr lang="en-US" dirty="0" err="1">
                <a:sym typeface="Symbol"/>
              </a:rPr>
              <a:t>expt</a:t>
            </a:r>
            <a:r>
              <a:rPr lang="en-US" dirty="0">
                <a:sym typeface="Symbol"/>
              </a:rPr>
              <a:t> method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C"/>
            </a:pPr>
            <a:r>
              <a:rPr lang="en-US" dirty="0">
                <a:sym typeface="Symbol"/>
              </a:rPr>
              <a:t>Makes your aims very clear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C"/>
            </a:pPr>
            <a:r>
              <a:rPr lang="en-US" dirty="0">
                <a:sym typeface="Symbol"/>
              </a:rPr>
              <a:t>Makes logic steps in designing experiments clear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C"/>
            </a:pPr>
            <a:r>
              <a:rPr lang="en-US" dirty="0">
                <a:sym typeface="Symbol"/>
              </a:rPr>
              <a:t>Stops reviewers from rejecting your paper for poor logic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FE72A-BDA9-4B6D-A6EA-6F91BFB71A18}"/>
              </a:ext>
            </a:extLst>
          </p:cNvPr>
          <p:cNvSpPr txBox="1"/>
          <p:nvPr/>
        </p:nvSpPr>
        <p:spPr>
          <a:xfrm>
            <a:off x="5058366" y="2744924"/>
            <a:ext cx="3644709" cy="224676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sz="2000" b="1" dirty="0"/>
              <a:t>Many existing papers leave it out </a:t>
            </a:r>
          </a:p>
          <a:p>
            <a:pPr marL="800100" lvl="1" indent="-342900">
              <a:buFont typeface="Wingdings" panose="05000000000000000000" pitchFamily="2" charset="2"/>
              <a:buChar char=""/>
            </a:pPr>
            <a:r>
              <a:rPr lang="en-US" sz="2000" b="1" dirty="0"/>
              <a:t>Assume it is implied by introduction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Safer</a:t>
            </a:r>
            <a:r>
              <a:rPr lang="en-US" sz="2000" b="1" dirty="0"/>
              <a:t> strategy adds one (or more) formal </a:t>
            </a:r>
            <a:r>
              <a:rPr lang="en-US" sz="2000" b="1" dirty="0" err="1"/>
              <a:t>hypothes</a:t>
            </a:r>
            <a:r>
              <a:rPr lang="en-US" sz="2000" b="1" dirty="0"/>
              <a:t>(es)</a:t>
            </a:r>
          </a:p>
        </p:txBody>
      </p:sp>
    </p:spTree>
    <p:extLst>
      <p:ext uri="{BB962C8B-B14F-4D97-AF65-F5344CB8AC3E}">
        <p14:creationId xmlns:p14="http://schemas.microsoft.com/office/powerpoint/2010/main" val="3564708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MAKING A RESEARCH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0237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1981200"/>
            <a:ext cx="1371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Your plan might start out with some grand, but vague, aim ..</a:t>
            </a:r>
          </a:p>
          <a:p>
            <a:pPr marL="720725" indent="0" algn="ctr">
              <a:buNone/>
            </a:pPr>
            <a:r>
              <a:rPr lang="en-NZ" dirty="0">
                <a:solidFill>
                  <a:srgbClr val="FF0000"/>
                </a:solidFill>
              </a:rPr>
              <a:t>I’d like to improve the incomes of cassava farmers in my area</a:t>
            </a:r>
          </a:p>
          <a:p>
            <a:r>
              <a:rPr lang="en-NZ" dirty="0"/>
              <a:t>This is a great goal, </a:t>
            </a:r>
            <a:r>
              <a:rPr lang="en-NZ" b="0" i="1" dirty="0"/>
              <a:t>especially if your family owns a cassava farm</a:t>
            </a:r>
            <a:r>
              <a:rPr lang="en-NZ" dirty="0"/>
              <a:t>, but not (yet) a good basis for research!</a:t>
            </a:r>
          </a:p>
          <a:p>
            <a:pPr lvl="1"/>
            <a:r>
              <a:rPr lang="en-NZ" dirty="0"/>
              <a:t>But there is one key word that will help you form a good plan</a:t>
            </a:r>
          </a:p>
          <a:p>
            <a:r>
              <a:rPr lang="en-NZ" dirty="0"/>
              <a:t>You need some initial study</a:t>
            </a:r>
          </a:p>
          <a:p>
            <a:pPr lvl="1"/>
            <a:r>
              <a:rPr lang="en-NZ" dirty="0"/>
              <a:t>Read the literature </a:t>
            </a:r>
          </a:p>
          <a:p>
            <a:pPr lvl="1"/>
            <a:r>
              <a:rPr lang="en-NZ" dirty="0"/>
              <a:t>Talk to some farmers about their problems</a:t>
            </a:r>
          </a:p>
          <a:p>
            <a:pPr lvl="1"/>
            <a:r>
              <a:rPr lang="en-NZ" dirty="0"/>
              <a:t>Talk to other engineers doing similar work (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NZ" dirty="0"/>
              <a:t> other crops)</a:t>
            </a:r>
          </a:p>
          <a:p>
            <a:pPr lvl="1"/>
            <a:r>
              <a:rPr lang="en-NZ" dirty="0"/>
              <a:t>Anything else that may give you an idea for a way to impact incomes significantly</a:t>
            </a:r>
          </a:p>
        </p:txBody>
      </p:sp>
    </p:spTree>
    <p:extLst>
      <p:ext uri="{BB962C8B-B14F-4D97-AF65-F5344CB8AC3E}">
        <p14:creationId xmlns:p14="http://schemas.microsoft.com/office/powerpoint/2010/main" val="3517638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Your initial goal included the key word </a:t>
            </a:r>
            <a:r>
              <a:rPr lang="en-NZ" dirty="0">
                <a:solidFill>
                  <a:srgbClr val="FF0000"/>
                </a:solidFill>
              </a:rPr>
              <a:t>incomes</a:t>
            </a:r>
          </a:p>
          <a:p>
            <a:r>
              <a:rPr lang="en-NZ" dirty="0"/>
              <a:t>So a useful initial study would identify</a:t>
            </a:r>
          </a:p>
          <a:p>
            <a:pPr lvl="1"/>
            <a:r>
              <a:rPr lang="en-NZ" dirty="0"/>
              <a:t>Factors that affect crop yield (increase tons/ha)</a:t>
            </a:r>
          </a:p>
          <a:p>
            <a:pPr lvl="1"/>
            <a:r>
              <a:rPr lang="en-NZ" dirty="0"/>
              <a:t>Market prices for the crop</a:t>
            </a:r>
          </a:p>
          <a:p>
            <a:pPr lvl="1"/>
            <a:r>
              <a:rPr lang="en-NZ" dirty="0"/>
              <a:t>All the costs which must be deducted from the market price</a:t>
            </a:r>
          </a:p>
          <a:p>
            <a:pPr lvl="2"/>
            <a:r>
              <a:rPr lang="en-NZ" dirty="0"/>
              <a:t>Seed</a:t>
            </a:r>
          </a:p>
          <a:p>
            <a:pPr lvl="2"/>
            <a:r>
              <a:rPr lang="en-NZ" dirty="0"/>
              <a:t>Fertilizer </a:t>
            </a:r>
          </a:p>
          <a:p>
            <a:pPr lvl="2"/>
            <a:r>
              <a:rPr lang="en-NZ" dirty="0"/>
              <a:t>Soil preparation and planting costs</a:t>
            </a:r>
          </a:p>
          <a:p>
            <a:pPr lvl="2"/>
            <a:r>
              <a:rPr lang="en-NZ" dirty="0"/>
              <a:t>Harvesting costs</a:t>
            </a:r>
          </a:p>
          <a:p>
            <a:pPr lvl="2"/>
            <a:r>
              <a:rPr lang="en-NZ" dirty="0"/>
              <a:t>Post-harvest processing,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NZ" dirty="0"/>
              <a:t> drying and bagging</a:t>
            </a:r>
          </a:p>
          <a:p>
            <a:pPr lvl="2"/>
            <a:r>
              <a:rPr lang="en-NZ" dirty="0"/>
              <a:t>Transport costs</a:t>
            </a:r>
          </a:p>
          <a:p>
            <a:pPr lvl="2"/>
            <a:r>
              <a:rPr lang="en-NZ" dirty="0"/>
              <a:t>… (others)</a:t>
            </a:r>
          </a:p>
          <a:p>
            <a:r>
              <a:rPr lang="en-NZ" dirty="0"/>
              <a:t>This should suggest a high-cost activity that you believe you can improve</a:t>
            </a:r>
          </a:p>
        </p:txBody>
      </p:sp>
    </p:spTree>
    <p:extLst>
      <p:ext uri="{BB962C8B-B14F-4D97-AF65-F5344CB8AC3E}">
        <p14:creationId xmlns:p14="http://schemas.microsoft.com/office/powerpoint/2010/main" val="3236348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This should suggest a high-cost activity that you believe you can improve</a:t>
            </a:r>
          </a:p>
          <a:p>
            <a:pPr lvl="1"/>
            <a:r>
              <a:rPr lang="en-NZ" dirty="0"/>
              <a:t>Make sure you </a:t>
            </a:r>
            <a:r>
              <a:rPr lang="en-NZ" dirty="0">
                <a:solidFill>
                  <a:srgbClr val="FF0000"/>
                </a:solidFill>
              </a:rPr>
              <a:t>check the literature </a:t>
            </a:r>
            <a:r>
              <a:rPr lang="en-NZ" dirty="0"/>
              <a:t>at this point</a:t>
            </a:r>
          </a:p>
          <a:p>
            <a:pPr lvl="1"/>
            <a:r>
              <a:rPr lang="en-NZ" dirty="0"/>
              <a:t>Some things, like fertilizer use, have been extensively studied and it may be hard to make any useful impact</a:t>
            </a:r>
          </a:p>
          <a:p>
            <a:pPr lvl="2"/>
            <a:r>
              <a:rPr lang="en-NZ" dirty="0"/>
              <a:t>Don’t ignore them though .. </a:t>
            </a:r>
          </a:p>
          <a:p>
            <a:pPr lvl="2"/>
            <a:r>
              <a:rPr lang="en-NZ" dirty="0"/>
              <a:t>If it’s a major cost and has a big effect on yield,</a:t>
            </a:r>
          </a:p>
          <a:p>
            <a:pPr lvl="2">
              <a:buFont typeface="Arial" pitchFamily="34" charset="0"/>
              <a:buChar char="‪"/>
            </a:pPr>
            <a:r>
              <a:rPr lang="en-NZ" dirty="0"/>
              <a:t>there is likely still useful work that you can do!</a:t>
            </a:r>
          </a:p>
          <a:p>
            <a:pPr lvl="2"/>
            <a:r>
              <a:rPr lang="en-NZ" dirty="0"/>
              <a:t>Repeating others’ work is also a legitimate part of scientific endeavour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lvl="3"/>
            <a:r>
              <a:rPr lang="en-NZ" dirty="0"/>
              <a:t>It is not novel (unless you get a very different result!)</a:t>
            </a:r>
          </a:p>
          <a:p>
            <a:pPr lvl="3"/>
            <a:r>
              <a:rPr lang="en-NZ" dirty="0"/>
              <a:t>It is difficult to publish</a:t>
            </a:r>
          </a:p>
          <a:p>
            <a:pPr lvl="3"/>
            <a:r>
              <a:rPr lang="en-NZ" dirty="0"/>
              <a:t>It may not meet the criterion for PhD research</a:t>
            </a:r>
          </a:p>
          <a:p>
            <a:pPr lvl="4"/>
            <a:r>
              <a:rPr lang="en-NZ" dirty="0"/>
              <a:t>You are expected to do some </a:t>
            </a:r>
            <a:r>
              <a:rPr lang="en-NZ" dirty="0">
                <a:solidFill>
                  <a:srgbClr val="FF0000"/>
                </a:solidFill>
              </a:rPr>
              <a:t>new and original </a:t>
            </a:r>
            <a:r>
              <a:rPr lang="en-NZ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309776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Side note: Repeating existing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Repeating others’ work is an important part of scientific endeavour</a:t>
            </a:r>
          </a:p>
          <a:p>
            <a:pPr marL="342900" lvl="1" indent="-342900">
              <a:buFont typeface="Arial" charset="0"/>
              <a:buChar char="•"/>
              <a:tabLst/>
            </a:pPr>
            <a:r>
              <a:rPr lang="en-NZ" sz="2400" dirty="0">
                <a:solidFill>
                  <a:srgbClr val="FF0000"/>
                </a:solidFill>
              </a:rPr>
              <a:t>The repeatability principle</a:t>
            </a:r>
          </a:p>
          <a:p>
            <a:pPr lvl="1"/>
            <a:r>
              <a:rPr lang="en-NZ" dirty="0"/>
              <a:t>Results are not accepted until repeated</a:t>
            </a:r>
          </a:p>
          <a:p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lvl="1"/>
            <a:r>
              <a:rPr lang="en-NZ" dirty="0"/>
              <a:t>It is not novel (unless you get a very different result!)</a:t>
            </a:r>
          </a:p>
          <a:p>
            <a:pPr lvl="1"/>
            <a:r>
              <a:rPr lang="en-NZ" dirty="0"/>
              <a:t>It is difficult to publish</a:t>
            </a:r>
          </a:p>
          <a:p>
            <a:pPr lvl="1">
              <a:buFont typeface="Wingdings" pitchFamily="2" charset="2"/>
              <a:buChar char=""/>
            </a:pPr>
            <a:r>
              <a:rPr lang="en-NZ" dirty="0">
                <a:solidFill>
                  <a:srgbClr val="FF0000"/>
                </a:solidFill>
              </a:rPr>
              <a:t>It may not meet the criterion for PhD research</a:t>
            </a:r>
          </a:p>
          <a:p>
            <a:pPr lvl="2"/>
            <a:r>
              <a:rPr lang="en-NZ" dirty="0"/>
              <a:t>You are expected to do some </a:t>
            </a:r>
            <a:r>
              <a:rPr lang="en-NZ" dirty="0">
                <a:solidFill>
                  <a:srgbClr val="FF0000"/>
                </a:solidFill>
              </a:rPr>
              <a:t>new and original </a:t>
            </a:r>
            <a:r>
              <a:rPr lang="en-NZ" dirty="0"/>
              <a:t>research</a:t>
            </a:r>
          </a:p>
          <a:p>
            <a:r>
              <a:rPr lang="en-NZ" i="1" dirty="0"/>
              <a:t>So, although it is important ..</a:t>
            </a:r>
          </a:p>
          <a:p>
            <a:pPr lvl="1"/>
            <a:r>
              <a:rPr lang="en-NZ" dirty="0"/>
              <a:t>This type of research is best left until you have a stable job and the time (and support) to test existing work!</a:t>
            </a:r>
          </a:p>
          <a:p>
            <a:pPr lvl="1"/>
            <a:r>
              <a:rPr lang="en-NZ" dirty="0"/>
              <a:t>Industrial and government labs do a lot of this work</a:t>
            </a:r>
          </a:p>
        </p:txBody>
      </p:sp>
    </p:spTree>
    <p:extLst>
      <p:ext uri="{BB962C8B-B14F-4D97-AF65-F5344CB8AC3E}">
        <p14:creationId xmlns:p14="http://schemas.microsoft.com/office/powerpoint/2010/main" val="4973508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Side note: Industrial and government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industrial labs, we see problems like</a:t>
            </a:r>
          </a:p>
          <a:p>
            <a:pPr lvl="1"/>
            <a:r>
              <a:rPr lang="en-NZ" dirty="0" err="1"/>
              <a:t>Aj</a:t>
            </a:r>
            <a:r>
              <a:rPr lang="en-NZ" dirty="0"/>
              <a:t> X and student Y at MSU showed that we can improve yield in trials on 100m</a:t>
            </a:r>
            <a:r>
              <a:rPr lang="en-NZ" baseline="30000" dirty="0"/>
              <a:t>2</a:t>
            </a:r>
            <a:r>
              <a:rPr lang="en-NZ" dirty="0"/>
              <a:t> plots, we need to verify that we can do that in real farms of 10000 </a:t>
            </a:r>
            <a:r>
              <a:rPr lang="en-NZ" dirty="0" err="1"/>
              <a:t>m</a:t>
            </a:r>
            <a:r>
              <a:rPr lang="en-NZ" baseline="30000" dirty="0" err="1"/>
              <a:t>2</a:t>
            </a:r>
            <a:r>
              <a:rPr lang="en-NZ" dirty="0"/>
              <a:t> or more ..</a:t>
            </a:r>
          </a:p>
          <a:p>
            <a:pPr marL="630238" lvl="1" indent="-269875">
              <a:buNone/>
            </a:pP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NZ" dirty="0"/>
              <a:t> they want to commercialize research done on a small scale in a university for real industrial situations </a:t>
            </a:r>
          </a:p>
          <a:p>
            <a:pPr lvl="1"/>
            <a:r>
              <a:rPr lang="en-NZ" dirty="0"/>
              <a:t>So they must repeat the experiments on a larger scale</a:t>
            </a:r>
          </a:p>
          <a:p>
            <a:pPr lvl="2"/>
            <a:r>
              <a:rPr lang="en-NZ" dirty="0"/>
              <a:t>No ‘new’ work, just confirming previous hypotheses</a:t>
            </a:r>
          </a:p>
          <a:p>
            <a:pPr lvl="2"/>
            <a:r>
              <a:rPr lang="en-NZ" dirty="0"/>
              <a:t>Essential, but not good material for a PhD </a:t>
            </a:r>
          </a:p>
          <a:p>
            <a:r>
              <a:rPr lang="en-NZ" dirty="0"/>
              <a:t>Similarly, government labs survey whole countries to extend limited work done in small trials</a:t>
            </a:r>
          </a:p>
          <a:p>
            <a:pPr lvl="1"/>
            <a:r>
              <a:rPr lang="en-NZ" dirty="0"/>
              <a:t>Essentially repeating initial small scale experiments done by, for example, graduate students </a:t>
            </a:r>
            <a:r>
              <a:rPr lang="en-NZ" dirty="0">
                <a:sym typeface="Wingdings" pitchFamily="2" charset="2"/>
              </a:rPr>
              <a:t>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59086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Let’s assume you have identified field processing as costly and time-consuming: in particular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Drying naturally in the field 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Slow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Allows insects to eat your crop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Rain interferes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So now you need an idea to reduce costs</a:t>
            </a:r>
          </a:p>
          <a:p>
            <a:pPr>
              <a:buFont typeface="Wingdings" pitchFamily="2" charset="2"/>
              <a:buChar char=""/>
            </a:pPr>
            <a:r>
              <a:rPr lang="en-NZ" dirty="0"/>
              <a:t>Forced hot air drying might be faster</a:t>
            </a:r>
          </a:p>
          <a:p>
            <a:pPr lvl="1">
              <a:buFont typeface="Wingdings" pitchFamily="2" charset="2"/>
              <a:buChar char=""/>
            </a:pPr>
            <a:r>
              <a:rPr lang="en-NZ" dirty="0"/>
              <a:t>Doesn’t give the insects a chance</a:t>
            </a:r>
          </a:p>
          <a:p>
            <a:r>
              <a:rPr lang="en-NZ" dirty="0"/>
              <a:t>So now you have a concrete hypothesis</a:t>
            </a:r>
          </a:p>
          <a:p>
            <a:pPr marL="720725" lvl="1" indent="0">
              <a:buNone/>
            </a:pPr>
            <a:r>
              <a:rPr lang="en-N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we use forced hot air to dry cassava chips, transport costs will be reduced and farmers’ incomes will increase</a:t>
            </a:r>
          </a:p>
        </p:txBody>
      </p:sp>
    </p:spTree>
    <p:extLst>
      <p:ext uri="{BB962C8B-B14F-4D97-AF65-F5344CB8AC3E}">
        <p14:creationId xmlns:p14="http://schemas.microsoft.com/office/powerpoint/2010/main" val="275718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07" y="252964"/>
            <a:ext cx="4131708" cy="4797152"/>
          </a:xfrm>
          <a:prstGeom prst="rect">
            <a:avLst/>
          </a:prstGeom>
        </p:spPr>
      </p:pic>
      <p:pic>
        <p:nvPicPr>
          <p:cNvPr id="22530" name="Picture 2" descr="C:\Users\jmor159\Documents\Marine\MenAtWork\Sp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9" y="3886200"/>
            <a:ext cx="3675043" cy="24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24" y="4449883"/>
            <a:ext cx="2843808" cy="2132856"/>
          </a:xfrm>
          <a:prstGeom prst="rect">
            <a:avLst/>
          </a:prstGeom>
        </p:spPr>
      </p:pic>
      <p:pic>
        <p:nvPicPr>
          <p:cNvPr id="22532" name="Picture 4" descr="C:\Users\jmor159\Documents\Marine\MenAtWork\upwind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63" y="1492822"/>
            <a:ext cx="1964358" cy="28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46" y="275261"/>
            <a:ext cx="8295457" cy="5001419"/>
          </a:xfrm>
        </p:spPr>
        <p:txBody>
          <a:bodyPr/>
          <a:lstStyle/>
          <a:p>
            <a:pPr marL="0" indent="0">
              <a:buNone/>
            </a:pPr>
            <a:r>
              <a:rPr lang="en-NZ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</a:p>
          <a:p>
            <a:pPr marL="0" indent="0">
              <a:buNone/>
            </a:pP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Singapore - Malaysia - Koh Samui – </a:t>
            </a:r>
            <a:b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Koh Tao – Sattahip, </a:t>
            </a:r>
            <a:b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 2-20,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40982"/>
            <a:ext cx="1447334" cy="19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1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So now you have a concrete hypothesis</a:t>
            </a:r>
          </a:p>
          <a:p>
            <a:pPr marL="720725" lvl="1" indent="0">
              <a:buNone/>
            </a:pPr>
            <a:r>
              <a:rPr lang="en-N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we use forced hot air to dry cassava chips, transport costs will be reduced and farmers’ incomes will increase</a:t>
            </a:r>
          </a:p>
          <a:p>
            <a:r>
              <a:rPr lang="en-NZ" dirty="0"/>
              <a:t>This is clearly a hypothesis we can start to design experiments to test!</a:t>
            </a:r>
          </a:p>
          <a:p>
            <a:r>
              <a:rPr lang="en-NZ" dirty="0"/>
              <a:t>We can also test it easily by comparing income before using hot air drying to income afterwards</a:t>
            </a:r>
          </a:p>
          <a:p>
            <a:r>
              <a:rPr lang="en-NZ" dirty="0"/>
              <a:t>Of course, now you need to work out </a:t>
            </a:r>
          </a:p>
          <a:p>
            <a:pPr lvl="1"/>
            <a:r>
              <a:rPr lang="en-NZ" dirty="0"/>
              <a:t>how to build something to dry the cassava</a:t>
            </a:r>
          </a:p>
          <a:p>
            <a:pPr lvl="1"/>
            <a:r>
              <a:rPr lang="en-NZ" dirty="0"/>
              <a:t>What conditions (temperature, air flow, packing of chips, ..) will give the best results</a:t>
            </a:r>
          </a:p>
          <a:p>
            <a:r>
              <a:rPr lang="en-NZ" dirty="0"/>
              <a:t>So you will need to design separate experiments …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00351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So you will need to design separate experiments …</a:t>
            </a:r>
          </a:p>
          <a:p>
            <a:r>
              <a:rPr lang="en-NZ" dirty="0"/>
              <a:t>For each experiment, you should have a formal hypothesis that it tests</a:t>
            </a:r>
          </a:p>
          <a:p>
            <a:pPr lvl="1"/>
            <a:r>
              <a:rPr lang="en-NZ" dirty="0"/>
              <a:t>The experiment to determine the best temperature might seem not to need a hypothesis ..</a:t>
            </a:r>
          </a:p>
          <a:p>
            <a:pPr lvl="2"/>
            <a:r>
              <a:rPr lang="en-NZ" dirty="0"/>
              <a:t>“I’ll just test temperatures of 50C, 60C, 70C, 80C and find the best one”</a:t>
            </a:r>
          </a:p>
          <a:p>
            <a:pPr lvl="1"/>
            <a:r>
              <a:rPr lang="en-NZ" dirty="0"/>
              <a:t>However, there is one ..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Hypothesis:</a:t>
            </a:r>
            <a:r>
              <a:rPr lang="en-NZ" dirty="0"/>
              <a:t> “The optimum temperature is 60C”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Experiment:</a:t>
            </a:r>
            <a:r>
              <a:rPr lang="en-NZ" dirty="0"/>
              <a:t> Check temperatures near 60C (50,60,70 and 80) to confirm that 60C is the optimum</a:t>
            </a:r>
          </a:p>
          <a:p>
            <a:pPr marL="628650" lvl="2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Hypothesis:</a:t>
            </a:r>
            <a:r>
              <a:rPr lang="en-NZ" dirty="0"/>
              <a:t> “There is an optimum temperature for drying”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Experiment:</a:t>
            </a:r>
            <a:r>
              <a:rPr lang="en-NZ" dirty="0"/>
              <a:t>  Check a range of temperatures (50-80C) to see whether one is better</a:t>
            </a:r>
          </a:p>
          <a:p>
            <a:pPr lvl="2"/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1852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For these simple experiments, it always helps to take a minute to formalize the hypothesis you’re testing</a:t>
            </a:r>
          </a:p>
          <a:p>
            <a:pPr lvl="1"/>
            <a:r>
              <a:rPr lang="en-NZ" dirty="0"/>
              <a:t>Clearly, if you’re thinking along the correct lines, the time needed for this is very small (see the previous examples)</a:t>
            </a:r>
          </a:p>
          <a:p>
            <a:r>
              <a:rPr lang="en-NZ" dirty="0"/>
              <a:t>Benefits are</a:t>
            </a:r>
          </a:p>
          <a:p>
            <a:pPr lvl="1"/>
            <a:r>
              <a:rPr lang="en-NZ" dirty="0"/>
              <a:t>You have an immediate answer because you were clear about your aim (confirm or refute your hypothesis)</a:t>
            </a:r>
          </a:p>
          <a:p>
            <a:pPr lvl="1"/>
            <a:r>
              <a:rPr lang="en-NZ" dirty="0"/>
              <a:t>When results are not clear, the next step is clear</a:t>
            </a:r>
          </a:p>
          <a:p>
            <a:pPr lvl="2"/>
            <a:r>
              <a:rPr lang="en-NZ" dirty="0"/>
              <a:t>You failed to confirm your hypothesis, so</a:t>
            </a:r>
          </a:p>
          <a:p>
            <a:pPr lvl="3"/>
            <a:r>
              <a:rPr lang="en-NZ" dirty="0"/>
              <a:t>New hypothesis</a:t>
            </a:r>
          </a:p>
          <a:p>
            <a:pPr marL="803275" lvl="3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NZ" dirty="0"/>
              <a:t> </a:t>
            </a:r>
          </a:p>
          <a:p>
            <a:pPr lvl="3"/>
            <a:r>
              <a:rPr lang="en-NZ" dirty="0"/>
              <a:t>New experiment to test the old one</a:t>
            </a:r>
          </a:p>
          <a:p>
            <a:pPr lvl="2"/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85632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 may have seen no effect of air temperature on drying</a:t>
            </a:r>
          </a:p>
          <a:p>
            <a:pPr lvl="1"/>
            <a:r>
              <a:rPr lang="en-NZ" dirty="0"/>
              <a:t>Maybe it actually depends more on original moisture content, chip size or ……….. (some other factor)</a:t>
            </a:r>
          </a:p>
          <a:p>
            <a:pPr lvl="1"/>
            <a:r>
              <a:rPr lang="en-NZ" dirty="0"/>
              <a:t>If you had started with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Hypothesis:</a:t>
            </a:r>
            <a:r>
              <a:rPr lang="en-NZ" dirty="0"/>
              <a:t> “There is an optimum temperature for drying”</a:t>
            </a:r>
          </a:p>
          <a:p>
            <a:pPr lvl="1"/>
            <a:r>
              <a:rPr lang="en-NZ" dirty="0"/>
              <a:t>A null result (no effect) means you can immediately move to looking at other factors!</a:t>
            </a:r>
          </a:p>
          <a:p>
            <a:pPr lvl="1"/>
            <a:r>
              <a:rPr lang="en-NZ" dirty="0"/>
              <a:t>No need to ponder alternatives!</a:t>
            </a:r>
          </a:p>
          <a:p>
            <a:r>
              <a:rPr lang="en-NZ" dirty="0"/>
              <a:t>A good hypothesis will often save you time in analysing 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28267816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More refinements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Reading the literature shows that other researchers have reported benefits from blanching similar starch crops before drying</a:t>
            </a:r>
          </a:p>
          <a:p>
            <a:r>
              <a:rPr lang="en-NZ" dirty="0"/>
              <a:t>So you can form some more hypotheses like: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Hypothesis</a:t>
            </a:r>
            <a:r>
              <a:rPr lang="en-NZ" dirty="0"/>
              <a:t>: Blanching chips before drying will reduce drying time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Hypothesis</a:t>
            </a:r>
            <a:r>
              <a:rPr lang="en-NZ" dirty="0"/>
              <a:t>: Blanching large chips only is cost effective</a:t>
            </a:r>
          </a:p>
          <a:p>
            <a:pPr>
              <a:buFont typeface="Arial" pitchFamily="34" charset="0"/>
              <a:buChar char="‪"/>
            </a:pPr>
            <a:r>
              <a:rPr lang="en-NZ" dirty="0"/>
              <a:t>and design experiments to test them </a:t>
            </a:r>
          </a:p>
        </p:txBody>
      </p:sp>
    </p:spTree>
    <p:extLst>
      <p:ext uri="{BB962C8B-B14F-4D97-AF65-F5344CB8AC3E}">
        <p14:creationId xmlns:p14="http://schemas.microsoft.com/office/powerpoint/2010/main" val="25908895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Formalizing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Good hypotheses are based on precise models of the system to be evaluated</a:t>
            </a:r>
          </a:p>
          <a:p>
            <a:r>
              <a:rPr lang="en-NZ" dirty="0"/>
              <a:t>Preferably </a:t>
            </a:r>
            <a:r>
              <a:rPr lang="en-NZ" dirty="0">
                <a:solidFill>
                  <a:srgbClr val="FF0000"/>
                </a:solidFill>
              </a:rPr>
              <a:t>mathematical models</a:t>
            </a:r>
            <a:r>
              <a:rPr lang="en-NZ" dirty="0"/>
              <a:t>: they make it easy to</a:t>
            </a:r>
          </a:p>
          <a:p>
            <a:pPr lvl="1"/>
            <a:r>
              <a:rPr lang="en-NZ" dirty="0"/>
              <a:t>predict results</a:t>
            </a:r>
          </a:p>
          <a:p>
            <a:pPr lvl="1"/>
            <a:r>
              <a:rPr lang="en-NZ" dirty="0"/>
              <a:t>measure deviations</a:t>
            </a:r>
          </a:p>
          <a:p>
            <a:pPr lvl="1"/>
            <a:r>
              <a:rPr lang="en-NZ" dirty="0"/>
              <a:t>assess experimental error</a:t>
            </a:r>
          </a:p>
          <a:p>
            <a:pPr lvl="1"/>
            <a:r>
              <a:rPr lang="en-NZ" dirty="0"/>
              <a:t>determine the range of values that should be tested </a:t>
            </a:r>
          </a:p>
          <a:p>
            <a:pPr lvl="1"/>
            <a:r>
              <a:rPr lang="en-NZ" dirty="0"/>
              <a:t>determine how well the results support the hypothesis</a:t>
            </a:r>
          </a:p>
          <a:p>
            <a:r>
              <a:rPr lang="en-NZ" dirty="0"/>
              <a:t>Experiments take time and effort</a:t>
            </a:r>
          </a:p>
          <a:p>
            <a:pPr lvl="1"/>
            <a:r>
              <a:rPr lang="en-NZ" dirty="0"/>
              <a:t>Time to design them and make sure they will answer your research question is well spent ..</a:t>
            </a:r>
          </a:p>
          <a:p>
            <a:pPr lvl="1"/>
            <a:r>
              <a:rPr lang="en-NZ" dirty="0"/>
              <a:t>In particular, models should be used to determine the testing domain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01868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– domain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Scenario: </a:t>
            </a:r>
          </a:p>
          <a:p>
            <a:r>
              <a:rPr lang="en-NZ" sz="2000" dirty="0"/>
              <a:t>Modern computers have several caches attached to the CPU</a:t>
            </a:r>
          </a:p>
          <a:p>
            <a:r>
              <a:rPr lang="en-NZ" sz="2000" dirty="0"/>
              <a:t>Problem: Confirm manufacturer’s claim for cache sizes</a:t>
            </a:r>
          </a:p>
          <a:p>
            <a:pPr lvl="1"/>
            <a:r>
              <a:rPr lang="en-NZ" dirty="0"/>
              <a:t>Typical CPU: L1 cache 16kbytes, L2 cache 2Mbytes, …</a:t>
            </a:r>
          </a:p>
          <a:p>
            <a:pPr lvl="1"/>
            <a:r>
              <a:rPr lang="en-NZ" dirty="0"/>
              <a:t>Access times: L1 cache ~0.6ns, L2 cache ~2ns, ..</a:t>
            </a:r>
          </a:p>
          <a:p>
            <a:r>
              <a:rPr lang="en-NZ" sz="2000" dirty="0"/>
              <a:t>Hypothesis (basic): </a:t>
            </a:r>
          </a:p>
          <a:p>
            <a:pPr lvl="1"/>
            <a:r>
              <a:rPr lang="en-NZ" dirty="0"/>
              <a:t>Manufacturer’s claims are correct</a:t>
            </a:r>
          </a:p>
          <a:p>
            <a:r>
              <a:rPr lang="en-NZ" sz="2000" dirty="0"/>
              <a:t>Hypothesis (working): </a:t>
            </a:r>
          </a:p>
          <a:p>
            <a:pPr lvl="1"/>
            <a:r>
              <a:rPr lang="en-NZ" dirty="0"/>
              <a:t>If program accesses data set larger than 16kbytes, </a:t>
            </a:r>
          </a:p>
          <a:p>
            <a:pPr lvl="1"/>
            <a:r>
              <a:rPr lang="en-NZ" dirty="0"/>
              <a:t>it will not fit in L1 cache and </a:t>
            </a:r>
          </a:p>
          <a:p>
            <a:pPr lvl="1"/>
            <a:r>
              <a:rPr lang="en-NZ" dirty="0"/>
              <a:t>running time will increase significantly </a:t>
            </a:r>
            <a:br>
              <a:rPr lang="en-NZ" dirty="0"/>
            </a:br>
            <a:r>
              <a:rPr lang="en-NZ" dirty="0"/>
              <a:t>because of jump in access time from 0.6ns to 3ns</a:t>
            </a:r>
          </a:p>
        </p:txBody>
      </p:sp>
    </p:spTree>
    <p:extLst>
      <p:ext uri="{BB962C8B-B14F-4D97-AF65-F5344CB8AC3E}">
        <p14:creationId xmlns:p14="http://schemas.microsoft.com/office/powerpoint/2010/main" val="25701682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Expected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5181600"/>
          </a:xfrm>
        </p:spPr>
        <p:txBody>
          <a:bodyPr/>
          <a:lstStyle/>
          <a:p>
            <a:r>
              <a:rPr lang="en-NZ" dirty="0"/>
              <a:t>Write a small program with some intensive computation step,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NZ" dirty="0"/>
              <a:t> multiply large matrices or FFT on long signal, ..</a:t>
            </a:r>
          </a:p>
          <a:p>
            <a:r>
              <a:rPr lang="en-NZ" dirty="0"/>
              <a:t>Time the critical loop for several data sizes up to 16kb and over</a:t>
            </a:r>
          </a:p>
          <a:p>
            <a:r>
              <a:rPr lang="en-NZ" dirty="0"/>
              <a:t>Expect behaviour something like this …</a:t>
            </a:r>
          </a:p>
          <a:p>
            <a:endParaRPr lang="en-N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1600200"/>
            <a:ext cx="0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44008" y="4114800"/>
            <a:ext cx="3433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572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Data set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851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0984" y="4191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3458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0052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6646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3242" y="4214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4810" y="42117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/>
              <a:t>kB</a:t>
            </a:r>
            <a:endParaRPr lang="en-NZ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663067" y="264574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Normalized run time</a:t>
            </a:r>
          </a:p>
        </p:txBody>
      </p:sp>
      <p:sp>
        <p:nvSpPr>
          <p:cNvPr id="23" name="Freeform 22"/>
          <p:cNvSpPr/>
          <p:nvPr/>
        </p:nvSpPr>
        <p:spPr>
          <a:xfrm>
            <a:off x="5112060" y="1483360"/>
            <a:ext cx="3413760" cy="2407920"/>
          </a:xfrm>
          <a:custGeom>
            <a:avLst/>
            <a:gdLst>
              <a:gd name="connsiteX0" fmla="*/ 0 w 3413760"/>
              <a:gd name="connsiteY0" fmla="*/ 2407920 h 2407920"/>
              <a:gd name="connsiteX1" fmla="*/ 1564640 w 3413760"/>
              <a:gd name="connsiteY1" fmla="*/ 2042160 h 2407920"/>
              <a:gd name="connsiteX2" fmla="*/ 2143760 w 3413760"/>
              <a:gd name="connsiteY2" fmla="*/ 436880 h 2407920"/>
              <a:gd name="connsiteX3" fmla="*/ 3413760 w 3413760"/>
              <a:gd name="connsiteY3" fmla="*/ 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2407920">
                <a:moveTo>
                  <a:pt x="0" y="2407920"/>
                </a:moveTo>
                <a:cubicBezTo>
                  <a:pt x="603673" y="2389293"/>
                  <a:pt x="1207347" y="2370667"/>
                  <a:pt x="1564640" y="2042160"/>
                </a:cubicBezTo>
                <a:cubicBezTo>
                  <a:pt x="1921933" y="1713653"/>
                  <a:pt x="1835573" y="777240"/>
                  <a:pt x="2143760" y="436880"/>
                </a:cubicBezTo>
                <a:cubicBezTo>
                  <a:pt x="2451947" y="96520"/>
                  <a:pt x="3203787" y="71120"/>
                  <a:pt x="34137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70625" y="1483360"/>
            <a:ext cx="0" cy="144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8104" y="836712"/>
            <a:ext cx="2698175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b="1" dirty="0"/>
              <a:t>Sharp jump in run time</a:t>
            </a:r>
          </a:p>
          <a:p>
            <a:pPr algn="ctr"/>
            <a:r>
              <a:rPr lang="en-NZ" b="1" dirty="0"/>
              <a:t>as L1 cache fills</a:t>
            </a:r>
          </a:p>
        </p:txBody>
      </p:sp>
    </p:spTree>
    <p:extLst>
      <p:ext uri="{BB962C8B-B14F-4D97-AF65-F5344CB8AC3E}">
        <p14:creationId xmlns:p14="http://schemas.microsoft.com/office/powerpoint/2010/main" val="2707402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Expected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5181600"/>
          </a:xfrm>
        </p:spPr>
        <p:txBody>
          <a:bodyPr/>
          <a:lstStyle/>
          <a:p>
            <a:r>
              <a:rPr lang="en-NZ" dirty="0"/>
              <a:t>Time the critical loop for several data sizes up to 16kb and over</a:t>
            </a:r>
          </a:p>
          <a:p>
            <a:r>
              <a:rPr lang="en-NZ" dirty="0"/>
              <a:t>Expect behaviour something like this …</a:t>
            </a:r>
          </a:p>
          <a:p>
            <a:r>
              <a:rPr lang="en-NZ" dirty="0"/>
              <a:t>Actual result ..</a:t>
            </a:r>
          </a:p>
          <a:p>
            <a:pPr lvl="1"/>
            <a:r>
              <a:rPr lang="en-NZ" dirty="0"/>
              <a:t>Barely visible increase in running time!!</a:t>
            </a:r>
          </a:p>
          <a:p>
            <a:pPr lvl="1"/>
            <a:r>
              <a:rPr lang="en-NZ" dirty="0"/>
              <a:t>????</a:t>
            </a:r>
          </a:p>
          <a:p>
            <a:endParaRPr lang="en-N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1600200"/>
            <a:ext cx="0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44008" y="4114800"/>
            <a:ext cx="3433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572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Data set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851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0984" y="4191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3458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0052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6646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3242" y="4214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4810" y="42117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/>
              <a:t>kB</a:t>
            </a:r>
            <a:endParaRPr lang="en-NZ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618183" y="26457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Normalized run time*</a:t>
            </a:r>
          </a:p>
        </p:txBody>
      </p:sp>
      <p:sp>
        <p:nvSpPr>
          <p:cNvPr id="23" name="Freeform 22"/>
          <p:cNvSpPr/>
          <p:nvPr/>
        </p:nvSpPr>
        <p:spPr>
          <a:xfrm>
            <a:off x="5112060" y="1483360"/>
            <a:ext cx="3413760" cy="2407920"/>
          </a:xfrm>
          <a:custGeom>
            <a:avLst/>
            <a:gdLst>
              <a:gd name="connsiteX0" fmla="*/ 0 w 3413760"/>
              <a:gd name="connsiteY0" fmla="*/ 2407920 h 2407920"/>
              <a:gd name="connsiteX1" fmla="*/ 1564640 w 3413760"/>
              <a:gd name="connsiteY1" fmla="*/ 2042160 h 2407920"/>
              <a:gd name="connsiteX2" fmla="*/ 2143760 w 3413760"/>
              <a:gd name="connsiteY2" fmla="*/ 436880 h 2407920"/>
              <a:gd name="connsiteX3" fmla="*/ 3413760 w 3413760"/>
              <a:gd name="connsiteY3" fmla="*/ 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2407920">
                <a:moveTo>
                  <a:pt x="0" y="2407920"/>
                </a:moveTo>
                <a:cubicBezTo>
                  <a:pt x="603673" y="2389293"/>
                  <a:pt x="1207347" y="2370667"/>
                  <a:pt x="1564640" y="2042160"/>
                </a:cubicBezTo>
                <a:cubicBezTo>
                  <a:pt x="1921933" y="1713653"/>
                  <a:pt x="1835573" y="777240"/>
                  <a:pt x="2143760" y="436880"/>
                </a:cubicBezTo>
                <a:cubicBezTo>
                  <a:pt x="2451947" y="96520"/>
                  <a:pt x="3203787" y="71120"/>
                  <a:pt x="34137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70625" y="1483360"/>
            <a:ext cx="0" cy="144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8105" y="836712"/>
            <a:ext cx="2698175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b="1" dirty="0"/>
              <a:t>Expected:</a:t>
            </a:r>
          </a:p>
          <a:p>
            <a:pPr algn="ctr"/>
            <a:r>
              <a:rPr lang="en-NZ" b="1" dirty="0"/>
              <a:t>Sharp jump in run time</a:t>
            </a:r>
          </a:p>
          <a:p>
            <a:pPr algn="ctr"/>
            <a:r>
              <a:rPr lang="en-NZ" b="1" dirty="0"/>
              <a:t>as L1 cache fills</a:t>
            </a:r>
          </a:p>
        </p:txBody>
      </p:sp>
      <p:cxnSp>
        <p:nvCxnSpPr>
          <p:cNvPr id="7" name="Curved Connector 6"/>
          <p:cNvCxnSpPr>
            <a:stCxn id="23" idx="0"/>
          </p:cNvCxnSpPr>
          <p:nvPr/>
        </p:nvCxnSpPr>
        <p:spPr>
          <a:xfrm flipV="1">
            <a:off x="5112060" y="3732148"/>
            <a:ext cx="3413760" cy="159132"/>
          </a:xfrm>
          <a:prstGeom prst="curvedConnector5">
            <a:avLst>
              <a:gd name="adj1" fmla="val 41517"/>
              <a:gd name="adj2" fmla="val 67039"/>
              <a:gd name="adj3" fmla="val 938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272300" y="3429000"/>
            <a:ext cx="84919" cy="368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1198" y="3046780"/>
            <a:ext cx="1582484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b="1" dirty="0"/>
              <a:t>Actual result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36396" y="3613284"/>
            <a:ext cx="467403" cy="27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TextBox 35"/>
          <p:cNvSpPr txBox="1"/>
          <p:nvPr/>
        </p:nvSpPr>
        <p:spPr>
          <a:xfrm>
            <a:off x="1764222" y="4941332"/>
            <a:ext cx="6570244" cy="175432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b="1" dirty="0"/>
              <a:t>*Note that the run time was </a:t>
            </a:r>
            <a:r>
              <a:rPr lang="en-NZ" b="1" dirty="0">
                <a:solidFill>
                  <a:srgbClr val="FF0000"/>
                </a:solidFill>
              </a:rPr>
              <a:t>normalized </a:t>
            </a:r>
            <a:r>
              <a:rPr lang="en-NZ" b="1" dirty="0"/>
              <a:t>before plotting!</a:t>
            </a:r>
          </a:p>
          <a:p>
            <a:r>
              <a:rPr lang="en-NZ" b="1" dirty="0"/>
              <a:t>Here, this means that if the run time, 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en-NZ" b="1" dirty="0"/>
              <a:t>, for problem size, 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NZ" b="1" dirty="0"/>
              <a:t>, is expected to be 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T(n) = an</a:t>
            </a:r>
            <a:r>
              <a:rPr lang="en-NZ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b="1" dirty="0"/>
              <a:t>(for example), then we plot 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T(n)/n</a:t>
            </a:r>
            <a:r>
              <a:rPr lang="en-NZ" b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NZ" b="1" dirty="0"/>
              <a:t>This point is considered again when discussing presentation of results ……</a:t>
            </a:r>
          </a:p>
        </p:txBody>
      </p:sp>
    </p:spTree>
    <p:extLst>
      <p:ext uri="{BB962C8B-B14F-4D97-AF65-F5344CB8AC3E}">
        <p14:creationId xmlns:p14="http://schemas.microsoft.com/office/powerpoint/2010/main" val="25117445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Imprecise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5181600"/>
          </a:xfrm>
        </p:spPr>
        <p:txBody>
          <a:bodyPr/>
          <a:lstStyle/>
          <a:p>
            <a:r>
              <a:rPr lang="en-NZ" dirty="0"/>
              <a:t>In this case the model</a:t>
            </a:r>
          </a:p>
          <a:p>
            <a:pPr lvl="1"/>
            <a:r>
              <a:rPr lang="en-NZ" dirty="0"/>
              <a:t>Expect sharp increase in running time</a:t>
            </a:r>
          </a:p>
          <a:p>
            <a:pPr>
              <a:buFont typeface="Arial" pitchFamily="34" charset="0"/>
              <a:buChar char="‪"/>
            </a:pPr>
            <a:r>
              <a:rPr lang="en-NZ" dirty="0"/>
              <a:t>is not accurate</a:t>
            </a:r>
          </a:p>
          <a:p>
            <a:r>
              <a:rPr lang="en-NZ" dirty="0"/>
              <a:t>Correct mathematical model shows that the run time increases slowly as data set size goes above 16kb</a:t>
            </a:r>
          </a:p>
          <a:p>
            <a:endParaRPr lang="en-N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1600200"/>
            <a:ext cx="0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44008" y="4114800"/>
            <a:ext cx="3433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572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Data set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851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0984" y="4191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3458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0052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6646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3242" y="4214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4810" y="42117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/>
              <a:t>kB</a:t>
            </a:r>
            <a:endParaRPr lang="en-NZ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663067" y="264574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Normalized run time</a:t>
            </a:r>
          </a:p>
        </p:txBody>
      </p:sp>
      <p:sp>
        <p:nvSpPr>
          <p:cNvPr id="23" name="Freeform 22"/>
          <p:cNvSpPr/>
          <p:nvPr/>
        </p:nvSpPr>
        <p:spPr>
          <a:xfrm>
            <a:off x="5112060" y="1483360"/>
            <a:ext cx="3413760" cy="2407920"/>
          </a:xfrm>
          <a:custGeom>
            <a:avLst/>
            <a:gdLst>
              <a:gd name="connsiteX0" fmla="*/ 0 w 3413760"/>
              <a:gd name="connsiteY0" fmla="*/ 2407920 h 2407920"/>
              <a:gd name="connsiteX1" fmla="*/ 1564640 w 3413760"/>
              <a:gd name="connsiteY1" fmla="*/ 2042160 h 2407920"/>
              <a:gd name="connsiteX2" fmla="*/ 2143760 w 3413760"/>
              <a:gd name="connsiteY2" fmla="*/ 436880 h 2407920"/>
              <a:gd name="connsiteX3" fmla="*/ 3413760 w 3413760"/>
              <a:gd name="connsiteY3" fmla="*/ 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2407920">
                <a:moveTo>
                  <a:pt x="0" y="2407920"/>
                </a:moveTo>
                <a:cubicBezTo>
                  <a:pt x="603673" y="2389293"/>
                  <a:pt x="1207347" y="2370667"/>
                  <a:pt x="1564640" y="2042160"/>
                </a:cubicBezTo>
                <a:cubicBezTo>
                  <a:pt x="1921933" y="1713653"/>
                  <a:pt x="1835573" y="777240"/>
                  <a:pt x="2143760" y="436880"/>
                </a:cubicBezTo>
                <a:cubicBezTo>
                  <a:pt x="2451947" y="96520"/>
                  <a:pt x="3203787" y="71120"/>
                  <a:pt x="34137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70625" y="1483360"/>
            <a:ext cx="0" cy="144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8104" y="836712"/>
            <a:ext cx="2698175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b="1" dirty="0"/>
              <a:t>Sharp jump in run time</a:t>
            </a:r>
          </a:p>
          <a:p>
            <a:pPr algn="ctr"/>
            <a:r>
              <a:rPr lang="en-NZ" b="1" dirty="0"/>
              <a:t>as L1 cache fills</a:t>
            </a:r>
          </a:p>
        </p:txBody>
      </p:sp>
      <p:cxnSp>
        <p:nvCxnSpPr>
          <p:cNvPr id="7" name="Curved Connector 6"/>
          <p:cNvCxnSpPr>
            <a:stCxn id="23" idx="0"/>
          </p:cNvCxnSpPr>
          <p:nvPr/>
        </p:nvCxnSpPr>
        <p:spPr>
          <a:xfrm flipV="1">
            <a:off x="5112060" y="3732148"/>
            <a:ext cx="3413760" cy="159132"/>
          </a:xfrm>
          <a:prstGeom prst="curvedConnector5">
            <a:avLst>
              <a:gd name="adj1" fmla="val 41517"/>
              <a:gd name="adj2" fmla="val 67039"/>
              <a:gd name="adj3" fmla="val 938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272300" y="3429000"/>
            <a:ext cx="84919" cy="368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1198" y="3046780"/>
            <a:ext cx="1582484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b="1" dirty="0"/>
              <a:t>Actual result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36396" y="3613284"/>
            <a:ext cx="467403" cy="27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038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B96C-2C2A-42F5-9A26-C15AAC04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for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6705F-B516-4F79-86A7-A5CE9D411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General Research Methods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Formal hypotheses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Designing Experiments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Measurements and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Writing Technical Papers in English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KISS Principle 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Writing Papers Efficiently and Correctly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Surviving Referee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Statistics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Reporting results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Means, standard deviations, normality</a:t>
            </a:r>
          </a:p>
          <a:p>
            <a:pPr marL="738188" lvl="1" indent="-4572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468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Correct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fact, </a:t>
            </a:r>
            <a:r>
              <a:rPr lang="en-NZ" dirty="0">
                <a:solidFill>
                  <a:srgbClr val="FF0000"/>
                </a:solidFill>
              </a:rPr>
              <a:t>the model is wrong (too simple!)</a:t>
            </a:r>
          </a:p>
          <a:p>
            <a:r>
              <a:rPr lang="en-NZ" dirty="0"/>
              <a:t>Better model is</a:t>
            </a:r>
          </a:p>
          <a:p>
            <a:pPr lvl="1"/>
            <a:r>
              <a:rPr lang="en-NZ" dirty="0"/>
              <a:t>Access time,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NZ" dirty="0"/>
              <a:t> =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NZ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N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dirty="0"/>
              <a:t> if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&lt; 16kb</a:t>
            </a:r>
          </a:p>
          <a:p>
            <a:pPr lvl="1">
              <a:buFont typeface="Arial" pitchFamily="34" charset="0"/>
              <a:buChar char="‪"/>
            </a:pPr>
            <a:r>
              <a:rPr lang="en-NZ" dirty="0"/>
              <a:t>                              =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f t</a:t>
            </a:r>
            <a:r>
              <a:rPr lang="en-NZ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N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+ (1 –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NZ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NZ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>
              <a:buFont typeface="Arial" pitchFamily="34" charset="0"/>
              <a:buChar char="‪"/>
            </a:pPr>
            <a:r>
              <a:rPr lang="en-NZ" dirty="0"/>
              <a:t>where fraction of L1 cache accesses (hits),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f =  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16kb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endParaRPr lang="en-N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dirty="0"/>
              <a:t>With this model,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NZ" dirty="0"/>
              <a:t>increases gradually (not sharply) as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/>
              <a:t> increases above 16kb</a:t>
            </a:r>
          </a:p>
          <a:p>
            <a:r>
              <a:rPr lang="en-NZ" dirty="0"/>
              <a:t>If we plot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/>
              <a:t>, it becomes obvious that, to see a clear increase (say a factor of more than 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dirty="0"/>
              <a:t>) in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NZ" dirty="0"/>
              <a:t>, we need to run the experiment with much larger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endParaRPr lang="en-N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dirty="0"/>
              <a:t>With this model,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= 64kb </a:t>
            </a:r>
            <a:r>
              <a:rPr lang="en-NZ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(64k) = ~1.6ns</a:t>
            </a:r>
            <a:br>
              <a:rPr lang="en-NZ" dirty="0">
                <a:latin typeface="Times New Roman" pitchFamily="18" charset="0"/>
                <a:cs typeface="Times New Roman" pitchFamily="18" charset="0"/>
              </a:rPr>
            </a:br>
            <a:r>
              <a:rPr lang="en-NZ" dirty="0"/>
              <a:t>compared to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k)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= 0.6ns </a:t>
            </a:r>
            <a:r>
              <a:rPr lang="en-NZ" dirty="0"/>
              <a:t>so</a:t>
            </a:r>
          </a:p>
          <a:p>
            <a:pPr>
              <a:buFont typeface="Symbol" pitchFamily="18" charset="2"/>
              <a:buChar char="\"/>
            </a:pPr>
            <a:r>
              <a:rPr lang="en-NZ" dirty="0"/>
              <a:t>Better test up to </a:t>
            </a:r>
            <a:r>
              <a:rPr lang="en-NZ" dirty="0">
                <a:solidFill>
                  <a:srgbClr val="FF0000"/>
                </a:solidFill>
              </a:rPr>
              <a:t>at least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= 64kb !!</a:t>
            </a:r>
          </a:p>
          <a:p>
            <a:endParaRPr lang="en-N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272" y="3717032"/>
            <a:ext cx="650108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itchFamily="34" charset="0"/>
                <a:cs typeface="Arial" pitchFamily="34" charset="0"/>
              </a:rPr>
              <a:t>Actually this model is also simplistic and ignores some </a:t>
            </a:r>
          </a:p>
          <a:p>
            <a:r>
              <a:rPr lang="en-NZ" b="1" dirty="0">
                <a:latin typeface="Arial" pitchFamily="34" charset="0"/>
                <a:cs typeface="Arial" pitchFamily="34" charset="0"/>
              </a:rPr>
              <a:t>common characteristics of data access patterns, </a:t>
            </a:r>
            <a:br>
              <a:rPr lang="en-NZ" b="1" dirty="0">
                <a:latin typeface="Arial" pitchFamily="34" charset="0"/>
                <a:cs typeface="Arial" pitchFamily="34" charset="0"/>
              </a:rPr>
            </a:br>
            <a:r>
              <a:rPr lang="en-NZ" b="1" dirty="0">
                <a:latin typeface="Arial" pitchFamily="34" charset="0"/>
                <a:cs typeface="Arial" pitchFamily="34" charset="0"/>
              </a:rPr>
              <a:t>so the test program needs more careful design than suggested here .. </a:t>
            </a:r>
          </a:p>
          <a:p>
            <a:r>
              <a:rPr lang="en-NZ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However, this is not a course on computer architecture, so we’ll skip over this problem!</a:t>
            </a:r>
          </a:p>
        </p:txBody>
      </p:sp>
    </p:spTree>
    <p:extLst>
      <p:ext uri="{BB962C8B-B14F-4D97-AF65-F5344CB8AC3E}">
        <p14:creationId xmlns:p14="http://schemas.microsoft.com/office/powerpoint/2010/main" val="14482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Correct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fact, </a:t>
            </a:r>
            <a:r>
              <a:rPr lang="en-NZ" dirty="0">
                <a:solidFill>
                  <a:srgbClr val="FF0000"/>
                </a:solidFill>
              </a:rPr>
              <a:t>the model is wrong (too simple!)</a:t>
            </a:r>
          </a:p>
          <a:p>
            <a:r>
              <a:rPr lang="en-NZ" dirty="0"/>
              <a:t>This example demonstrates the need for</a:t>
            </a:r>
          </a:p>
          <a:p>
            <a:pPr lvl="1"/>
            <a:r>
              <a:rPr lang="en-NZ" dirty="0"/>
              <a:t>Formal hypothesis</a:t>
            </a:r>
          </a:p>
          <a:p>
            <a:pPr lvl="1"/>
            <a:r>
              <a:rPr lang="en-NZ" dirty="0"/>
              <a:t>Expressed in terms of a mathematical model of the system being tested</a:t>
            </a:r>
          </a:p>
          <a:p>
            <a:pPr>
              <a:buFont typeface="Arial" pitchFamily="34" charset="0"/>
              <a:buChar char="‪"/>
            </a:pPr>
            <a:r>
              <a:rPr lang="en-NZ" i="1" dirty="0">
                <a:solidFill>
                  <a:schemeClr val="accent6">
                    <a:lumMod val="75000"/>
                  </a:schemeClr>
                </a:solidFill>
              </a:rPr>
              <a:t>enabling</a:t>
            </a:r>
          </a:p>
          <a:p>
            <a:pPr lvl="1"/>
            <a:r>
              <a:rPr lang="en-NZ" dirty="0"/>
              <a:t>Proper estimates of the domain (or range) of variable parameters to be estimated</a:t>
            </a:r>
          </a:p>
          <a:p>
            <a:pPr lvl="1"/>
            <a:r>
              <a:rPr lang="en-NZ" dirty="0"/>
              <a:t>Better estimate of accuracy of results</a:t>
            </a:r>
          </a:p>
          <a:p>
            <a:pPr lvl="2"/>
            <a:r>
              <a:rPr lang="en-NZ" dirty="0"/>
              <a:t>If experimental error is considered, </a:t>
            </a:r>
            <a:br>
              <a:rPr lang="en-NZ" dirty="0"/>
            </a:br>
            <a:r>
              <a:rPr lang="en-NZ" dirty="0"/>
              <a:t>then your results may be consistent with the hypothesis!</a:t>
            </a:r>
          </a:p>
          <a:p>
            <a:r>
              <a:rPr lang="en-NZ" dirty="0">
                <a:solidFill>
                  <a:srgbClr val="FF0000"/>
                </a:solidFill>
              </a:rPr>
              <a:t>Always keep in mind the accuracy of any measurement and results computed from it!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68514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0F4F-015E-4AC9-A90E-D8B15E48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THESIS, </a:t>
            </a:r>
            <a:r>
              <a:rPr lang="en-US" dirty="0" err="1"/>
              <a:t>YOuR</a:t>
            </a:r>
            <a:r>
              <a:rPr lang="en-US" dirty="0"/>
              <a:t> Paper,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20ABB-A45A-4AA9-8283-94E3BD023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Reporting Your Research</a:t>
            </a:r>
          </a:p>
        </p:txBody>
      </p:sp>
    </p:spTree>
    <p:extLst>
      <p:ext uri="{BB962C8B-B14F-4D97-AF65-F5344CB8AC3E}">
        <p14:creationId xmlns:p14="http://schemas.microsoft.com/office/powerpoint/2010/main" val="26766639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Starting with a ‘grand aim’ is fine!</a:t>
            </a:r>
          </a:p>
          <a:p>
            <a:pPr lvl="1"/>
            <a:r>
              <a:rPr lang="en-NZ" dirty="0"/>
              <a:t>Read the literature</a:t>
            </a:r>
          </a:p>
          <a:p>
            <a:pPr lvl="1"/>
            <a:r>
              <a:rPr lang="en-NZ" dirty="0"/>
              <a:t>Make some preliminary surveys or tests or enquiries</a:t>
            </a:r>
          </a:p>
          <a:p>
            <a:r>
              <a:rPr lang="en-NZ" dirty="0">
                <a:solidFill>
                  <a:srgbClr val="FF0000"/>
                </a:solidFill>
              </a:rPr>
              <a:t>Reduce the grand aim to a testable idea</a:t>
            </a:r>
          </a:p>
          <a:p>
            <a:pPr lvl="1"/>
            <a:r>
              <a:rPr lang="en-NZ" dirty="0"/>
              <a:t>Form a more detailed hypothesis</a:t>
            </a:r>
          </a:p>
          <a:p>
            <a:r>
              <a:rPr lang="en-NZ" dirty="0">
                <a:solidFill>
                  <a:srgbClr val="FF0000"/>
                </a:solidFill>
              </a:rPr>
              <a:t>Refine that idea into a number of targets</a:t>
            </a:r>
          </a:p>
          <a:p>
            <a:pPr lvl="1"/>
            <a:r>
              <a:rPr lang="en-NZ" dirty="0"/>
              <a:t>Separate hypotheses for which you can design experiments</a:t>
            </a:r>
          </a:p>
          <a:p>
            <a:r>
              <a:rPr lang="en-NZ" dirty="0"/>
              <a:t>Note that the hypotheses (and the discussion that generates them) form a natural basis for your </a:t>
            </a:r>
          </a:p>
          <a:p>
            <a:pPr lvl="1"/>
            <a:r>
              <a:rPr lang="en-NZ" dirty="0"/>
              <a:t>Report, Thesis or Paper</a:t>
            </a:r>
          </a:p>
          <a:p>
            <a:r>
              <a:rPr lang="en-NZ" i="1" dirty="0">
                <a:solidFill>
                  <a:srgbClr val="FF0000"/>
                </a:solidFill>
              </a:rPr>
              <a:t>So in forming hypotheses, you have written part of your report already!</a:t>
            </a:r>
          </a:p>
        </p:txBody>
      </p:sp>
    </p:spTree>
    <p:extLst>
      <p:ext uri="{BB962C8B-B14F-4D97-AF65-F5344CB8AC3E}">
        <p14:creationId xmlns:p14="http://schemas.microsoft.com/office/powerpoint/2010/main" val="10175336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EXPERIMENTAL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39997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Designing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Requirements</a:t>
            </a:r>
          </a:p>
          <a:p>
            <a:pPr lvl="1"/>
            <a:r>
              <a:rPr lang="en-NZ" dirty="0"/>
              <a:t>Formal hypothesis that experiment will test</a:t>
            </a:r>
          </a:p>
          <a:p>
            <a:pPr lvl="1"/>
            <a:r>
              <a:rPr lang="en-NZ" dirty="0"/>
              <a:t>Understanding of the equipment to be used</a:t>
            </a:r>
          </a:p>
          <a:p>
            <a:pPr lvl="2"/>
            <a:r>
              <a:rPr lang="en-NZ" dirty="0"/>
              <a:t>In particular, understanding its</a:t>
            </a:r>
          </a:p>
          <a:p>
            <a:pPr lvl="3"/>
            <a:r>
              <a:rPr lang="en-NZ" dirty="0">
                <a:solidFill>
                  <a:srgbClr val="FF0000"/>
                </a:solidFill>
              </a:rPr>
              <a:t>Precision</a:t>
            </a:r>
          </a:p>
          <a:p>
            <a:pPr lvl="3"/>
            <a:r>
              <a:rPr lang="en-NZ" dirty="0">
                <a:solidFill>
                  <a:srgbClr val="FF0000"/>
                </a:solidFill>
              </a:rPr>
              <a:t>Accuracy</a:t>
            </a:r>
          </a:p>
          <a:p>
            <a:pPr lvl="3"/>
            <a:r>
              <a:rPr lang="en-NZ" dirty="0">
                <a:solidFill>
                  <a:srgbClr val="FF0000"/>
                </a:solidFill>
              </a:rPr>
              <a:t>Resolution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>
                <a:solidFill>
                  <a:schemeClr val="bg1">
                    <a:lumMod val="75000"/>
                  </a:schemeClr>
                </a:solidFill>
              </a:rPr>
              <a:t>Next lecture </a:t>
            </a:r>
            <a:r>
              <a:rPr lang="en-NZ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</a:t>
            </a:r>
            <a:endParaRPr lang="en-NZ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2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Research: Methods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Outline</a:t>
            </a:r>
          </a:p>
          <a:p>
            <a:pPr lvl="1"/>
            <a:r>
              <a:rPr lang="en-NZ" dirty="0"/>
              <a:t>Research plans</a:t>
            </a:r>
          </a:p>
          <a:p>
            <a:pPr lvl="2"/>
            <a:r>
              <a:rPr lang="en-NZ" dirty="0"/>
              <a:t>Defining the problem</a:t>
            </a:r>
          </a:p>
          <a:p>
            <a:pPr lvl="2"/>
            <a:r>
              <a:rPr lang="en-NZ" dirty="0"/>
              <a:t>Working hypothesis/hypotheses</a:t>
            </a:r>
          </a:p>
          <a:p>
            <a:pPr lvl="2"/>
            <a:r>
              <a:rPr lang="en-NZ" dirty="0"/>
              <a:t>Literature search</a:t>
            </a:r>
          </a:p>
          <a:p>
            <a:pPr lvl="2"/>
            <a:r>
              <a:rPr lang="en-NZ" dirty="0"/>
              <a:t>Designing experiment(s)</a:t>
            </a:r>
          </a:p>
          <a:p>
            <a:pPr lvl="2"/>
            <a:r>
              <a:rPr lang="en-NZ" dirty="0" err="1"/>
              <a:t>Analyzing</a:t>
            </a:r>
            <a:r>
              <a:rPr lang="en-NZ" dirty="0"/>
              <a:t> results</a:t>
            </a:r>
          </a:p>
          <a:p>
            <a:pPr lvl="2"/>
            <a:r>
              <a:rPr lang="en-NZ" dirty="0"/>
              <a:t>Feedback</a:t>
            </a:r>
          </a:p>
          <a:p>
            <a:pPr lvl="1"/>
            <a:r>
              <a:rPr lang="en-NZ" dirty="0"/>
              <a:t>Experiments</a:t>
            </a:r>
          </a:p>
          <a:p>
            <a:pPr lvl="2"/>
            <a:r>
              <a:rPr lang="en-NZ" dirty="0"/>
              <a:t>Measurements</a:t>
            </a:r>
          </a:p>
          <a:p>
            <a:pPr lvl="3"/>
            <a:r>
              <a:rPr lang="en-NZ" dirty="0"/>
              <a:t>Units</a:t>
            </a:r>
          </a:p>
          <a:p>
            <a:pPr lvl="4"/>
            <a:r>
              <a:rPr lang="en-NZ" dirty="0"/>
              <a:t>SI system</a:t>
            </a:r>
          </a:p>
          <a:p>
            <a:pPr lvl="2"/>
            <a:r>
              <a:rPr lang="en-NZ" dirty="0"/>
              <a:t>Experimental error</a:t>
            </a:r>
          </a:p>
          <a:p>
            <a:pPr lvl="3"/>
            <a:endParaRPr lang="en-NZ" dirty="0"/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729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Research: Methods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47" y="1143000"/>
            <a:ext cx="8229600" cy="5105400"/>
          </a:xfrm>
        </p:spPr>
        <p:txBody>
          <a:bodyPr/>
          <a:lstStyle/>
          <a:p>
            <a:r>
              <a:rPr lang="en-NZ" dirty="0"/>
              <a:t>Outline (</a:t>
            </a:r>
            <a:r>
              <a:rPr lang="en-N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NZ" dirty="0"/>
              <a:t>)</a:t>
            </a:r>
          </a:p>
          <a:p>
            <a:pPr lvl="1"/>
            <a:r>
              <a:rPr lang="en-NZ" dirty="0"/>
              <a:t>Research reports</a:t>
            </a:r>
          </a:p>
          <a:p>
            <a:pPr lvl="2"/>
            <a:r>
              <a:rPr lang="en-NZ" dirty="0"/>
              <a:t>Format</a:t>
            </a:r>
          </a:p>
          <a:p>
            <a:pPr lvl="3"/>
            <a:r>
              <a:rPr lang="en-NZ" sz="1600" dirty="0"/>
              <a:t>Introduction</a:t>
            </a:r>
          </a:p>
          <a:p>
            <a:pPr lvl="3"/>
            <a:r>
              <a:rPr lang="en-NZ" sz="1600" dirty="0"/>
              <a:t>Previous work</a:t>
            </a:r>
          </a:p>
          <a:p>
            <a:pPr lvl="3"/>
            <a:r>
              <a:rPr lang="en-NZ" sz="1600" dirty="0"/>
              <a:t>Hypothesis</a:t>
            </a:r>
          </a:p>
          <a:p>
            <a:pPr lvl="3"/>
            <a:r>
              <a:rPr lang="en-NZ" sz="1600" dirty="0"/>
              <a:t>Methods</a:t>
            </a:r>
          </a:p>
          <a:p>
            <a:pPr lvl="3"/>
            <a:r>
              <a:rPr lang="en-NZ" sz="1600" dirty="0"/>
              <a:t>Results</a:t>
            </a:r>
          </a:p>
          <a:p>
            <a:pPr lvl="3"/>
            <a:r>
              <a:rPr lang="en-NZ" sz="1600" dirty="0"/>
              <a:t>Conclusions</a:t>
            </a:r>
          </a:p>
          <a:p>
            <a:pPr lvl="3"/>
            <a:r>
              <a:rPr lang="en-NZ" sz="1600" dirty="0"/>
              <a:t>Future work</a:t>
            </a:r>
          </a:p>
          <a:p>
            <a:pPr lvl="1"/>
            <a:r>
              <a:rPr lang="en-NZ" dirty="0"/>
              <a:t>Writing style</a:t>
            </a:r>
          </a:p>
          <a:p>
            <a:pPr lvl="2"/>
            <a:r>
              <a:rPr lang="en-NZ" dirty="0"/>
              <a:t>Good technical English</a:t>
            </a:r>
          </a:p>
          <a:p>
            <a:pPr lvl="1"/>
            <a:r>
              <a:rPr lang="en-NZ" dirty="0"/>
              <a:t>Reporting results</a:t>
            </a:r>
          </a:p>
          <a:p>
            <a:pPr lvl="2"/>
            <a:r>
              <a:rPr lang="en-NZ" dirty="0"/>
              <a:t>Tables</a:t>
            </a:r>
          </a:p>
          <a:p>
            <a:pPr lvl="2"/>
            <a:r>
              <a:rPr lang="en-NZ" dirty="0"/>
              <a:t>Graphs</a:t>
            </a:r>
          </a:p>
          <a:p>
            <a:pPr lvl="2"/>
            <a:r>
              <a:rPr lang="en-NZ" dirty="0"/>
              <a:t>Noise</a:t>
            </a:r>
          </a:p>
          <a:p>
            <a:pPr lvl="2"/>
            <a:endParaRPr lang="en-NZ" dirty="0"/>
          </a:p>
          <a:p>
            <a:pPr lvl="3"/>
            <a:endParaRPr lang="en-NZ" sz="1600" dirty="0"/>
          </a:p>
          <a:p>
            <a:pPr marL="803275" lvl="3" indent="0">
              <a:buNone/>
            </a:pPr>
            <a:endParaRPr lang="en-NZ" dirty="0"/>
          </a:p>
          <a:p>
            <a:pPr lvl="3"/>
            <a:endParaRPr lang="en-NZ" dirty="0"/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492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36813</TotalTime>
  <Words>5208</Words>
  <Application>Microsoft Office PowerPoint</Application>
  <PresentationFormat>On-screen Show (4:3)</PresentationFormat>
  <Paragraphs>806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 Unicode MS</vt:lpstr>
      <vt:lpstr>Arial</vt:lpstr>
      <vt:lpstr>Calibri</vt:lpstr>
      <vt:lpstr>Courier New</vt:lpstr>
      <vt:lpstr>Symbol</vt:lpstr>
      <vt:lpstr>Times New Roman</vt:lpstr>
      <vt:lpstr>Webdings</vt:lpstr>
      <vt:lpstr>Wingdings</vt:lpstr>
      <vt:lpstr>Office Theme</vt:lpstr>
      <vt:lpstr>Custom Design</vt:lpstr>
      <vt:lpstr>Packager Shell Object</vt:lpstr>
      <vt:lpstr>Research Methods and Techniques</vt:lpstr>
      <vt:lpstr>Self Introduction</vt:lpstr>
      <vt:lpstr>Brief CV</vt:lpstr>
      <vt:lpstr>When not working …</vt:lpstr>
      <vt:lpstr>When not working …</vt:lpstr>
      <vt:lpstr>PowerPoint Presentation</vt:lpstr>
      <vt:lpstr>Key Points for this course</vt:lpstr>
      <vt:lpstr>Research: Methods and Techniques</vt:lpstr>
      <vt:lpstr>Research: Methods and Techniques</vt:lpstr>
      <vt:lpstr>Research: Methods and Techniques</vt:lpstr>
      <vt:lpstr>Research – what does it mean?</vt:lpstr>
      <vt:lpstr>Research – Always check your facts!!</vt:lpstr>
      <vt:lpstr>Research – Actions of a good researcher</vt:lpstr>
      <vt:lpstr>Research CLASSIFICATION</vt:lpstr>
      <vt:lpstr>Types of Research</vt:lpstr>
      <vt:lpstr>Types of Research</vt:lpstr>
      <vt:lpstr>Types of Research</vt:lpstr>
      <vt:lpstr>Types of Research</vt:lpstr>
      <vt:lpstr>Types of Research</vt:lpstr>
      <vt:lpstr>Types of Research</vt:lpstr>
      <vt:lpstr>FUNDAMENTAL PRINCIPLES</vt:lpstr>
      <vt:lpstr>Three Important Principles</vt:lpstr>
      <vt:lpstr>Three Important Principles</vt:lpstr>
      <vt:lpstr>Example problem</vt:lpstr>
      <vt:lpstr>Research plan</vt:lpstr>
      <vt:lpstr>Simple plan</vt:lpstr>
      <vt:lpstr>Research plan</vt:lpstr>
      <vt:lpstr>Research Plan</vt:lpstr>
      <vt:lpstr>Research plan - variations</vt:lpstr>
      <vt:lpstr>Research plan - variations</vt:lpstr>
      <vt:lpstr>Research plan - variations</vt:lpstr>
      <vt:lpstr>Back to .. Example problem</vt:lpstr>
      <vt:lpstr>Back to .. Example problem</vt:lpstr>
      <vt:lpstr>RESEARCH METHODOLOGY</vt:lpstr>
      <vt:lpstr>Hypotheses</vt:lpstr>
      <vt:lpstr>Formal hypothesis</vt:lpstr>
      <vt:lpstr>Formal hypothesis – supported</vt:lpstr>
      <vt:lpstr>Formal hypothesis - refuted</vt:lpstr>
      <vt:lpstr>Support or ‘proof’</vt:lpstr>
      <vt:lpstr>Support or ‘proof’</vt:lpstr>
      <vt:lpstr>Support or ‘proof’</vt:lpstr>
      <vt:lpstr>Support or ‘proof’</vt:lpstr>
      <vt:lpstr>Random Experiments</vt:lpstr>
      <vt:lpstr>Random Experiments</vt:lpstr>
      <vt:lpstr>Great discoveries</vt:lpstr>
      <vt:lpstr>Random Experiments</vt:lpstr>
      <vt:lpstr>Scientific Method</vt:lpstr>
      <vt:lpstr>EXPERIMENTAL HYPOTHESIS</vt:lpstr>
      <vt:lpstr>Hypothesis</vt:lpstr>
      <vt:lpstr>Hypothesis</vt:lpstr>
      <vt:lpstr>Hypothesis</vt:lpstr>
      <vt:lpstr>Formal Hypothesis in your research paper</vt:lpstr>
      <vt:lpstr>MAKING A RESEARCH PLAN</vt:lpstr>
      <vt:lpstr>Aims </vt:lpstr>
      <vt:lpstr>Refining your aim</vt:lpstr>
      <vt:lpstr>Refining your aim</vt:lpstr>
      <vt:lpstr>Side note: Repeating existing work</vt:lpstr>
      <vt:lpstr>Side note: Industrial and government labs</vt:lpstr>
      <vt:lpstr>Refining your research plan</vt:lpstr>
      <vt:lpstr>Refining your research plan</vt:lpstr>
      <vt:lpstr>Refining your research plan</vt:lpstr>
      <vt:lpstr>Refining your research plan</vt:lpstr>
      <vt:lpstr>Refining your research plan</vt:lpstr>
      <vt:lpstr>More refinements</vt:lpstr>
      <vt:lpstr>Formalizing hypotheses</vt:lpstr>
      <vt:lpstr>Example – domain limits</vt:lpstr>
      <vt:lpstr>Expected behaviour</vt:lpstr>
      <vt:lpstr>Expected behaviour</vt:lpstr>
      <vt:lpstr>Imprecise model</vt:lpstr>
      <vt:lpstr>Correct model</vt:lpstr>
      <vt:lpstr>Correct model</vt:lpstr>
      <vt:lpstr>YOUR THESIS, YOuR Paper, …</vt:lpstr>
      <vt:lpstr>Research Plan</vt:lpstr>
      <vt:lpstr>EXPERIMENTAL DESIGN</vt:lpstr>
      <vt:lpstr>Designing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John Morris</cp:lastModifiedBy>
  <cp:revision>260</cp:revision>
  <cp:lastPrinted>2019-07-24T00:54:24Z</cp:lastPrinted>
  <dcterms:created xsi:type="dcterms:W3CDTF">2010-05-26T12:32:20Z</dcterms:created>
  <dcterms:modified xsi:type="dcterms:W3CDTF">2023-08-27T13:00:48Z</dcterms:modified>
</cp:coreProperties>
</file>