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325" r:id="rId3"/>
    <p:sldId id="333" r:id="rId4"/>
    <p:sldId id="326" r:id="rId5"/>
    <p:sldId id="334" r:id="rId6"/>
    <p:sldId id="336" r:id="rId7"/>
    <p:sldId id="337" r:id="rId8"/>
    <p:sldId id="335" r:id="rId9"/>
    <p:sldId id="338" r:id="rId10"/>
    <p:sldId id="339" r:id="rId11"/>
    <p:sldId id="327" r:id="rId12"/>
    <p:sldId id="342" r:id="rId13"/>
    <p:sldId id="343" r:id="rId14"/>
    <p:sldId id="344" r:id="rId15"/>
    <p:sldId id="353" r:id="rId16"/>
    <p:sldId id="354" r:id="rId17"/>
    <p:sldId id="356" r:id="rId18"/>
    <p:sldId id="357" r:id="rId19"/>
    <p:sldId id="355" r:id="rId20"/>
    <p:sldId id="358" r:id="rId21"/>
    <p:sldId id="359" r:id="rId22"/>
    <p:sldId id="360" r:id="rId23"/>
    <p:sldId id="361" r:id="rId24"/>
    <p:sldId id="363" r:id="rId25"/>
    <p:sldId id="364" r:id="rId26"/>
    <p:sldId id="362" r:id="rId27"/>
    <p:sldId id="346" r:id="rId28"/>
    <p:sldId id="341" r:id="rId29"/>
    <p:sldId id="345" r:id="rId30"/>
    <p:sldId id="340" r:id="rId31"/>
    <p:sldId id="328" r:id="rId32"/>
    <p:sldId id="347" r:id="rId33"/>
    <p:sldId id="348" r:id="rId34"/>
    <p:sldId id="349" r:id="rId35"/>
    <p:sldId id="350" r:id="rId36"/>
    <p:sldId id="351" r:id="rId37"/>
    <p:sldId id="352" r:id="rId38"/>
    <p:sldId id="329" r:id="rId39"/>
  </p:sldIdLst>
  <p:sldSz cx="9144000" cy="6858000" type="screen4x3"/>
  <p:notesSz cx="10021888" cy="68881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C161"/>
    <a:srgbClr val="0FDB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629" autoAdjust="0"/>
  </p:normalViewPr>
  <p:slideViewPr>
    <p:cSldViewPr>
      <p:cViewPr varScale="1">
        <p:scale>
          <a:sx n="86" d="100"/>
          <a:sy n="86" d="100"/>
        </p:scale>
        <p:origin x="94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18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134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3DE75F5-E422-46AF-AF6B-961C9C6AE3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2818" cy="34560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D3654D-6D72-4B64-96A5-77E1E6490F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76751" y="1"/>
            <a:ext cx="4342818" cy="34560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32E07596-B026-4A3B-918A-B954111AFDE5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25AE4F-1266-44DF-8F57-E731507C79C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2818" cy="345603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DF0A72-74B2-447A-87C3-A5A0ED17EB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76751" y="6542560"/>
            <a:ext cx="4342818" cy="345603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ECB3E3D3-B86C-4028-A4F5-7331FC507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347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2818" cy="34560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76751" y="1"/>
            <a:ext cx="4342818" cy="34560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674C5FA9-CA25-4187-A6DE-EBA02029F1EC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60750" y="860425"/>
            <a:ext cx="3100388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2189" y="3314928"/>
            <a:ext cx="8017510" cy="2712215"/>
          </a:xfrm>
          <a:prstGeom prst="rect">
            <a:avLst/>
          </a:prstGeom>
        </p:spPr>
        <p:txBody>
          <a:bodyPr vert="horz" lIns="96625" tIns="48312" rIns="96625" bIns="483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342818" cy="345603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76751" y="6542560"/>
            <a:ext cx="4342818" cy="345603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4BA97ADC-78D5-4456-9350-9B0129E5A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76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207A6-744D-401C-B253-C4CD6095C65C}" type="datetimeFigureOut">
              <a:rPr lang="en-US"/>
              <a:pPr>
                <a:defRPr/>
              </a:pPr>
              <a:t>3/12/2020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9FE72-565D-40AE-B1BC-8EFD1982CE4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7CABF-8A97-4F70-AD85-AFD2D9089468}" type="datetimeFigureOut">
              <a:rPr lang="en-US"/>
              <a:pPr>
                <a:defRPr/>
              </a:pPr>
              <a:t>3/12/2020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2FC37-C6E8-4F82-934D-8FF3C0D93DB2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FDEE3-C95B-4979-BFAF-3D9D9220D0D5}" type="datetimeFigureOut">
              <a:rPr lang="en-US"/>
              <a:pPr>
                <a:defRPr/>
              </a:pPr>
              <a:t>3/12/2020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C0A03-0646-4A3D-AD9A-F357CD0D8204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>
              <a:defRPr b="1">
                <a:latin typeface="Arial" pitchFamily="34" charset="0"/>
                <a:cs typeface="Arial" pitchFamily="34" charset="0"/>
              </a:defRPr>
            </a:lvl3pPr>
            <a:lvl4pPr>
              <a:defRPr b="1">
                <a:latin typeface="Arial" pitchFamily="34" charset="0"/>
                <a:cs typeface="Arial" pitchFamily="34" charset="0"/>
              </a:defRPr>
            </a:lvl4pPr>
            <a:lvl5pPr>
              <a:defRPr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FB730-D0A6-472E-8823-D42D72000B19}" type="datetimeFigureOut">
              <a:rPr lang="en-US"/>
              <a:pPr>
                <a:defRPr/>
              </a:pPr>
              <a:t>3/12/2020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3FF8D-FC60-45EA-8A14-38D6AE2D866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D7480-94ED-4A1D-AFC5-71A8CE201735}" type="datetimeFigureOut">
              <a:rPr lang="en-US"/>
              <a:pPr>
                <a:defRPr/>
              </a:pPr>
              <a:t>3/12/2020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DFA3F-6A58-40D9-94FB-E0A791E9BE21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33038-128A-43A5-99F8-C22FA0537EF2}" type="datetimeFigureOut">
              <a:rPr lang="en-US"/>
              <a:pPr>
                <a:defRPr/>
              </a:pPr>
              <a:t>3/12/2020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B59D5-607B-4444-A894-5AAE2FD79D7B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8EEAE-E8C0-4674-9341-CE769679FCA8}" type="datetimeFigureOut">
              <a:rPr lang="en-US"/>
              <a:pPr>
                <a:defRPr/>
              </a:pPr>
              <a:t>3/12/2020</a:t>
            </a:fld>
            <a:endParaRPr lang="en-N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AD953-AFC7-437E-B809-B4AC074356F4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9D1C1-11AE-4208-8229-11CBBF035F7D}" type="datetimeFigureOut">
              <a:rPr lang="en-US"/>
              <a:pPr>
                <a:defRPr/>
              </a:pPr>
              <a:t>3/12/2020</a:t>
            </a:fld>
            <a:endParaRPr lang="en-N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33C65-CABE-4104-9EBD-B084A11B1320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66E91-6045-41B3-9498-04BBF61CDC51}" type="datetimeFigureOut">
              <a:rPr lang="en-US"/>
              <a:pPr>
                <a:defRPr/>
              </a:pPr>
              <a:t>3/12/2020</a:t>
            </a:fld>
            <a:endParaRPr lang="en-N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376F5-1D8A-4723-9C57-9A240F7125BE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926E8-93BC-418C-B17A-5DEE94FFF3DD}" type="datetimeFigureOut">
              <a:rPr lang="en-US"/>
              <a:pPr>
                <a:defRPr/>
              </a:pPr>
              <a:t>3/12/2020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6C3ED-A6D2-428B-8ECC-77A97BAB1DA5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4E9D7-2207-4CFE-B044-A70EDDFAC0BA}" type="datetimeFigureOut">
              <a:rPr lang="en-US"/>
              <a:pPr>
                <a:defRPr/>
              </a:pPr>
              <a:t>3/12/2020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DC7A7-136E-4AD3-ACE8-B3821726E168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A105C0-4489-47E9-B676-573DD349EF6C}" type="datetimeFigureOut">
              <a:rPr lang="en-US"/>
              <a:pPr>
                <a:defRPr/>
              </a:pPr>
              <a:t>3/12/2020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E62E79-ADC9-4D2E-8811-C7491DEF4CDC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Sunset_ChannelIsland640x4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7" y="0"/>
            <a:ext cx="9123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772400" cy="1470025"/>
          </a:xfrm>
          <a:ln>
            <a:solidFill>
              <a:schemeClr val="accent1"/>
            </a:solidFill>
          </a:ln>
        </p:spPr>
        <p:txBody>
          <a:bodyPr/>
          <a:lstStyle/>
          <a:p>
            <a:pPr algn="l" eaLnBrk="1" hangingPunct="1"/>
            <a:r>
              <a:rPr lang="en-US" dirty="0">
                <a:solidFill>
                  <a:schemeClr val="bg1"/>
                </a:solidFill>
              </a:rPr>
              <a:t>KISS …Keep It Simple: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3200" i="1" dirty="0">
                <a:solidFill>
                  <a:schemeClr val="bg1"/>
                </a:solidFill>
              </a:rPr>
              <a:t>.. and get accepted!</a:t>
            </a:r>
            <a:endParaRPr lang="en-NZ" sz="3200" i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57600"/>
            <a:ext cx="8077200" cy="233762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>
                <a:solidFill>
                  <a:schemeClr val="bg1"/>
                </a:solidFill>
              </a:rPr>
              <a:t>John Morris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>
                <a:solidFill>
                  <a:schemeClr val="bg1"/>
                </a:solidFill>
              </a:rPr>
              <a:t>KRIS, KMITL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i="1" dirty="0">
                <a:solidFill>
                  <a:schemeClr val="bg1"/>
                </a:solidFill>
              </a:rPr>
              <a:t>previously</a:t>
            </a:r>
          </a:p>
          <a:p>
            <a:pPr algn="l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Engineering,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Mahasarakham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University</a:t>
            </a:r>
          </a:p>
          <a:p>
            <a:pPr algn="l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Electrical and Computer Engineering, The University of Auckland</a:t>
            </a:r>
            <a:endParaRPr lang="en-N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3" name="Subtitle 2"/>
          <p:cNvSpPr txBox="1">
            <a:spLocks/>
          </p:cNvSpPr>
          <p:nvPr/>
        </p:nvSpPr>
        <p:spPr bwMode="auto">
          <a:xfrm>
            <a:off x="3162557" y="6007510"/>
            <a:ext cx="594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Iolanthe II  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leaves the Hauraki Gulf under full sail –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Auckland-Tauranga Race, 2007</a:t>
            </a:r>
            <a:endParaRPr lang="en-NZ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E2B69-B98C-461D-9E5A-DF27D8D8C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System Description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C38B37-F36C-46DB-A060-5DB594924644}"/>
              </a:ext>
            </a:extLst>
          </p:cNvPr>
          <p:cNvSpPr txBox="1"/>
          <p:nvPr/>
        </p:nvSpPr>
        <p:spPr>
          <a:xfrm>
            <a:off x="5334000" y="688928"/>
            <a:ext cx="3159839" cy="70788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/>
              <a:t>Methods section ..</a:t>
            </a:r>
            <a:br>
              <a:rPr lang="en-US" sz="2000" b="1" dirty="0"/>
            </a:br>
            <a:r>
              <a:rPr lang="en-US" sz="2000" b="1" dirty="0"/>
              <a:t>Description of a system!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D9A305-4507-4F09-8D03-FA9A15A8C23B}"/>
              </a:ext>
            </a:extLst>
          </p:cNvPr>
          <p:cNvSpPr txBox="1"/>
          <p:nvPr/>
        </p:nvSpPr>
        <p:spPr>
          <a:xfrm>
            <a:off x="5783441" y="2667000"/>
            <a:ext cx="2903359" cy="1015663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Figure – </a:t>
            </a:r>
            <a:br>
              <a:rPr lang="en-US" sz="2000" b="1" dirty="0">
                <a:solidFill>
                  <a:srgbClr val="0070C0"/>
                </a:solidFill>
              </a:rPr>
            </a:br>
            <a:r>
              <a:rPr lang="en-US" sz="2000" b="1" dirty="0">
                <a:solidFill>
                  <a:srgbClr val="0070C0"/>
                </a:solidFill>
              </a:rPr>
              <a:t>read with descriptions</a:t>
            </a:r>
            <a:br>
              <a:rPr lang="en-US" sz="2000" b="1" dirty="0">
                <a:solidFill>
                  <a:srgbClr val="0070C0"/>
                </a:solidFill>
              </a:rPr>
            </a:br>
            <a:r>
              <a:rPr lang="en-US" sz="2000" b="1" dirty="0">
                <a:solidFill>
                  <a:srgbClr val="0070C0"/>
                </a:solidFill>
              </a:rPr>
              <a:t>in table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A17384-68D1-4181-A531-51206D07F4DE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828800"/>
            <a:ext cx="4953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4638A8-5789-45EA-BA46-7159B094F89B}"/>
              </a:ext>
            </a:extLst>
          </p:cNvPr>
          <p:cNvSpPr txBox="1"/>
          <p:nvPr/>
        </p:nvSpPr>
        <p:spPr>
          <a:xfrm>
            <a:off x="4770873" y="4648200"/>
            <a:ext cx="3914854" cy="1323439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Methods section for this paper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070C0"/>
                </a:solidFill>
              </a:rPr>
              <a:t>Table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070C0"/>
                </a:solidFill>
              </a:rPr>
              <a:t>Figure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070C0"/>
                </a:solidFill>
              </a:rPr>
              <a:t>Few English words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123CA5-79F5-4BCD-A6DE-5B595D183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680" y="1138714"/>
            <a:ext cx="3352800" cy="33039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998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20C7-1D30-4ECC-8A1C-21895AF31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79CFF-146F-4081-B7E9-0CF120C8B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39761"/>
            <a:ext cx="8229600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Everything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Data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Images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Descriptions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Experiment</a:t>
            </a:r>
            <a:br>
              <a:rPr lang="en-US" sz="1600" dirty="0"/>
            </a:br>
            <a:r>
              <a:rPr lang="en-US" sz="1600" dirty="0"/>
              <a:t> conditions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Descriptions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Normal text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Sentences </a:t>
            </a:r>
          </a:p>
          <a:p>
            <a:pPr marL="457200" lvl="1" indent="0">
              <a:buNone/>
            </a:pP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Notes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Imperfect</a:t>
            </a:r>
            <a:br>
              <a:rPr lang="en-US" sz="1600" dirty="0"/>
            </a:br>
            <a:r>
              <a:rPr lang="en-US" sz="1600" dirty="0"/>
              <a:t>grammar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0B43CA-C7EB-4C65-84E5-E795D6F34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034715"/>
            <a:ext cx="6858000" cy="554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39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20C7-1D30-4ECC-8A1C-21895AF31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79CFF-146F-4081-B7E9-0CF120C8B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Many people use tables here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List experimental values</a:t>
            </a:r>
          </a:p>
          <a:p>
            <a:pPr marL="0" indent="0">
              <a:buNone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Add comments too!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546BB2-3FBF-4C4C-9B4F-7E09AECBB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516188"/>
            <a:ext cx="5724525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53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20C7-1D30-4ECC-8A1C-21895AF31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79CFF-146F-4081-B7E9-0CF120C8B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666" y="1395515"/>
            <a:ext cx="8229600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Many people use tables here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List experimental values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546BB2-3FBF-4C4C-9B4F-7E09AECBB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209800"/>
            <a:ext cx="7052740" cy="44475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59AB29-64DE-4ADB-BF03-0B6C01BDFF89}"/>
              </a:ext>
            </a:extLst>
          </p:cNvPr>
          <p:cNvSpPr txBox="1"/>
          <p:nvPr/>
        </p:nvSpPr>
        <p:spPr>
          <a:xfrm>
            <a:off x="4038600" y="603353"/>
            <a:ext cx="4646272" cy="46166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You all know how to do this!</a:t>
            </a:r>
          </a:p>
        </p:txBody>
      </p:sp>
    </p:spTree>
    <p:extLst>
      <p:ext uri="{BB962C8B-B14F-4D97-AF65-F5344CB8AC3E}">
        <p14:creationId xmlns:p14="http://schemas.microsoft.com/office/powerpoint/2010/main" val="281143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20C7-1D30-4ECC-8A1C-21895AF31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79CFF-146F-4081-B7E9-0CF120C8B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666" y="1395515"/>
            <a:ext cx="8229600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Add annotations to tables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Saves many words!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59AB29-64DE-4ADB-BF03-0B6C01BDFF89}"/>
              </a:ext>
            </a:extLst>
          </p:cNvPr>
          <p:cNvSpPr txBox="1"/>
          <p:nvPr/>
        </p:nvSpPr>
        <p:spPr>
          <a:xfrm>
            <a:off x="5056624" y="1002139"/>
            <a:ext cx="3850734" cy="83099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J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Very simple here,</a:t>
            </a:r>
          </a:p>
          <a:p>
            <a:pPr marL="342900" indent="-342900">
              <a:buFont typeface="Wingdings" panose="05000000000000000000" pitchFamily="2" charset="2"/>
              <a:buChar char="J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Just reference number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234775-316C-4A71-9636-3CC58799A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41" y="2226512"/>
            <a:ext cx="8670717" cy="27432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D8BAFF4-9D99-4F03-BE8A-76062B293986}"/>
              </a:ext>
            </a:extLst>
          </p:cNvPr>
          <p:cNvSpPr/>
          <p:nvPr/>
        </p:nvSpPr>
        <p:spPr>
          <a:xfrm>
            <a:off x="6744166" y="3124200"/>
            <a:ext cx="2163192" cy="2133600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D9D55020-4BD2-4123-A47F-E9A238AC75E4}"/>
              </a:ext>
            </a:extLst>
          </p:cNvPr>
          <p:cNvSpPr/>
          <p:nvPr/>
        </p:nvSpPr>
        <p:spPr>
          <a:xfrm>
            <a:off x="7086600" y="1833136"/>
            <a:ext cx="228600" cy="12910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59657B-6050-4A97-A969-F2718EFEAB2E}"/>
              </a:ext>
            </a:extLst>
          </p:cNvPr>
          <p:cNvSpPr txBox="1"/>
          <p:nvPr/>
        </p:nvSpPr>
        <p:spPr>
          <a:xfrm>
            <a:off x="4801532" y="5385210"/>
            <a:ext cx="3057760" cy="1200329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Extend this idea</a:t>
            </a:r>
          </a:p>
          <a:p>
            <a:pPr marL="342900" indent="-342900">
              <a:buFont typeface="Arial" panose="020B0604020202020204" pitchFamily="34" charset="0"/>
              <a:buChar char="+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Phrases</a:t>
            </a:r>
          </a:p>
          <a:p>
            <a:pPr marL="342900" indent="-342900">
              <a:buFont typeface="Wingdings" panose="05000000000000000000" pitchFamily="2" charset="2"/>
              <a:buChar char="J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with no grammar</a:t>
            </a:r>
          </a:p>
        </p:txBody>
      </p:sp>
    </p:spTree>
    <p:extLst>
      <p:ext uri="{BB962C8B-B14F-4D97-AF65-F5344CB8AC3E}">
        <p14:creationId xmlns:p14="http://schemas.microsoft.com/office/powerpoint/2010/main" val="4001954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9F8B2-7B73-4C98-AA0A-AB1CFB08D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TABLES are YOUR FRIENDS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9CEC00-4514-433D-B3C3-D33DD487A9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Do’s and Don’t 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9A498F9-5794-4F72-BD3A-802049AF52AE}"/>
              </a:ext>
            </a:extLst>
          </p:cNvPr>
          <p:cNvGrpSpPr/>
          <p:nvPr/>
        </p:nvGrpSpPr>
        <p:grpSpPr>
          <a:xfrm>
            <a:off x="533400" y="1686753"/>
            <a:ext cx="4242196" cy="2862262"/>
            <a:chOff x="533400" y="1686753"/>
            <a:chExt cx="4242196" cy="286226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80BA58E-8B24-470A-BAED-C14B5C6D1AB4}"/>
                </a:ext>
              </a:extLst>
            </p:cNvPr>
            <p:cNvSpPr txBox="1"/>
            <p:nvPr/>
          </p:nvSpPr>
          <p:spPr>
            <a:xfrm>
              <a:off x="610673" y="1686753"/>
              <a:ext cx="4164923" cy="1200329"/>
            </a:xfrm>
            <a:prstGeom prst="rect">
              <a:avLst/>
            </a:prstGeom>
            <a:solidFill>
              <a:srgbClr val="FFFF00"/>
            </a:solidFill>
            <a:ln w="762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Very colloquial</a:t>
              </a:r>
            </a:p>
            <a:p>
              <a:r>
                <a:rPr lang="en-US" sz="2400" b="1" dirty="0"/>
                <a:t>Do </a:t>
              </a:r>
              <a:r>
                <a:rPr lang="en-US" sz="2400" b="1" dirty="0">
                  <a:solidFill>
                    <a:srgbClr val="FF0000"/>
                  </a:solidFill>
                </a:rPr>
                <a:t>NOT</a:t>
              </a:r>
              <a:r>
                <a:rPr lang="en-US" sz="2400" b="1" dirty="0"/>
                <a:t> write in your paper</a:t>
              </a:r>
            </a:p>
            <a:p>
              <a:r>
                <a:rPr lang="en-US" sz="2400" dirty="0"/>
                <a:t>In presentation is OK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B2BCE75-288C-43F0-BBF0-FE80F2CA2DDC}"/>
                </a:ext>
              </a:extLst>
            </p:cNvPr>
            <p:cNvSpPr/>
            <p:nvPr/>
          </p:nvSpPr>
          <p:spPr>
            <a:xfrm>
              <a:off x="533400" y="3863215"/>
              <a:ext cx="2249487" cy="6858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ED60FC5D-C205-4CD9-B0CD-42EEB228EA2E}"/>
                </a:ext>
              </a:extLst>
            </p:cNvPr>
            <p:cNvCxnSpPr>
              <a:stCxn id="4" idx="2"/>
              <a:endCxn id="5" idx="0"/>
            </p:cNvCxnSpPr>
            <p:nvPr/>
          </p:nvCxnSpPr>
          <p:spPr>
            <a:xfrm flipH="1">
              <a:off x="1658144" y="2887082"/>
              <a:ext cx="1034991" cy="976133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2284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20C7-1D30-4ECC-8A1C-21895AF31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NOT 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79CFF-146F-4081-B7E9-0CF120C8B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ý"/>
            </a:pPr>
            <a:r>
              <a:rPr lang="en-US" sz="2400" dirty="0"/>
              <a:t>Repeat results in your table in text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Table saves text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Reviewers do not want to read 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Readers are bored by 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Editors want you to save space!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ý"/>
            </a:pPr>
            <a:r>
              <a:rPr lang="en-US" sz="2400" dirty="0"/>
              <a:t>Use excessive </a:t>
            </a:r>
            <a:r>
              <a:rPr lang="en-US" sz="2400" dirty="0" err="1"/>
              <a:t>colours</a:t>
            </a:r>
            <a:r>
              <a:rPr lang="en-US" sz="2400" dirty="0"/>
              <a:t> to highlight results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Remember ..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Paper may be printed in monochrome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err="1"/>
              <a:t>Colours</a:t>
            </a:r>
            <a:r>
              <a:rPr lang="en-US" sz="2000" dirty="0"/>
              <a:t> emphasizing key conditions appear well on your screen</a:t>
            </a:r>
          </a:p>
          <a:p>
            <a:pPr marL="457200" lvl="1" indent="0">
              <a:buNone/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en-US" sz="2000" i="1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may be lost in the journal version in black and white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1416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20C7-1D30-4ECC-8A1C-21895AF31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NOT 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79CFF-146F-4081-B7E9-0CF120C8B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ý"/>
            </a:pPr>
            <a:r>
              <a:rPr lang="en-US" sz="2400" dirty="0"/>
              <a:t>Add excessive, unrealistic accuracy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Same advice from presentations message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Remember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half the least significant digit rule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Writing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4.9654 mg/L </a:t>
            </a:r>
            <a:r>
              <a:rPr lang="en-US" sz="2000" dirty="0"/>
              <a:t>implies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4.9654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 0.00005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mg/L </a:t>
            </a:r>
            <a:endParaRPr lang="en-US" dirty="0"/>
          </a:p>
          <a:p>
            <a:pPr marL="457200" lvl="1" indent="0">
              <a:buNone/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sz="2000" dirty="0"/>
              <a:t> accuracy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0.001%              </a:t>
            </a:r>
            <a:r>
              <a:rPr lang="en-US" sz="2000" dirty="0"/>
              <a:t>!!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Clearly unrealistic in your lab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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FF0000"/>
                </a:solidFill>
              </a:rPr>
              <a:t>s more realistic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Write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4.97 mg/L </a:t>
            </a:r>
            <a:endParaRPr lang="en-US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ý"/>
            </a:pPr>
            <a:r>
              <a:rPr lang="en-US" sz="2400" dirty="0"/>
              <a:t>Standard deviation and value don’t match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4.9654 mg/L (</a:t>
            </a:r>
            <a:r>
              <a:rPr 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0.04 mg/L)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If </a:t>
            </a:r>
            <a:r>
              <a:rPr lang="en-US" sz="2000" dirty="0">
                <a:latin typeface="Symbol" panose="05050102010706020507" pitchFamily="18" charset="2"/>
              </a:rPr>
              <a:t>s</a:t>
            </a:r>
            <a:r>
              <a:rPr lang="en-US" sz="2000" dirty="0"/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/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0.04</a:t>
            </a:r>
            <a:r>
              <a:rPr lang="en-US" sz="2000" dirty="0"/>
              <a:t>, reasonable value in table 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4.97 mg/L </a:t>
            </a:r>
            <a:endParaRPr lang="en-US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1C8D64-0114-4F53-8D92-87A877CAE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200400"/>
            <a:ext cx="685800" cy="6739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F47DCC-4EAB-475E-A3F6-9856BA598940}"/>
              </a:ext>
            </a:extLst>
          </p:cNvPr>
          <p:cNvSpPr txBox="1"/>
          <p:nvPr/>
        </p:nvSpPr>
        <p:spPr>
          <a:xfrm>
            <a:off x="2819400" y="724089"/>
            <a:ext cx="5642891" cy="1569660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Excess digits are just noise!</a:t>
            </a:r>
          </a:p>
          <a:p>
            <a:r>
              <a:rPr lang="en-US" sz="2400" b="1" dirty="0"/>
              <a:t>Reviewers or editors can order</a:t>
            </a:r>
            <a:br>
              <a:rPr lang="en-US" sz="2400" b="1" dirty="0"/>
            </a:br>
            <a:r>
              <a:rPr lang="en-US" sz="2400" b="1" dirty="0"/>
              <a:t>realism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en-US" sz="2400" b="1" dirty="0"/>
              <a:t>Delay in your paper for corrections</a:t>
            </a:r>
          </a:p>
        </p:txBody>
      </p:sp>
    </p:spTree>
    <p:extLst>
      <p:ext uri="{BB962C8B-B14F-4D97-AF65-F5344CB8AC3E}">
        <p14:creationId xmlns:p14="http://schemas.microsoft.com/office/powerpoint/2010/main" val="60634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20C7-1D30-4ECC-8A1C-21895AF31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NOT 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79CFF-146F-4081-B7E9-0CF120C8B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ý"/>
            </a:pPr>
            <a:r>
              <a:rPr lang="en-US" sz="2400" dirty="0"/>
              <a:t>Add excessive digits to standard deviations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Symbol" panose="05050102010706020507" pitchFamily="18" charset="2"/>
              </a:rPr>
              <a:t>s</a:t>
            </a:r>
            <a:r>
              <a:rPr lang="en-US" sz="2000" dirty="0"/>
              <a:t> is an </a:t>
            </a:r>
            <a:r>
              <a:rPr lang="en-US" sz="2000" dirty="0">
                <a:solidFill>
                  <a:srgbClr val="FF0000"/>
                </a:solidFill>
              </a:rPr>
              <a:t>estimate</a:t>
            </a:r>
            <a:r>
              <a:rPr lang="en-US" sz="2000" dirty="0"/>
              <a:t> of the error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Generally only 1 significant digit - </a:t>
            </a:r>
            <a:r>
              <a:rPr lang="en-US" dirty="0">
                <a:latin typeface="Symbol" panose="05050102010706020507" pitchFamily="18" charset="2"/>
              </a:rPr>
              <a:t>s</a:t>
            </a:r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0.06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Writing </a:t>
            </a:r>
            <a:r>
              <a:rPr lang="en-US" dirty="0">
                <a:latin typeface="Symbol" panose="05050102010706020507" pitchFamily="18" charset="2"/>
              </a:rPr>
              <a:t>s</a:t>
            </a:r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0.06342 </a:t>
            </a:r>
            <a:r>
              <a:rPr lang="en-US" sz="2000" dirty="0"/>
              <a:t>is just silly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If </a:t>
            </a:r>
            <a:r>
              <a:rPr lang="en-US" dirty="0">
                <a:latin typeface="Symbol" panose="05050102010706020507" pitchFamily="18" charset="2"/>
              </a:rPr>
              <a:t>s</a:t>
            </a:r>
            <a:r>
              <a:rPr lang="en-US" sz="2000" dirty="0"/>
              <a:t> is close to one, 2 digits are OK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latin typeface="Symbol" panose="05050102010706020507" pitchFamily="18" charset="2"/>
              </a:rPr>
              <a:t>s</a:t>
            </a:r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1. 2</a:t>
            </a:r>
            <a:endParaRPr lang="en-US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F47DCC-4EAB-475E-A3F6-9856BA598940}"/>
              </a:ext>
            </a:extLst>
          </p:cNvPr>
          <p:cNvSpPr txBox="1"/>
          <p:nvPr/>
        </p:nvSpPr>
        <p:spPr>
          <a:xfrm>
            <a:off x="3198354" y="509271"/>
            <a:ext cx="5642891" cy="1569660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Excess digits are just noise!</a:t>
            </a:r>
          </a:p>
          <a:p>
            <a:r>
              <a:rPr lang="en-US" sz="2400" b="1" dirty="0"/>
              <a:t>Reviewers or editors can order</a:t>
            </a:r>
            <a:br>
              <a:rPr lang="en-US" sz="2400" b="1" dirty="0"/>
            </a:br>
            <a:r>
              <a:rPr lang="en-US" sz="2400" b="1" dirty="0"/>
              <a:t>realism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en-US" sz="2400" b="1" dirty="0"/>
              <a:t>Delay in your paper for corrections</a:t>
            </a: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E328C1DE-C229-44C3-A53E-ED3362526A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923192"/>
            <a:ext cx="838200" cy="124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14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20C7-1D30-4ECC-8A1C-21895AF31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79CFF-146F-4081-B7E9-0CF120C8B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þ"/>
            </a:pPr>
            <a:r>
              <a:rPr lang="en-US" sz="2400" dirty="0"/>
              <a:t>Highlight </a:t>
            </a:r>
            <a:r>
              <a:rPr lang="en-US" sz="2400" dirty="0">
                <a:solidFill>
                  <a:srgbClr val="FF0000"/>
                </a:solidFill>
              </a:rPr>
              <a:t>key</a:t>
            </a:r>
            <a:r>
              <a:rPr lang="en-US" sz="2400" dirty="0"/>
              <a:t> results in text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 4 shows that yield reached a maximum at 6m/s flow.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Bold this value in text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þ"/>
            </a:pPr>
            <a:r>
              <a:rPr lang="en-US" sz="2400" dirty="0"/>
              <a:t>Highlight poor results too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There are always some bad conditions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Maybe: Use one level of grey to highlight that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Conditions in grey in Table 4 show that pressure below 2 Pa did not provide enough reagent to fill the sponge pores well.</a:t>
            </a:r>
          </a:p>
          <a:p>
            <a:pPr>
              <a:buClr>
                <a:srgbClr val="3FC161"/>
              </a:buClr>
              <a:buFont typeface="Wingdings" panose="05000000000000000000" pitchFamily="2" charset="2"/>
              <a:buChar char="þ"/>
            </a:pPr>
            <a:r>
              <a:rPr lang="en-US" sz="2400" dirty="0"/>
              <a:t>Describe </a:t>
            </a:r>
            <a:r>
              <a:rPr lang="en-US" sz="2400" dirty="0">
                <a:solidFill>
                  <a:srgbClr val="FF0000"/>
                </a:solidFill>
              </a:rPr>
              <a:t>trends </a:t>
            </a:r>
            <a:r>
              <a:rPr lang="en-US" sz="2400" dirty="0"/>
              <a:t>in text – not individual numbers</a:t>
            </a:r>
          </a:p>
          <a:p>
            <a:pPr marL="0" indent="0">
              <a:buClr>
                <a:srgbClr val="3FC161"/>
              </a:buClr>
              <a:buNone/>
            </a:pP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Table 4, we see that yield increased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until the methanol boiled (65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C).</a:t>
            </a:r>
            <a:endParaRPr lang="en-US" sz="2400" dirty="0"/>
          </a:p>
          <a:p>
            <a:pPr>
              <a:buClr>
                <a:srgbClr val="3FC161"/>
              </a:buClr>
              <a:buFont typeface="Wingdings" panose="05000000000000000000" pitchFamily="2" charset="2"/>
              <a:buChar char="þ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6202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89306-4BA3-44B6-9E39-A9C8B2FCD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2BCD0-6422-4012-9542-FECBFF415F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 </a:t>
            </a:r>
            <a:r>
              <a:rPr lang="en-US" dirty="0"/>
              <a:t>Stress relief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930F4CA-6FAF-4D82-917A-602E825EE4D8}"/>
              </a:ext>
            </a:extLst>
          </p:cNvPr>
          <p:cNvSpPr/>
          <p:nvPr/>
        </p:nvSpPr>
        <p:spPr>
          <a:xfrm>
            <a:off x="5841525" y="5638800"/>
            <a:ext cx="3048000" cy="914400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KISS: Ch 9, p 27-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893793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20C7-1D30-4ECC-8A1C-21895AF31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79CFF-146F-4081-B7E9-0CF120C8B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þ"/>
            </a:pPr>
            <a:r>
              <a:rPr lang="en-US" sz="2400" dirty="0"/>
              <a:t>Add symbols to flag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þ"/>
            </a:pPr>
            <a:r>
              <a:rPr lang="en-US" sz="2000" dirty="0"/>
              <a:t>Good, weak, rising, decreasing, unbelievable, …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þ"/>
            </a:pPr>
            <a:r>
              <a:rPr lang="en-US" sz="2800" dirty="0">
                <a:sym typeface="Wingdings" panose="05000000000000000000" pitchFamily="2" charset="2"/>
              </a:rPr>
              <a:t> </a:t>
            </a:r>
            <a:r>
              <a:rPr lang="en-US" sz="2000" i="1" dirty="0">
                <a:sym typeface="Wingdings" panose="05000000000000000000" pitchFamily="2" charset="2"/>
              </a:rPr>
              <a:t>or</a:t>
            </a:r>
            <a:r>
              <a:rPr lang="en-US" sz="2800" dirty="0">
                <a:sym typeface="Wingdings" panose="05000000000000000000" pitchFamily="2" charset="2"/>
              </a:rPr>
              <a:t>     ??</a:t>
            </a:r>
            <a:endParaRPr lang="en-US" sz="2800" dirty="0"/>
          </a:p>
          <a:p>
            <a:pPr marL="457200" lvl="1" indent="0">
              <a:buNone/>
            </a:pP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 4 shows that yield reached a maximum at 6m/s flow.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Bold this value in text</a:t>
            </a:r>
          </a:p>
          <a:p>
            <a:pPr>
              <a:buClr>
                <a:srgbClr val="3FC161"/>
              </a:buClr>
              <a:buFont typeface="Wingdings" panose="05000000000000000000" pitchFamily="2" charset="2"/>
              <a:buChar char="þ"/>
            </a:pPr>
            <a:r>
              <a:rPr lang="en-US" sz="2400" dirty="0"/>
              <a:t>Add comments</a:t>
            </a:r>
          </a:p>
          <a:p>
            <a:pPr lvl="1">
              <a:buClr>
                <a:srgbClr val="3FC161"/>
              </a:buClr>
              <a:buFont typeface="Wingdings" panose="05000000000000000000" pitchFamily="2" charset="2"/>
              <a:buChar char="J"/>
            </a:pPr>
            <a:r>
              <a:rPr lang="en-US" sz="2000" dirty="0"/>
              <a:t>Phrases </a:t>
            </a:r>
            <a:r>
              <a:rPr lang="en-US" sz="2000" dirty="0">
                <a:solidFill>
                  <a:srgbClr val="FF0000"/>
                </a:solidFill>
              </a:rPr>
              <a:t>only</a:t>
            </a:r>
            <a:r>
              <a:rPr lang="en-US" sz="2000" dirty="0"/>
              <a:t> needed</a:t>
            </a:r>
          </a:p>
          <a:p>
            <a:pPr lvl="1">
              <a:buClr>
                <a:srgbClr val="3FC161"/>
              </a:buClr>
              <a:buFont typeface="Wingdings" panose="05000000000000000000" pitchFamily="2" charset="2"/>
              <a:buChar char="J"/>
            </a:pPr>
            <a:r>
              <a:rPr lang="en-US" sz="2000" dirty="0"/>
              <a:t>Avoid sentences and grammar stress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1749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CC048-5AAF-4CDF-93E8-D41A8280B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CONCLUSIONS, ABSTRACTS?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76E7DF-12CE-41F3-AE3A-0DC489D92C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Table is …</a:t>
            </a:r>
          </a:p>
        </p:txBody>
      </p:sp>
    </p:spTree>
    <p:extLst>
      <p:ext uri="{BB962C8B-B14F-4D97-AF65-F5344CB8AC3E}">
        <p14:creationId xmlns:p14="http://schemas.microsoft.com/office/powerpoint/2010/main" val="3761902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2C6D9-A116-4D29-9861-423173A29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Tables Everywhere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EDA0F-037A-4739-AEEC-8D0A46035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þ"/>
            </a:pPr>
            <a:r>
              <a:rPr lang="en-US" dirty="0"/>
              <a:t>Conclusions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Scenario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Your paper studied effectiveness of catalysts to remove dyes from wastewater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Several experiments to measure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% removal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Recovery %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Cost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Ease of preparation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Consistency of preparation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..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Scattered in different sections throughout the paper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Conclude in tradeoff table</a:t>
            </a:r>
          </a:p>
        </p:txBody>
      </p:sp>
    </p:spTree>
    <p:extLst>
      <p:ext uri="{BB962C8B-B14F-4D97-AF65-F5344CB8AC3E}">
        <p14:creationId xmlns:p14="http://schemas.microsoft.com/office/powerpoint/2010/main" val="399253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32307-8C9C-4795-9E0E-99FAB4660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Table in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D501D-B368-4F52-BAAC-312B7ABF5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b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assessed several catalysts for effectiveness in dye removal.  The trade-offs are summarized in the table:</a:t>
            </a:r>
          </a:p>
          <a:p>
            <a:pPr marL="0" indent="0">
              <a:buNone/>
            </a:pPr>
            <a:endParaRPr lang="en-US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Overall, Zeolite AC45 appeared to present the best compromise over most factors, but the optimum will be affected by external factors.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E6AA10B-73BB-4E28-A4BD-A6D6B89AF6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253865"/>
              </p:ext>
            </p:extLst>
          </p:nvPr>
        </p:nvGraphicFramePr>
        <p:xfrm>
          <a:off x="990600" y="2819400"/>
          <a:ext cx="6705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>
                  <a:extLst>
                    <a:ext uri="{9D8B030D-6E8A-4147-A177-3AD203B41FA5}">
                      <a16:colId xmlns:a16="http://schemas.microsoft.com/office/drawing/2014/main" val="3828699927"/>
                    </a:ext>
                  </a:extLst>
                </a:gridCol>
                <a:gridCol w="1369060">
                  <a:extLst>
                    <a:ext uri="{9D8B030D-6E8A-4147-A177-3AD203B41FA5}">
                      <a16:colId xmlns:a16="http://schemas.microsoft.com/office/drawing/2014/main" val="3993513892"/>
                    </a:ext>
                  </a:extLst>
                </a:gridCol>
                <a:gridCol w="3101340">
                  <a:extLst>
                    <a:ext uri="{9D8B030D-6E8A-4147-A177-3AD203B41FA5}">
                      <a16:colId xmlns:a16="http://schemas.microsoft.com/office/drawing/2014/main" val="19139417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Catalyst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650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Zeolite B6X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Expensive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707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Fly 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Inconsistent quality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537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Calcined egg shell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Cheapest, supply irregular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812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Zeolite AC45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Medium 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390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675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191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23205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32307-8C9C-4795-9E0E-99FAB4660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2800" dirty="0"/>
              <a:t>Abstract too?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8CB1D36-712E-46CE-BF94-610EB1EC6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079" y="1143000"/>
            <a:ext cx="8229600" cy="5029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þ"/>
            </a:pPr>
            <a:r>
              <a:rPr lang="en-US" dirty="0"/>
              <a:t>Possible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Key criteria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Conciseness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Efficient presentation</a:t>
            </a:r>
          </a:p>
          <a:p>
            <a:pPr lvl="2">
              <a:buFont typeface="Wingdings" panose="05000000000000000000" pitchFamily="2" charset="2"/>
              <a:buChar char="þ"/>
            </a:pPr>
            <a:r>
              <a:rPr lang="en-US" sz="1600" dirty="0"/>
              <a:t>You want high information density in abstract</a:t>
            </a:r>
          </a:p>
          <a:p>
            <a:pPr lvl="2">
              <a:buFont typeface="Wingdings" panose="05000000000000000000" pitchFamily="2" charset="2"/>
              <a:buChar char="þ"/>
            </a:pPr>
            <a:r>
              <a:rPr lang="en-US" sz="1600" dirty="0"/>
              <a:t>Increase usefulness</a:t>
            </a:r>
          </a:p>
          <a:p>
            <a:pPr lvl="2">
              <a:buFont typeface="Wingdings" panose="05000000000000000000" pitchFamily="2" charset="2"/>
              <a:buChar char="þ"/>
            </a:pPr>
            <a:r>
              <a:rPr lang="en-US" sz="1600" dirty="0"/>
              <a:t>Citation probability</a:t>
            </a:r>
          </a:p>
          <a:p>
            <a:pPr lvl="2">
              <a:buFont typeface="Wingdings" panose="05000000000000000000" pitchFamily="2" charset="2"/>
              <a:buChar char="þ"/>
            </a:pPr>
            <a:r>
              <a:rPr lang="en-US" sz="1600" dirty="0"/>
              <a:t>..</a:t>
            </a:r>
          </a:p>
          <a:p>
            <a:pPr marL="0" indent="0">
              <a:buNone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Journals, editors, publishers, 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Rules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Aesthetics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Custom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Conservatism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0A9982-00F2-4BC2-80C9-2CFAD278BDE4}"/>
              </a:ext>
            </a:extLst>
          </p:cNvPr>
          <p:cNvSpPr txBox="1"/>
          <p:nvPr/>
        </p:nvSpPr>
        <p:spPr>
          <a:xfrm>
            <a:off x="3429000" y="5372637"/>
            <a:ext cx="3440365" cy="70788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sz="2000" b="1" dirty="0"/>
              <a:t>Factors not related </a:t>
            </a:r>
            <a:br>
              <a:rPr lang="en-US" sz="2000" b="1" dirty="0"/>
            </a:br>
            <a:r>
              <a:rPr lang="en-US" sz="2000" b="1" dirty="0"/>
              <a:t>to efficient presentation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64863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32307-8C9C-4795-9E0E-99FAB4660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2800" dirty="0"/>
              <a:t>Abstract too?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8CB1D36-712E-46CE-BF94-610EB1EC6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079" y="1143000"/>
            <a:ext cx="8229600" cy="5029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þ"/>
            </a:pPr>
            <a:r>
              <a:rPr lang="en-US" dirty="0"/>
              <a:t>Possible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Key criteria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Conciseness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Efficient presentation</a:t>
            </a:r>
          </a:p>
          <a:p>
            <a:pPr lvl="2">
              <a:buFont typeface="Wingdings" panose="05000000000000000000" pitchFamily="2" charset="2"/>
              <a:buChar char="þ"/>
            </a:pPr>
            <a:r>
              <a:rPr lang="en-US" sz="1600" dirty="0"/>
              <a:t>You want high information density in abstract</a:t>
            </a:r>
          </a:p>
          <a:p>
            <a:pPr lvl="2">
              <a:buFont typeface="Wingdings" panose="05000000000000000000" pitchFamily="2" charset="2"/>
              <a:buChar char="þ"/>
            </a:pPr>
            <a:r>
              <a:rPr lang="en-US" sz="1600" dirty="0"/>
              <a:t>Increase usefulness</a:t>
            </a:r>
          </a:p>
          <a:p>
            <a:pPr lvl="2">
              <a:buFont typeface="Wingdings" panose="05000000000000000000" pitchFamily="2" charset="2"/>
              <a:buChar char="þ"/>
            </a:pPr>
            <a:r>
              <a:rPr lang="en-US" sz="1600" dirty="0"/>
              <a:t>Citation probability</a:t>
            </a:r>
          </a:p>
          <a:p>
            <a:pPr lvl="2">
              <a:buFont typeface="Wingdings" panose="05000000000000000000" pitchFamily="2" charset="2"/>
              <a:buChar char="þ"/>
            </a:pPr>
            <a:r>
              <a:rPr lang="en-US" sz="1600" dirty="0"/>
              <a:t>..</a:t>
            </a:r>
          </a:p>
          <a:p>
            <a:pPr marL="0" indent="0">
              <a:buNone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Journals, editors, publishers, 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Rules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Aesthetics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Custom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Conservatism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0A9982-00F2-4BC2-80C9-2CFAD278BDE4}"/>
              </a:ext>
            </a:extLst>
          </p:cNvPr>
          <p:cNvSpPr txBox="1"/>
          <p:nvPr/>
        </p:nvSpPr>
        <p:spPr>
          <a:xfrm>
            <a:off x="3429000" y="5372637"/>
            <a:ext cx="3440365" cy="70788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sz="2000" b="1" dirty="0"/>
              <a:t>Factors not related </a:t>
            </a:r>
            <a:br>
              <a:rPr lang="en-US" sz="2000" b="1" dirty="0"/>
            </a:br>
            <a:r>
              <a:rPr lang="en-US" sz="2000" b="1" dirty="0"/>
              <a:t>to efficient presentation</a:t>
            </a:r>
            <a:r>
              <a:rPr lang="en-US" dirty="0"/>
              <a:t>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78B68C-C0F9-40FA-BBBA-34355D981CA9}"/>
              </a:ext>
            </a:extLst>
          </p:cNvPr>
          <p:cNvSpPr txBox="1"/>
          <p:nvPr/>
        </p:nvSpPr>
        <p:spPr>
          <a:xfrm>
            <a:off x="3048000" y="1257270"/>
            <a:ext cx="4711546" cy="2000548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/>
              <a:t>If you think it is appropriate,</a:t>
            </a:r>
          </a:p>
          <a:p>
            <a:pPr marL="342900" indent="-342900">
              <a:buFont typeface="Wingdings" panose="05000000000000000000" pitchFamily="2" charset="2"/>
              <a:buChar char="J"/>
            </a:pPr>
            <a:r>
              <a:rPr lang="en-US" sz="2000" b="1" dirty="0">
                <a:solidFill>
                  <a:srgbClr val="FF0000"/>
                </a:solidFill>
              </a:rPr>
              <a:t>TRY</a:t>
            </a:r>
          </a:p>
          <a:p>
            <a:r>
              <a:rPr lang="en-US" sz="2000" b="1" dirty="0"/>
              <a:t>Don’t be afraid!</a:t>
            </a:r>
          </a:p>
          <a:p>
            <a:endParaRPr lang="en-US" sz="2000" b="1" dirty="0"/>
          </a:p>
          <a:p>
            <a:r>
              <a:rPr lang="en-US" sz="2000" b="1" dirty="0"/>
              <a:t>Editor will NOT REJECT your paper ..</a:t>
            </a:r>
          </a:p>
          <a:p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en-US" sz="2000" b="1" dirty="0"/>
              <a:t> you will be told to modify it!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B2DE6C-E809-4EBF-91C3-07D494BBA825}"/>
              </a:ext>
            </a:extLst>
          </p:cNvPr>
          <p:cNvSpPr txBox="1"/>
          <p:nvPr/>
        </p:nvSpPr>
        <p:spPr>
          <a:xfrm>
            <a:off x="3048000" y="3372089"/>
            <a:ext cx="5019516" cy="163121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/>
              <a:t>If the data is all there,</a:t>
            </a:r>
          </a:p>
          <a:p>
            <a:pPr marL="342900" indent="-342900">
              <a:buFont typeface="Wingdings" panose="05000000000000000000" pitchFamily="2" charset="2"/>
              <a:buChar char="J"/>
            </a:pPr>
            <a:r>
              <a:rPr lang="en-US" sz="2000" b="1" dirty="0">
                <a:solidFill>
                  <a:srgbClr val="FF0000"/>
                </a:solidFill>
              </a:rPr>
              <a:t>Modifying format is quick</a:t>
            </a:r>
          </a:p>
          <a:p>
            <a:endParaRPr lang="en-US" sz="2000" b="1" dirty="0"/>
          </a:p>
          <a:p>
            <a:r>
              <a:rPr lang="en-US" sz="2000" b="1" dirty="0"/>
              <a:t>If necessary, bribe your nearest friendly</a:t>
            </a:r>
            <a:br>
              <a:rPr lang="en-US" sz="2000" b="1" dirty="0"/>
            </a:br>
            <a:r>
              <a:rPr lang="en-US" sz="2000" b="1" dirty="0"/>
              <a:t>native speaker to help!!</a:t>
            </a:r>
          </a:p>
        </p:txBody>
      </p:sp>
    </p:spTree>
    <p:extLst>
      <p:ext uri="{BB962C8B-B14F-4D97-AF65-F5344CB8AC3E}">
        <p14:creationId xmlns:p14="http://schemas.microsoft.com/office/powerpoint/2010/main" val="333713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32307-8C9C-4795-9E0E-99FAB4660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2800" dirty="0"/>
              <a:t>Abstract too?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8CB1D36-712E-46CE-BF94-610EB1EC6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079" y="1143000"/>
            <a:ext cx="8229600" cy="5029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þ"/>
            </a:pPr>
            <a:r>
              <a:rPr lang="en-US" dirty="0"/>
              <a:t>Possible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Key criteria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Conciseness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Efficient presentation</a:t>
            </a:r>
          </a:p>
          <a:p>
            <a:pPr lvl="2">
              <a:buFont typeface="Wingdings" panose="05000000000000000000" pitchFamily="2" charset="2"/>
              <a:buChar char="þ"/>
            </a:pPr>
            <a:r>
              <a:rPr lang="en-US" sz="1600" dirty="0"/>
              <a:t>You want high information density in abstract</a:t>
            </a:r>
          </a:p>
          <a:p>
            <a:pPr lvl="2">
              <a:buFont typeface="Wingdings" panose="05000000000000000000" pitchFamily="2" charset="2"/>
              <a:buChar char="þ"/>
            </a:pPr>
            <a:r>
              <a:rPr lang="en-US" sz="1600" dirty="0"/>
              <a:t>Increase usefulness</a:t>
            </a:r>
          </a:p>
          <a:p>
            <a:pPr lvl="2">
              <a:buFont typeface="Wingdings" panose="05000000000000000000" pitchFamily="2" charset="2"/>
              <a:buChar char="þ"/>
            </a:pPr>
            <a:r>
              <a:rPr lang="en-US" sz="1600" dirty="0"/>
              <a:t>Citation probability</a:t>
            </a:r>
          </a:p>
          <a:p>
            <a:pPr lvl="2">
              <a:buFont typeface="Wingdings" panose="05000000000000000000" pitchFamily="2" charset="2"/>
              <a:buChar char="þ"/>
            </a:pPr>
            <a:r>
              <a:rPr lang="en-US" sz="1600" dirty="0"/>
              <a:t>..</a:t>
            </a:r>
          </a:p>
          <a:p>
            <a:pPr marL="0" indent="0">
              <a:buNone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Journals, editors, publishers, 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Rules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Aesthetics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Custom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Conservatism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0A9982-00F2-4BC2-80C9-2CFAD278BDE4}"/>
              </a:ext>
            </a:extLst>
          </p:cNvPr>
          <p:cNvSpPr txBox="1"/>
          <p:nvPr/>
        </p:nvSpPr>
        <p:spPr>
          <a:xfrm>
            <a:off x="3429000" y="5372637"/>
            <a:ext cx="3440365" cy="70788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sz="2000" b="1" dirty="0"/>
              <a:t>Factors not related </a:t>
            </a:r>
            <a:br>
              <a:rPr lang="en-US" sz="2000" b="1" dirty="0"/>
            </a:br>
            <a:r>
              <a:rPr lang="en-US" sz="2000" b="1" dirty="0"/>
              <a:t>to efficient presentation</a:t>
            </a:r>
            <a:r>
              <a:rPr lang="en-US" dirty="0"/>
              <a:t>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78B68C-C0F9-40FA-BBBA-34355D981CA9}"/>
              </a:ext>
            </a:extLst>
          </p:cNvPr>
          <p:cNvSpPr txBox="1"/>
          <p:nvPr/>
        </p:nvSpPr>
        <p:spPr>
          <a:xfrm>
            <a:off x="3048000" y="1257270"/>
            <a:ext cx="4711546" cy="2000548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/>
              <a:t>If you think it is appropriate,</a:t>
            </a:r>
          </a:p>
          <a:p>
            <a:pPr marL="342900" indent="-342900">
              <a:buFont typeface="Wingdings" panose="05000000000000000000" pitchFamily="2" charset="2"/>
              <a:buChar char="J"/>
            </a:pPr>
            <a:r>
              <a:rPr lang="en-US" sz="2000" b="1" dirty="0">
                <a:solidFill>
                  <a:srgbClr val="FF0000"/>
                </a:solidFill>
              </a:rPr>
              <a:t>TRY</a:t>
            </a:r>
          </a:p>
          <a:p>
            <a:r>
              <a:rPr lang="en-US" sz="2000" b="1" dirty="0"/>
              <a:t>Don’t be afraid!</a:t>
            </a:r>
          </a:p>
          <a:p>
            <a:endParaRPr lang="en-US" sz="2000" b="1" dirty="0"/>
          </a:p>
          <a:p>
            <a:r>
              <a:rPr lang="en-US" sz="2000" b="1" dirty="0"/>
              <a:t>Editor will NOT REJECT your paper ..</a:t>
            </a:r>
          </a:p>
          <a:p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en-US" sz="2000" b="1" dirty="0"/>
              <a:t> you will be told to modify it!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B2DE6C-E809-4EBF-91C3-07D494BBA825}"/>
              </a:ext>
            </a:extLst>
          </p:cNvPr>
          <p:cNvSpPr txBox="1"/>
          <p:nvPr/>
        </p:nvSpPr>
        <p:spPr>
          <a:xfrm>
            <a:off x="3048000" y="3372089"/>
            <a:ext cx="5019516" cy="163121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/>
              <a:t>If the data is all there,</a:t>
            </a:r>
          </a:p>
          <a:p>
            <a:pPr marL="342900" indent="-342900">
              <a:buFont typeface="Wingdings" panose="05000000000000000000" pitchFamily="2" charset="2"/>
              <a:buChar char="J"/>
            </a:pPr>
            <a:r>
              <a:rPr lang="en-US" sz="2000" b="1" dirty="0">
                <a:solidFill>
                  <a:srgbClr val="FF0000"/>
                </a:solidFill>
              </a:rPr>
              <a:t>Modifying format is quick</a:t>
            </a:r>
          </a:p>
          <a:p>
            <a:endParaRPr lang="en-US" sz="2000" b="1" dirty="0"/>
          </a:p>
          <a:p>
            <a:r>
              <a:rPr lang="en-US" sz="2000" b="1" dirty="0"/>
              <a:t>If necessary, bribe your nearest friendly</a:t>
            </a:r>
            <a:br>
              <a:rPr lang="en-US" sz="2000" b="1" dirty="0"/>
            </a:br>
            <a:r>
              <a:rPr lang="en-US" sz="2000" b="1" dirty="0"/>
              <a:t>native speaker to help!!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62A951-D049-4F79-A983-54DEF47BA380}"/>
              </a:ext>
            </a:extLst>
          </p:cNvPr>
          <p:cNvSpPr txBox="1"/>
          <p:nvPr/>
        </p:nvSpPr>
        <p:spPr>
          <a:xfrm>
            <a:off x="1384454" y="2430631"/>
            <a:ext cx="5429884" cy="3170099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/>
              <a:t>Note: Western customs</a:t>
            </a:r>
          </a:p>
          <a:p>
            <a:r>
              <a:rPr lang="en-US" sz="2000" b="1" dirty="0"/>
              <a:t>Suitable bribes</a:t>
            </a:r>
          </a:p>
          <a:p>
            <a:pPr marL="342900" indent="-342900">
              <a:buFont typeface="Wingdings" panose="05000000000000000000" pitchFamily="2" charset="2"/>
              <a:buChar char="J"/>
            </a:pPr>
            <a:r>
              <a:rPr lang="en-US" sz="2000" b="1" dirty="0">
                <a:solidFill>
                  <a:srgbClr val="FF0000"/>
                </a:solidFill>
              </a:rPr>
              <a:t>Wine, beer, ..</a:t>
            </a:r>
          </a:p>
          <a:p>
            <a:pPr marL="342900" indent="-342900">
              <a:buFont typeface="Wingdings" panose="05000000000000000000" pitchFamily="2" charset="2"/>
              <a:buChar char="J"/>
            </a:pPr>
            <a:r>
              <a:rPr lang="en-US" sz="2000" b="1" dirty="0">
                <a:solidFill>
                  <a:srgbClr val="FF0000"/>
                </a:solidFill>
              </a:rPr>
              <a:t>Chocolate, other addiction food</a:t>
            </a:r>
          </a:p>
          <a:p>
            <a:pPr marL="342900" indent="-342900">
              <a:buFont typeface="Wingdings" panose="05000000000000000000" pitchFamily="2" charset="2"/>
              <a:buChar char="J"/>
            </a:pPr>
            <a:r>
              <a:rPr lang="en-US" sz="2000" b="1" dirty="0">
                <a:solidFill>
                  <a:srgbClr val="FF0000"/>
                </a:solidFill>
              </a:rPr>
              <a:t>Small souvenirs from your home town</a:t>
            </a:r>
          </a:p>
          <a:p>
            <a:pPr marL="342900" indent="-342900">
              <a:buFont typeface="Wingdings" panose="05000000000000000000" pitchFamily="2" charset="2"/>
              <a:buChar char="J"/>
            </a:pPr>
            <a:r>
              <a:rPr lang="en-US" sz="2000" b="1" dirty="0">
                <a:solidFill>
                  <a:srgbClr val="FF0000"/>
                </a:solidFill>
              </a:rPr>
              <a:t>Almost anything edible </a:t>
            </a:r>
          </a:p>
          <a:p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ý"/>
            </a:pPr>
            <a:r>
              <a:rPr lang="en-US" sz="2000" b="1" dirty="0"/>
              <a:t>Money</a:t>
            </a:r>
          </a:p>
          <a:p>
            <a:pPr marL="800100" lvl="1" indent="-342900">
              <a:buFont typeface="Wingdings" panose="05000000000000000000" pitchFamily="2" charset="2"/>
              <a:buChar char="ý"/>
            </a:pPr>
            <a:r>
              <a:rPr lang="en-US" sz="2000" b="1" dirty="0"/>
              <a:t>Schools have boring rules</a:t>
            </a:r>
          </a:p>
          <a:p>
            <a:pPr marL="800100" lvl="1" indent="-342900">
              <a:buFont typeface="Wingdings" panose="05000000000000000000" pitchFamily="2" charset="2"/>
              <a:buChar char="ý"/>
            </a:pPr>
            <a:r>
              <a:rPr lang="en-US" sz="2000" b="1" dirty="0"/>
              <a:t>Western custom – </a:t>
            </a:r>
            <a:r>
              <a:rPr lang="en-US" sz="2000" b="1" dirty="0">
                <a:solidFill>
                  <a:srgbClr val="FF0000"/>
                </a:solidFill>
              </a:rPr>
              <a:t>don’t offer money</a:t>
            </a:r>
          </a:p>
        </p:txBody>
      </p:sp>
    </p:spTree>
    <p:extLst>
      <p:ext uri="{BB962C8B-B14F-4D97-AF65-F5344CB8AC3E}">
        <p14:creationId xmlns:p14="http://schemas.microsoft.com/office/powerpoint/2010/main" val="368183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A205B-0241-4436-93F0-48F9BC3BA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100% TABLES?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B2117-CA98-46AD-9414-A6F95B4B3F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much can I put in tables?</a:t>
            </a:r>
          </a:p>
        </p:txBody>
      </p:sp>
    </p:spTree>
    <p:extLst>
      <p:ext uri="{BB962C8B-B14F-4D97-AF65-F5344CB8AC3E}">
        <p14:creationId xmlns:p14="http://schemas.microsoft.com/office/powerpoint/2010/main" val="36762231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20C7-1D30-4ECC-8A1C-21895AF31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paper is just one large table?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79CFF-146F-4081-B7E9-0CF120C8B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Will the editor accept it?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 ?    </a:t>
            </a:r>
            <a:r>
              <a:rPr lang="en-US" sz="2400" dirty="0"/>
              <a:t>Probably not</a:t>
            </a:r>
          </a:p>
          <a:p>
            <a:pPr marL="0" indent="0">
              <a:buNone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A lot ….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Example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One of our KMITL colleagues wrote a significant paper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More than 10 pages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Most of the paper is one long table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Referees added some comments ..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en-US" sz="2000" dirty="0"/>
              <a:t> none about the tables!</a:t>
            </a:r>
          </a:p>
          <a:p>
            <a:pPr marL="457200" lvl="1" indent="0">
              <a:buNone/>
            </a:pPr>
            <a:r>
              <a:rPr lang="en-US" sz="2000" dirty="0"/>
              <a:t>Paper under still under review</a:t>
            </a:r>
          </a:p>
          <a:p>
            <a:pPr lvl="2">
              <a:buFont typeface="Wingdings" panose="05000000000000000000" pitchFamily="2" charset="2"/>
              <a:buChar char="J"/>
            </a:pPr>
            <a:r>
              <a:rPr lang="en-US" sz="2000" dirty="0"/>
              <a:t>Link will be added once the paper is accepted</a:t>
            </a:r>
          </a:p>
        </p:txBody>
      </p:sp>
    </p:spTree>
    <p:extLst>
      <p:ext uri="{BB962C8B-B14F-4D97-AF65-F5344CB8AC3E}">
        <p14:creationId xmlns:p14="http://schemas.microsoft.com/office/powerpoint/2010/main" val="20639156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20C7-1D30-4ECC-8A1C-21895AF31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 Stress …… on your grammar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79CFF-146F-4081-B7E9-0CF120C8B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Consider putting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Lists of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Past work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Materials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Equipment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Methods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Steps in procedures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Results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Summaries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Symbol" panose="05050102010706020507" pitchFamily="18" charset="2"/>
              <a:buChar char="Þ"/>
            </a:pPr>
            <a:r>
              <a:rPr lang="en-US" sz="2400" dirty="0"/>
              <a:t>Tables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en-US" sz="2000" dirty="0"/>
              <a:t>Fewer English sentences</a:t>
            </a:r>
          </a:p>
          <a:p>
            <a:pPr lvl="2">
              <a:buFont typeface="Symbol" panose="05050102010706020507" pitchFamily="18" charset="2"/>
              <a:buChar char="Þ"/>
            </a:pPr>
            <a:r>
              <a:rPr lang="en-US" sz="2000" dirty="0"/>
              <a:t>Comments as simple phrases only</a:t>
            </a:r>
          </a:p>
          <a:p>
            <a:pPr lvl="1">
              <a:buFont typeface="Wingdings" panose="05000000000000000000" pitchFamily="2" charset="2"/>
              <a:buChar char="J"/>
            </a:pPr>
            <a:r>
              <a:rPr lang="en-US" sz="2000" dirty="0"/>
              <a:t>Finish your paper faster</a:t>
            </a:r>
          </a:p>
        </p:txBody>
      </p:sp>
    </p:spTree>
    <p:extLst>
      <p:ext uri="{BB962C8B-B14F-4D97-AF65-F5344CB8AC3E}">
        <p14:creationId xmlns:p14="http://schemas.microsoft.com/office/powerpoint/2010/main" val="1285023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20C7-1D30-4ECC-8A1C-21895AF31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79CFF-146F-4081-B7E9-0CF120C8B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en-US" sz="2400" dirty="0"/>
              <a:t>English Grammar!!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L"/>
            </a:pPr>
            <a:r>
              <a:rPr lang="en-US" sz="2400" dirty="0"/>
              <a:t>Not regular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L"/>
            </a:pPr>
            <a:r>
              <a:rPr lang="en-US" sz="2400" dirty="0"/>
              <a:t>Too many rules</a:t>
            </a:r>
          </a:p>
          <a:p>
            <a:pPr>
              <a:buClr>
                <a:srgbClr val="FF0000"/>
              </a:buClr>
              <a:buFont typeface="Symbol" panose="05050102010706020507" pitchFamily="18" charset="2"/>
              <a:buChar char=""/>
            </a:pPr>
            <a:endParaRPr lang="en-US" sz="2400" dirty="0"/>
          </a:p>
          <a:p>
            <a:pPr>
              <a:buClr>
                <a:srgbClr val="FF0000"/>
              </a:buClr>
              <a:buFont typeface="Symbol" panose="05050102010706020507" pitchFamily="18" charset="2"/>
              <a:buChar char=""/>
            </a:pPr>
            <a:endParaRPr lang="en-US" sz="2400" dirty="0"/>
          </a:p>
          <a:p>
            <a:pPr>
              <a:buClr>
                <a:srgbClr val="FF0000"/>
              </a:buClr>
              <a:buFont typeface="Symbol" panose="05050102010706020507" pitchFamily="18" charset="2"/>
              <a:buChar char=""/>
            </a:pPr>
            <a:endParaRPr lang="en-US" sz="2400" dirty="0"/>
          </a:p>
          <a:p>
            <a:pPr>
              <a:buClr>
                <a:srgbClr val="FF0000"/>
              </a:buClr>
              <a:buFont typeface="Symbol" panose="05050102010706020507" pitchFamily="18" charset="2"/>
              <a:buChar char=""/>
            </a:pPr>
            <a:endParaRPr lang="en-US" sz="2400" dirty="0"/>
          </a:p>
          <a:p>
            <a:pPr>
              <a:buClr>
                <a:srgbClr val="FF0000"/>
              </a:buClr>
              <a:buFont typeface="Symbol" panose="05050102010706020507" pitchFamily="18" charset="2"/>
              <a:buChar char=""/>
            </a:pPr>
            <a:endParaRPr lang="en-US" sz="2400" dirty="0"/>
          </a:p>
          <a:p>
            <a:pPr>
              <a:buClr>
                <a:srgbClr val="FF0000"/>
              </a:buClr>
              <a:buFont typeface="Symbol" panose="05050102010706020507" pitchFamily="18" charset="2"/>
              <a:buChar char=""/>
            </a:pPr>
            <a:r>
              <a:rPr lang="en-US" sz="2400" dirty="0"/>
              <a:t>Some help available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B050"/>
                </a:solidFill>
              </a:rPr>
              <a:t>…………….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8789A6A-A015-43EC-9202-FE9557A47FD9}"/>
              </a:ext>
            </a:extLst>
          </p:cNvPr>
          <p:cNvSpPr/>
          <p:nvPr/>
        </p:nvSpPr>
        <p:spPr>
          <a:xfrm>
            <a:off x="5334000" y="388938"/>
            <a:ext cx="3048000" cy="914400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KISS: Edition 2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C9CA81-C6E1-40F9-8C45-4B99F95C4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547" y="1485900"/>
            <a:ext cx="4713253" cy="413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03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26680-9451-49E7-B625-1D91D4EC5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8B592E-A1EF-42C6-BD3A-A8842A28D8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use</a:t>
            </a:r>
          </a:p>
        </p:txBody>
      </p:sp>
    </p:spTree>
    <p:extLst>
      <p:ext uri="{BB962C8B-B14F-4D97-AF65-F5344CB8AC3E}">
        <p14:creationId xmlns:p14="http://schemas.microsoft.com/office/powerpoint/2010/main" val="22723960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20C7-1D30-4ECC-8A1C-21895AF31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use for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79CFF-146F-4081-B7E9-0CF120C8B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980" y="1417638"/>
            <a:ext cx="5291070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Adding a set of images to your paper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You want to put 2 rows of 3 figures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Sub figure labels are (a), (b), (c), … , (f)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Caption for whole figure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Trying to line everything up with Word is like this  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</a:t>
            </a:r>
            <a:endParaRPr lang="en-US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Use a table!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Columns: 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Rows: 2 x 2 + 1 = 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2 rows – figures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2 rows – captions (a), (b), 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1 row – full caption:  </a:t>
            </a:r>
            <a:br>
              <a:rPr lang="en-US" sz="2000" dirty="0"/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3: SEM images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68FDA2-2A0A-46E7-810E-948206D0808F}"/>
              </a:ext>
            </a:extLst>
          </p:cNvPr>
          <p:cNvSpPr txBox="1"/>
          <p:nvPr/>
        </p:nvSpPr>
        <p:spPr>
          <a:xfrm>
            <a:off x="2888851" y="503237"/>
            <a:ext cx="6046463" cy="1200329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Hint for Word users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LaTeX users also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Put LaTeX users will find this ‘normal’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6423E0-F937-41BA-9882-FB7099F73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2519887"/>
            <a:ext cx="3453291" cy="398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20C7-1D30-4ECC-8A1C-21895AF31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use for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79CFF-146F-4081-B7E9-0CF120C8B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980" y="1417638"/>
            <a:ext cx="5291070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First attempt with Word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4 figures over 2 columns</a:t>
            </a:r>
          </a:p>
          <a:p>
            <a:pPr>
              <a:buFont typeface="Arial" panose="020B0604020202020204" pitchFamily="34" charset="0"/>
              <a:buChar char="+"/>
            </a:pPr>
            <a:r>
              <a:rPr lang="en-US" sz="2000" dirty="0"/>
              <a:t>Overall caption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Sub figure labels are (a), (b), (c), … , (f)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Caption for whole figure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First problem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sz="1600" dirty="0"/>
              <a:t>Word split figures over 2 pages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Make a table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Columns: 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Rows: 2 </a:t>
            </a:r>
            <a:r>
              <a:rPr lang="en-US" sz="2000" dirty="0">
                <a:sym typeface="Symbol" panose="05050102010706020507" pitchFamily="18" charset="2"/>
              </a:rPr>
              <a:t></a:t>
            </a:r>
            <a:r>
              <a:rPr lang="en-US" sz="2000" dirty="0"/>
              <a:t> 2 + 2 = 6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2 rows – figures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2 rows – captions (a), (b), 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2 rows – group caption:  </a:t>
            </a:r>
            <a:br>
              <a:rPr lang="en-US" sz="2000" dirty="0"/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3: SEM images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484FD9-45CF-482B-8020-0D75AC26A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609600"/>
            <a:ext cx="3988153" cy="54403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3A2956-1EE7-479B-84A5-1A2C530132DD}"/>
              </a:ext>
            </a:extLst>
          </p:cNvPr>
          <p:cNvSpPr txBox="1"/>
          <p:nvPr/>
        </p:nvSpPr>
        <p:spPr>
          <a:xfrm>
            <a:off x="6657015" y="3597911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Page break here</a:t>
            </a:r>
          </a:p>
        </p:txBody>
      </p:sp>
    </p:spTree>
    <p:extLst>
      <p:ext uri="{BB962C8B-B14F-4D97-AF65-F5344CB8AC3E}">
        <p14:creationId xmlns:p14="http://schemas.microsoft.com/office/powerpoint/2010/main" val="23076452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A03A9E-55CC-44BF-8DB6-22EBC5A56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021" y="927277"/>
            <a:ext cx="3691291" cy="510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D220C7-1D30-4ECC-8A1C-21895AF31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use for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79CFF-146F-4081-B7E9-0CF120C8B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980" y="1417638"/>
            <a:ext cx="5291070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Make a table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Columns: 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Rows: 2 </a:t>
            </a:r>
            <a:r>
              <a:rPr lang="en-US" sz="2000" dirty="0">
                <a:sym typeface="Symbol" panose="05050102010706020507" pitchFamily="18" charset="2"/>
              </a:rPr>
              <a:t></a:t>
            </a:r>
            <a:r>
              <a:rPr lang="en-US" sz="2000" dirty="0"/>
              <a:t> 2 + 2 = 6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2 rows – figures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2 rows – captions (a), (b), 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2 rows – group caption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Copy figures to rows 1 and 4</a:t>
            </a:r>
            <a:br>
              <a:rPr lang="en-US" sz="2000" dirty="0"/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3A2956-1EE7-479B-84A5-1A2C530132DD}"/>
              </a:ext>
            </a:extLst>
          </p:cNvPr>
          <p:cNvSpPr txBox="1"/>
          <p:nvPr/>
        </p:nvSpPr>
        <p:spPr>
          <a:xfrm>
            <a:off x="4136835" y="1885611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Empty 6 row x 2 col table</a:t>
            </a:r>
          </a:p>
        </p:txBody>
      </p:sp>
    </p:spTree>
    <p:extLst>
      <p:ext uri="{BB962C8B-B14F-4D97-AF65-F5344CB8AC3E}">
        <p14:creationId xmlns:p14="http://schemas.microsoft.com/office/powerpoint/2010/main" val="38945326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20C7-1D30-4ECC-8A1C-21895AF31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use for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79CFF-146F-4081-B7E9-0CF120C8B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980" y="1417638"/>
            <a:ext cx="5291070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Make a table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Columns: 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Rows: 2 </a:t>
            </a:r>
            <a:r>
              <a:rPr lang="en-US" sz="2000" dirty="0">
                <a:sym typeface="Symbol" panose="05050102010706020507" pitchFamily="18" charset="2"/>
              </a:rPr>
              <a:t></a:t>
            </a:r>
            <a:r>
              <a:rPr lang="en-US" sz="2000" dirty="0"/>
              <a:t> 2 + 2 = 6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2 rows – figures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2 rows – captions (a), (b), 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2 rows – group caption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Copy figures to rows 1 and 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Resize figures in table cells, if needed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Copy captions to cells </a:t>
            </a:r>
            <a:br>
              <a:rPr lang="en-US" sz="2000" dirty="0"/>
            </a:br>
            <a:r>
              <a:rPr lang="en-US" sz="2000" dirty="0"/>
              <a:t>of rows 2 and 5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3A2956-1EE7-479B-84A5-1A2C530132DD}"/>
              </a:ext>
            </a:extLst>
          </p:cNvPr>
          <p:cNvSpPr txBox="1"/>
          <p:nvPr/>
        </p:nvSpPr>
        <p:spPr>
          <a:xfrm>
            <a:off x="5744969" y="476806"/>
            <a:ext cx="294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Figures in rows 1 and 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ADEDAD-B629-468F-9754-2F1C42917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485" y="1166018"/>
            <a:ext cx="3358362" cy="45259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9F6FD2-DC7A-4D94-B880-199D0CC770FE}"/>
              </a:ext>
            </a:extLst>
          </p:cNvPr>
          <p:cNvSpPr txBox="1"/>
          <p:nvPr/>
        </p:nvSpPr>
        <p:spPr>
          <a:xfrm>
            <a:off x="5105400" y="1656379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Row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9C35FD-9EC6-4C5C-B367-E948BA7D9FB7}"/>
              </a:ext>
            </a:extLst>
          </p:cNvPr>
          <p:cNvSpPr txBox="1"/>
          <p:nvPr/>
        </p:nvSpPr>
        <p:spPr>
          <a:xfrm>
            <a:off x="5312799" y="455088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Row 4</a:t>
            </a:r>
          </a:p>
        </p:txBody>
      </p:sp>
    </p:spTree>
    <p:extLst>
      <p:ext uri="{BB962C8B-B14F-4D97-AF65-F5344CB8AC3E}">
        <p14:creationId xmlns:p14="http://schemas.microsoft.com/office/powerpoint/2010/main" val="35431308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20C7-1D30-4ECC-8A1C-21895AF31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use for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79CFF-146F-4081-B7E9-0CF120C8B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980" y="1417638"/>
            <a:ext cx="5291070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Make a table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Columns: 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Rows: 2 </a:t>
            </a:r>
            <a:r>
              <a:rPr lang="en-US" sz="2000" dirty="0">
                <a:sym typeface="Symbol" panose="05050102010706020507" pitchFamily="18" charset="2"/>
              </a:rPr>
              <a:t></a:t>
            </a:r>
            <a:r>
              <a:rPr lang="en-US" sz="2000" dirty="0"/>
              <a:t> 2 + 2 = 6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2 rows – figures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2 rows – captions (a), (b), 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2 rows – group caption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Copy figures to rows 1 and 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Resize figures in table cells, if needed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Copy captions to cells </a:t>
            </a:r>
            <a:br>
              <a:rPr lang="en-US" sz="2000" dirty="0"/>
            </a:br>
            <a:r>
              <a:rPr lang="en-US" sz="2000" dirty="0"/>
              <a:t>of rows 2 and 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Merge cells in rows 3 and 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Copy captions to merged cells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3A2956-1EE7-479B-84A5-1A2C530132DD}"/>
              </a:ext>
            </a:extLst>
          </p:cNvPr>
          <p:cNvSpPr txBox="1"/>
          <p:nvPr/>
        </p:nvSpPr>
        <p:spPr>
          <a:xfrm>
            <a:off x="5744969" y="476806"/>
            <a:ext cx="294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Figures in rows 1 and 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2D8B8-6864-44BF-8EE0-934AFC3A8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930642"/>
            <a:ext cx="3245307" cy="48907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9F6FD2-DC7A-4D94-B880-199D0CC770FE}"/>
              </a:ext>
            </a:extLst>
          </p:cNvPr>
          <p:cNvSpPr txBox="1"/>
          <p:nvPr/>
        </p:nvSpPr>
        <p:spPr>
          <a:xfrm>
            <a:off x="4880629" y="2073642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Row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9C35FD-9EC6-4C5C-B367-E948BA7D9FB7}"/>
              </a:ext>
            </a:extLst>
          </p:cNvPr>
          <p:cNvSpPr txBox="1"/>
          <p:nvPr/>
        </p:nvSpPr>
        <p:spPr>
          <a:xfrm>
            <a:off x="4880628" y="5328485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Row 5</a:t>
            </a:r>
          </a:p>
        </p:txBody>
      </p:sp>
    </p:spTree>
    <p:extLst>
      <p:ext uri="{BB962C8B-B14F-4D97-AF65-F5344CB8AC3E}">
        <p14:creationId xmlns:p14="http://schemas.microsoft.com/office/powerpoint/2010/main" val="10038694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446E1C-0CD6-484F-B4D5-2DA2F35EF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756" y="1128799"/>
            <a:ext cx="3349650" cy="49945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D220C7-1D30-4ECC-8A1C-21895AF31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use for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79CFF-146F-4081-B7E9-0CF120C8B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980" y="1417638"/>
            <a:ext cx="5291070" cy="496355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Make a table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Columns: 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Rows: 2 </a:t>
            </a:r>
            <a:r>
              <a:rPr lang="en-US" sz="2000" dirty="0">
                <a:sym typeface="Symbol" panose="05050102010706020507" pitchFamily="18" charset="2"/>
              </a:rPr>
              <a:t></a:t>
            </a:r>
            <a:r>
              <a:rPr lang="en-US" sz="2000" dirty="0"/>
              <a:t> 2 + 2 = 6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2 rows – figures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2 rows – captions (a), (b), 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2 rows – group caption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Copy figures to rows 1 and 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Resize figures in table cells, if needed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Copy captions to cells </a:t>
            </a:r>
            <a:br>
              <a:rPr lang="en-US" sz="2000" dirty="0"/>
            </a:br>
            <a:r>
              <a:rPr lang="en-US" sz="2000" dirty="0"/>
              <a:t>of rows 2 and 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Merge cells in rows 3 and 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Copy captions to merged cells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Centre everything .. </a:t>
            </a:r>
            <a:br>
              <a:rPr lang="en-US" sz="2000" dirty="0"/>
            </a:br>
            <a:r>
              <a:rPr lang="en-US" sz="2000" dirty="0"/>
              <a:t>Select whole table and </a:t>
            </a:r>
            <a:r>
              <a:rPr lang="en-US" sz="2000" dirty="0" err="1"/>
              <a:t>centre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3A2956-1EE7-479B-84A5-1A2C530132DD}"/>
              </a:ext>
            </a:extLst>
          </p:cNvPr>
          <p:cNvSpPr txBox="1"/>
          <p:nvPr/>
        </p:nvSpPr>
        <p:spPr>
          <a:xfrm>
            <a:off x="5744969" y="476806"/>
            <a:ext cx="294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Figures in rows 1 and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9F6FD2-DC7A-4D94-B880-199D0CC770FE}"/>
              </a:ext>
            </a:extLst>
          </p:cNvPr>
          <p:cNvSpPr txBox="1"/>
          <p:nvPr/>
        </p:nvSpPr>
        <p:spPr>
          <a:xfrm>
            <a:off x="4880628" y="2539173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Row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9C35FD-9EC6-4C5C-B367-E948BA7D9FB7}"/>
              </a:ext>
            </a:extLst>
          </p:cNvPr>
          <p:cNvSpPr txBox="1"/>
          <p:nvPr/>
        </p:nvSpPr>
        <p:spPr>
          <a:xfrm>
            <a:off x="4898873" y="5781879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Row 6</a:t>
            </a:r>
          </a:p>
        </p:txBody>
      </p:sp>
    </p:spTree>
    <p:extLst>
      <p:ext uri="{BB962C8B-B14F-4D97-AF65-F5344CB8AC3E}">
        <p14:creationId xmlns:p14="http://schemas.microsoft.com/office/powerpoint/2010/main" val="36837729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20C7-1D30-4ECC-8A1C-21895AF31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use for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79CFF-146F-4081-B7E9-0CF120C8B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980" y="1417637"/>
            <a:ext cx="5718220" cy="510358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Make a table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Columns: 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Rows: 2 </a:t>
            </a:r>
            <a:r>
              <a:rPr lang="en-US" sz="1400" dirty="0">
                <a:sym typeface="Symbol" panose="05050102010706020507" pitchFamily="18" charset="2"/>
              </a:rPr>
              <a:t></a:t>
            </a:r>
            <a:r>
              <a:rPr lang="en-US" sz="1400" dirty="0"/>
              <a:t> 2 + 2 = 6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2 rows – figures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2 rows – captions (a), (b), 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2 rows – group caption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Copy figures to rows 1 and 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Resize figures in table cells, if needed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Copy captions to cells </a:t>
            </a:r>
            <a:br>
              <a:rPr lang="en-US" sz="1400" dirty="0"/>
            </a:br>
            <a:r>
              <a:rPr lang="en-US" sz="1400" dirty="0"/>
              <a:t>of rows 2 and 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Merge cells in rows 3 and 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Copy captions to merged cells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Centre everything .. </a:t>
            </a:r>
            <a:br>
              <a:rPr lang="en-US" sz="2000" dirty="0"/>
            </a:br>
            <a:r>
              <a:rPr lang="en-US" sz="2000" dirty="0"/>
              <a:t>Select whole table and </a:t>
            </a:r>
            <a:r>
              <a:rPr lang="en-US" sz="2000" dirty="0" err="1"/>
              <a:t>centre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Finally, use Paragraph, </a:t>
            </a:r>
            <a:br>
              <a:rPr lang="en-US" sz="2000" dirty="0"/>
            </a:br>
            <a:r>
              <a:rPr lang="en-US" sz="2000" dirty="0"/>
              <a:t>Keep with next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Keeps everything together on one page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153806-B88F-4CC0-9A19-B8A3B762B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1" y="1411287"/>
            <a:ext cx="4800600" cy="42571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B78B74-C86E-480C-8981-0F16F1AA2797}"/>
              </a:ext>
            </a:extLst>
          </p:cNvPr>
          <p:cNvSpPr txBox="1"/>
          <p:nvPr/>
        </p:nvSpPr>
        <p:spPr>
          <a:xfrm>
            <a:off x="5412519" y="487956"/>
            <a:ext cx="3502882" cy="92333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This technique </a:t>
            </a:r>
            <a:r>
              <a:rPr lang="en-US" b="1" dirty="0">
                <a:sym typeface="Symbol" panose="05050102010706020507" pitchFamily="18" charset="2"/>
              </a:rPr>
              <a:t> </a:t>
            </a:r>
            <a:r>
              <a:rPr lang="en-US" b="1" dirty="0"/>
              <a:t>better result</a:t>
            </a:r>
            <a:br>
              <a:rPr lang="en-US" b="1" dirty="0"/>
            </a:br>
            <a:r>
              <a:rPr lang="en-US" b="1" dirty="0"/>
              <a:t>than adding spaces to center</a:t>
            </a:r>
            <a:br>
              <a:rPr lang="en-US" b="1" dirty="0"/>
            </a:br>
            <a:r>
              <a:rPr lang="en-US" b="1" dirty="0"/>
              <a:t>captions</a:t>
            </a:r>
          </a:p>
        </p:txBody>
      </p:sp>
    </p:spTree>
    <p:extLst>
      <p:ext uri="{BB962C8B-B14F-4D97-AF65-F5344CB8AC3E}">
        <p14:creationId xmlns:p14="http://schemas.microsoft.com/office/powerpoint/2010/main" val="240890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20C7-1D30-4ECC-8A1C-21895AF31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79CFF-146F-4081-B7E9-0CF120C8B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355"/>
            <a:ext cx="8229600" cy="4525963"/>
          </a:xfrm>
        </p:spPr>
        <p:txBody>
          <a:bodyPr/>
          <a:lstStyle/>
          <a:p>
            <a:r>
              <a:rPr lang="en-US" sz="2000" dirty="0"/>
              <a:t>Popular is a bad word to support scientific work</a:t>
            </a:r>
          </a:p>
          <a:p>
            <a:r>
              <a:rPr lang="en-US" sz="2000" dirty="0"/>
              <a:t>History shows that many ‘popular’ theories were wrong</a:t>
            </a:r>
          </a:p>
          <a:p>
            <a:r>
              <a:rPr lang="en-US" sz="2000" dirty="0"/>
              <a:t>A popular idea until </a:t>
            </a:r>
            <a:r>
              <a:rPr lang="en-US" sz="2000" dirty="0">
                <a:solidFill>
                  <a:srgbClr val="FF0000"/>
                </a:solidFill>
              </a:rPr>
              <a:t>~1500</a:t>
            </a:r>
          </a:p>
          <a:p>
            <a:pPr marL="400050" lvl="1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world is flat, </a:t>
            </a:r>
            <a:b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therefore you will fall off the edge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Although Pythagoras had good evidence </a:t>
            </a:r>
            <a:br>
              <a:rPr lang="en-US" sz="2000" dirty="0"/>
            </a:br>
            <a:r>
              <a:rPr lang="en-US" sz="2000" dirty="0"/>
              <a:t>for a round earth in ~500BC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‘Popular’ in science is dangerous!!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Do not write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The popular approach is to …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sz="2000" dirty="0"/>
              <a:t>You may regret this in 10 years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Safer ….</a:t>
            </a:r>
            <a:br>
              <a:rPr lang="en-US" sz="2000" dirty="0"/>
            </a:br>
            <a:r>
              <a:rPr lang="en-US" sz="2000" dirty="0"/>
              <a:t>            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followed the approach [ref] …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en-US" sz="2000" dirty="0"/>
              <a:t>You understand that ‘popular’ may be wrong!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8789A6A-A015-43EC-9202-FE9557A47FD9}"/>
              </a:ext>
            </a:extLst>
          </p:cNvPr>
          <p:cNvSpPr/>
          <p:nvPr/>
        </p:nvSpPr>
        <p:spPr>
          <a:xfrm>
            <a:off x="5105400" y="281747"/>
            <a:ext cx="3048000" cy="914400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KISS: Ch 9.4, p 29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93070A8-0179-4193-9659-F29545264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167990"/>
            <a:ext cx="2418320" cy="15922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686E387-84CB-48AE-8397-56DAA15058E3}"/>
              </a:ext>
            </a:extLst>
          </p:cNvPr>
          <p:cNvSpPr txBox="1"/>
          <p:nvPr/>
        </p:nvSpPr>
        <p:spPr>
          <a:xfrm>
            <a:off x="5485757" y="4510578"/>
            <a:ext cx="3187091" cy="830997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Popular </a:t>
            </a:r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sz="2400" b="1" dirty="0">
                <a:solidFill>
                  <a:srgbClr val="FF0000"/>
                </a:solidFill>
                <a:sym typeface="Symbol" panose="05050102010706020507" pitchFamily="18" charset="2"/>
              </a:rPr>
              <a:t> </a:t>
            </a:r>
            <a:r>
              <a:rPr lang="en-US" sz="2400" b="1" dirty="0">
                <a:solidFill>
                  <a:srgbClr val="FF0000"/>
                </a:solidFill>
              </a:rPr>
              <a:t>you believe it too!</a:t>
            </a:r>
          </a:p>
        </p:txBody>
      </p:sp>
    </p:spTree>
    <p:extLst>
      <p:ext uri="{BB962C8B-B14F-4D97-AF65-F5344CB8AC3E}">
        <p14:creationId xmlns:p14="http://schemas.microsoft.com/office/powerpoint/2010/main" val="208626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20C7-1D30-4ECC-8A1C-21895AF31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79CFF-146F-4081-B7E9-0CF120C8B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391400" cy="4525963"/>
          </a:xfrm>
        </p:spPr>
        <p:txBody>
          <a:bodyPr/>
          <a:lstStyle/>
          <a:p>
            <a:pPr>
              <a:buClr>
                <a:srgbClr val="FF0000"/>
              </a:buClr>
              <a:buFont typeface="Symbol" panose="05050102010706020507" pitchFamily="18" charset="2"/>
              <a:buChar char=""/>
            </a:pPr>
            <a:r>
              <a:rPr lang="en-US" sz="2400" dirty="0"/>
              <a:t>Stress relief for non-English writers</a:t>
            </a:r>
          </a:p>
          <a:p>
            <a:pPr>
              <a:buClr>
                <a:srgbClr val="FF0000"/>
              </a:buClr>
              <a:buFont typeface="Symbol" panose="05050102010706020507" pitchFamily="18" charset="2"/>
              <a:buChar char=""/>
            </a:pPr>
            <a:r>
              <a:rPr lang="en-US" sz="2400" dirty="0"/>
              <a:t>Reducing need for (so much) English grammar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Technical papers must be </a:t>
            </a:r>
            <a:r>
              <a:rPr lang="en-US" sz="2400" dirty="0">
                <a:solidFill>
                  <a:srgbClr val="FF0000"/>
                </a:solidFill>
              </a:rPr>
              <a:t>clear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FF0000"/>
                </a:solidFill>
              </a:rPr>
              <a:t>concise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FF0000"/>
                </a:solidFill>
              </a:rPr>
              <a:t>Relaxed grammar is allowed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Your high school English teacher</a:t>
            </a:r>
            <a:br>
              <a:rPr lang="en-US" sz="2000" dirty="0"/>
            </a:br>
            <a:r>
              <a:rPr lang="en-US" sz="2000" dirty="0"/>
              <a:t> might be shocked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B050"/>
                </a:solidFill>
              </a:rPr>
              <a:t>………………………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8789A6A-A015-43EC-9202-FE9557A47FD9}"/>
              </a:ext>
            </a:extLst>
          </p:cNvPr>
          <p:cNvSpPr/>
          <p:nvPr/>
        </p:nvSpPr>
        <p:spPr>
          <a:xfrm>
            <a:off x="5334000" y="388938"/>
            <a:ext cx="3048000" cy="914400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KISS: Edition 2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432E4C-47BC-43D0-A49A-FF8639BAC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445" y="3914376"/>
            <a:ext cx="2206961" cy="2686847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C05D6E2F-A6D2-48CC-A27B-81F1D9BF41FB}"/>
              </a:ext>
            </a:extLst>
          </p:cNvPr>
          <p:cNvSpPr/>
          <p:nvPr/>
        </p:nvSpPr>
        <p:spPr>
          <a:xfrm>
            <a:off x="6735650" y="2857500"/>
            <a:ext cx="1951149" cy="1143000"/>
          </a:xfrm>
          <a:prstGeom prst="wedgeEllipse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can’t write that!!</a:t>
            </a:r>
          </a:p>
        </p:txBody>
      </p:sp>
    </p:spTree>
    <p:extLst>
      <p:ext uri="{BB962C8B-B14F-4D97-AF65-F5344CB8AC3E}">
        <p14:creationId xmlns:p14="http://schemas.microsoft.com/office/powerpoint/2010/main" val="2587723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20C7-1D30-4ECC-8A1C-21895AF31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79CFF-146F-4081-B7E9-0CF120C8B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Symbol" panose="05050102010706020507" pitchFamily="18" charset="2"/>
              <a:buChar char=""/>
            </a:pPr>
            <a:r>
              <a:rPr lang="en-US" sz="2400" dirty="0"/>
              <a:t>Many things can be put in tables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Introduction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Background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Previous work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Summarize in table(s)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Columns 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Author(s)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Year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Name of method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Short description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Reference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457200" lvl="1" indent="0">
              <a:buClr>
                <a:schemeClr val="tx1"/>
              </a:buClr>
              <a:buNone/>
            </a:pPr>
            <a:endParaRPr lang="en-US" sz="2000" dirty="0">
              <a:solidFill>
                <a:srgbClr val="00B050"/>
              </a:solidFill>
            </a:endParaRP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8789A6A-A015-43EC-9202-FE9557A47FD9}"/>
              </a:ext>
            </a:extLst>
          </p:cNvPr>
          <p:cNvSpPr/>
          <p:nvPr/>
        </p:nvSpPr>
        <p:spPr>
          <a:xfrm>
            <a:off x="5334000" y="388938"/>
            <a:ext cx="3048000" cy="914400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KISS: Edition 2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353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4F576-884C-4EFF-B3E6-4AE792E68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20A4C-3537-49A2-8901-A8F4D6000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785C3D-08AD-44ED-8473-6567181B4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85" y="1676400"/>
            <a:ext cx="8774029" cy="38186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75B7E0-0B23-42FD-8FFE-64434C7AEB92}"/>
              </a:ext>
            </a:extLst>
          </p:cNvPr>
          <p:cNvSpPr txBox="1"/>
          <p:nvPr/>
        </p:nvSpPr>
        <p:spPr>
          <a:xfrm>
            <a:off x="3886200" y="3501216"/>
            <a:ext cx="1943674" cy="1323439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/>
              <a:t>Comment:</a:t>
            </a:r>
            <a:br>
              <a:rPr lang="en-US" sz="2000" b="1" dirty="0"/>
            </a:br>
            <a:r>
              <a:rPr lang="en-US" sz="2000" b="1" dirty="0"/>
              <a:t>Phrases </a:t>
            </a:r>
            <a:r>
              <a:rPr lang="en-US" sz="2000" b="1" dirty="0">
                <a:highlight>
                  <a:srgbClr val="FF0000"/>
                </a:highlight>
              </a:rPr>
              <a:t>ONLY</a:t>
            </a:r>
          </a:p>
          <a:p>
            <a:r>
              <a:rPr lang="en-US" sz="2000" b="1" dirty="0"/>
              <a:t>No sentences!</a:t>
            </a:r>
          </a:p>
          <a:p>
            <a:r>
              <a:rPr lang="en-US" sz="2000" b="1" dirty="0"/>
              <a:t>No grammar!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417CC8-E145-4B39-9F86-C524AE77A8C4}"/>
              </a:ext>
            </a:extLst>
          </p:cNvPr>
          <p:cNvSpPr txBox="1"/>
          <p:nvPr/>
        </p:nvSpPr>
        <p:spPr>
          <a:xfrm>
            <a:off x="2819400" y="5063386"/>
            <a:ext cx="4788875" cy="1015663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English needed in the paper:</a:t>
            </a:r>
            <a:br>
              <a:rPr lang="en-US" sz="2000" b="1" dirty="0">
                <a:solidFill>
                  <a:srgbClr val="0070C0"/>
                </a:solidFill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 used for background subtraction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summarized in Table 1.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729FAF-9595-4EEF-8F21-4C516AE51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293" y="3004820"/>
            <a:ext cx="3352800" cy="33039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676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20C7-1D30-4ECC-8A1C-21895AF31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79CFF-146F-4081-B7E9-0CF120C8B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Symbol" panose="05050102010706020507" pitchFamily="18" charset="2"/>
              <a:buChar char=""/>
            </a:pPr>
            <a:r>
              <a:rPr lang="en-US" sz="2400" dirty="0"/>
              <a:t>Many things can be put in tables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0000"/>
                </a:solidFill>
              </a:rPr>
              <a:t>Methods 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Materials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Equipment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Steps in method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Summarize in table(s)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457200" lvl="1" indent="0">
              <a:buClr>
                <a:schemeClr val="tx1"/>
              </a:buClr>
              <a:buNone/>
            </a:pPr>
            <a:endParaRPr lang="en-US" sz="2000" dirty="0">
              <a:solidFill>
                <a:srgbClr val="00B050"/>
              </a:solidFill>
            </a:endParaRP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8789A6A-A015-43EC-9202-FE9557A47FD9}"/>
              </a:ext>
            </a:extLst>
          </p:cNvPr>
          <p:cNvSpPr/>
          <p:nvPr/>
        </p:nvSpPr>
        <p:spPr>
          <a:xfrm>
            <a:off x="5334000" y="388938"/>
            <a:ext cx="3048000" cy="914400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KISS: Edition 2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739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E2B69-B98C-461D-9E5A-DF27D8D8C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Materials Table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7F93A1-A428-4D19-8332-344475762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532" y="1544266"/>
            <a:ext cx="7588045" cy="41707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C38B37-F36C-46DB-A060-5DB594924644}"/>
              </a:ext>
            </a:extLst>
          </p:cNvPr>
          <p:cNvSpPr txBox="1"/>
          <p:nvPr/>
        </p:nvSpPr>
        <p:spPr>
          <a:xfrm>
            <a:off x="3886200" y="1273314"/>
            <a:ext cx="4895892" cy="70788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/>
              <a:t>Materials section ..</a:t>
            </a:r>
            <a:br>
              <a:rPr lang="en-US" sz="2000" b="1" dirty="0"/>
            </a:br>
            <a:r>
              <a:rPr lang="en-US" sz="2000" b="1" dirty="0"/>
              <a:t>One simple sentence in whole section!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43762E-10F0-4990-98B1-1436BB66E5DA}"/>
              </a:ext>
            </a:extLst>
          </p:cNvPr>
          <p:cNvSpPr/>
          <p:nvPr/>
        </p:nvSpPr>
        <p:spPr>
          <a:xfrm>
            <a:off x="761999" y="1981200"/>
            <a:ext cx="7588045" cy="297180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D9A305-4507-4F09-8D03-FA9A15A8C23B}"/>
              </a:ext>
            </a:extLst>
          </p:cNvPr>
          <p:cNvSpPr txBox="1"/>
          <p:nvPr/>
        </p:nvSpPr>
        <p:spPr>
          <a:xfrm>
            <a:off x="4988521" y="4956219"/>
            <a:ext cx="3206327" cy="1323439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Table itself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Brief comments only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Full name of chemical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Particle size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DCDCA82-1F58-4DB0-B0CC-CC39990641F6}"/>
              </a:ext>
            </a:extLst>
          </p:cNvPr>
          <p:cNvSpPr/>
          <p:nvPr/>
        </p:nvSpPr>
        <p:spPr>
          <a:xfrm>
            <a:off x="761999" y="3810000"/>
            <a:ext cx="2667001" cy="381000"/>
          </a:xfrm>
          <a:prstGeom prst="roundRect">
            <a:avLst/>
          </a:prstGeom>
          <a:noFill/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53E794-E5A2-4212-B7BD-44B37283F4BB}"/>
              </a:ext>
            </a:extLst>
          </p:cNvPr>
          <p:cNvSpPr txBox="1"/>
          <p:nvPr/>
        </p:nvSpPr>
        <p:spPr>
          <a:xfrm>
            <a:off x="3819444" y="4191000"/>
            <a:ext cx="4386137" cy="70788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Other columns could be added, </a:t>
            </a:r>
            <a:r>
              <a:rPr 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endParaRPr lang="en-US" sz="2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Purity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96A46AD-9AEF-4E86-B6BF-3B962DB6A475}"/>
              </a:ext>
            </a:extLst>
          </p:cNvPr>
          <p:cNvSpPr/>
          <p:nvPr/>
        </p:nvSpPr>
        <p:spPr>
          <a:xfrm>
            <a:off x="1143000" y="4287466"/>
            <a:ext cx="1600200" cy="360734"/>
          </a:xfrm>
          <a:prstGeom prst="roundRect">
            <a:avLst>
              <a:gd name="adj" fmla="val 50000"/>
            </a:avLst>
          </a:prstGeom>
          <a:noFill/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4D5B25-8047-4B56-8385-1F2E5F956BF9}"/>
              </a:ext>
            </a:extLst>
          </p:cNvPr>
          <p:cNvSpPr/>
          <p:nvPr/>
        </p:nvSpPr>
        <p:spPr>
          <a:xfrm>
            <a:off x="8205581" y="3022228"/>
            <a:ext cx="786019" cy="2235572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 used </a:t>
            </a:r>
          </a:p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Purity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background subtraction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summarized in Table 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80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11" grpId="0" animBg="1"/>
      <p:bldP spid="11" grpId="1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E2B69-B98C-461D-9E5A-DF27D8D8C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System Description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7F93A1-A428-4D19-8332-344475762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532" y="1544266"/>
            <a:ext cx="7588045" cy="417073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C43762E-10F0-4990-98B1-1436BB66E5DA}"/>
              </a:ext>
            </a:extLst>
          </p:cNvPr>
          <p:cNvSpPr/>
          <p:nvPr/>
        </p:nvSpPr>
        <p:spPr>
          <a:xfrm>
            <a:off x="761999" y="1981200"/>
            <a:ext cx="7588045" cy="297180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2D2828-78AE-4FD3-B59B-A8A2C4578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65" y="1415162"/>
            <a:ext cx="8892742" cy="53500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C38B37-F36C-46DB-A060-5DB594924644}"/>
              </a:ext>
            </a:extLst>
          </p:cNvPr>
          <p:cNvSpPr txBox="1"/>
          <p:nvPr/>
        </p:nvSpPr>
        <p:spPr>
          <a:xfrm>
            <a:off x="5334000" y="688928"/>
            <a:ext cx="3159839" cy="70788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/>
              <a:t>Methods section ..</a:t>
            </a:r>
            <a:br>
              <a:rPr lang="en-US" sz="2000" b="1" dirty="0"/>
            </a:br>
            <a:r>
              <a:rPr lang="en-US" sz="2000" b="1" dirty="0"/>
              <a:t>Description of a system!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D9A305-4507-4F09-8D03-FA9A15A8C23B}"/>
              </a:ext>
            </a:extLst>
          </p:cNvPr>
          <p:cNvSpPr txBox="1"/>
          <p:nvPr/>
        </p:nvSpPr>
        <p:spPr>
          <a:xfrm>
            <a:off x="473540" y="4985270"/>
            <a:ext cx="3118161" cy="1015663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Table – most of details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Some simple comments</a:t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 English</a:t>
            </a:r>
          </a:p>
        </p:txBody>
      </p:sp>
    </p:spTree>
    <p:extLst>
      <p:ext uri="{BB962C8B-B14F-4D97-AF65-F5344CB8AC3E}">
        <p14:creationId xmlns:p14="http://schemas.microsoft.com/office/powerpoint/2010/main" val="143388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8122</TotalTime>
  <Words>2045</Words>
  <Application>Microsoft Office PowerPoint</Application>
  <PresentationFormat>On-screen Show (4:3)</PresentationFormat>
  <Paragraphs>482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Courier New</vt:lpstr>
      <vt:lpstr>Symbol</vt:lpstr>
      <vt:lpstr>Times New Roman</vt:lpstr>
      <vt:lpstr>Wingdings</vt:lpstr>
      <vt:lpstr>Office Theme</vt:lpstr>
      <vt:lpstr>KISS …Keep It Simple: .. and get accepted!</vt:lpstr>
      <vt:lpstr>TABLES</vt:lpstr>
      <vt:lpstr>Tables</vt:lpstr>
      <vt:lpstr>Tables</vt:lpstr>
      <vt:lpstr>Tables</vt:lpstr>
      <vt:lpstr>Introduction Table</vt:lpstr>
      <vt:lpstr>Tables</vt:lpstr>
      <vt:lpstr>Materials Table</vt:lpstr>
      <vt:lpstr>System Description</vt:lpstr>
      <vt:lpstr>System Description</vt:lpstr>
      <vt:lpstr>Experiment details</vt:lpstr>
      <vt:lpstr>Results</vt:lpstr>
      <vt:lpstr>Results</vt:lpstr>
      <vt:lpstr>Results</vt:lpstr>
      <vt:lpstr>TABLES are YOUR FRIENDS</vt:lpstr>
      <vt:lpstr>DO NOT ….</vt:lpstr>
      <vt:lpstr>DO NOT ….</vt:lpstr>
      <vt:lpstr>DO NOT ….</vt:lpstr>
      <vt:lpstr>DO ….</vt:lpstr>
      <vt:lpstr>DO ….</vt:lpstr>
      <vt:lpstr>CONCLUSIONS, ABSTRACTS?</vt:lpstr>
      <vt:lpstr>Tables Everywhere</vt:lpstr>
      <vt:lpstr>Table in Conclusion</vt:lpstr>
      <vt:lpstr>Abstract too?</vt:lpstr>
      <vt:lpstr>Abstract too?</vt:lpstr>
      <vt:lpstr>Abstract too?</vt:lpstr>
      <vt:lpstr>100% TABLES?</vt:lpstr>
      <vt:lpstr>My paper is just one large table?</vt:lpstr>
      <vt:lpstr>Less Stress …… on your grammar</vt:lpstr>
      <vt:lpstr>TABLES</vt:lpstr>
      <vt:lpstr>Another use for tables</vt:lpstr>
      <vt:lpstr>Another use for tables</vt:lpstr>
      <vt:lpstr>Another use for tables</vt:lpstr>
      <vt:lpstr>Another use for tables</vt:lpstr>
      <vt:lpstr>Another use for tables</vt:lpstr>
      <vt:lpstr>Another use for tables</vt:lpstr>
      <vt:lpstr>Another use for tables</vt:lpstr>
      <vt:lpstr>Popular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Technical English: Fewer is better!</dc:title>
  <dc:creator>Windows User</dc:creator>
  <cp:lastModifiedBy>Joihn Morris</cp:lastModifiedBy>
  <cp:revision>128</cp:revision>
  <cp:lastPrinted>2019-04-26T14:10:42Z</cp:lastPrinted>
  <dcterms:created xsi:type="dcterms:W3CDTF">2010-05-26T12:32:20Z</dcterms:created>
  <dcterms:modified xsi:type="dcterms:W3CDTF">2020-03-12T13:28:48Z</dcterms:modified>
</cp:coreProperties>
</file>