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18" r:id="rId11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29" autoAdjust="0"/>
  </p:normalViewPr>
  <p:slideViewPr>
    <p:cSldViewPr>
      <p:cViewPr varScale="1">
        <p:scale>
          <a:sx n="92" d="100"/>
          <a:sy n="92" d="100"/>
        </p:scale>
        <p:origin x="76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8/23/2020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</a:rPr>
              <a:t>KISS …Keep It Simple: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200" i="1" dirty="0">
                <a:solidFill>
                  <a:schemeClr val="bg1"/>
                </a:solidFill>
              </a:rPr>
              <a:t>.. and get accepted!</a:t>
            </a: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KRIS,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24FC-9055-4AA4-8B72-DAC446730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Here are your readers!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F0B65D1F-7863-4EF5-AB70-7337E99C7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32" y="1600201"/>
            <a:ext cx="8382000" cy="4789714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23D852B-841E-47FD-86DD-E6CDA2C64496}"/>
              </a:ext>
            </a:extLst>
          </p:cNvPr>
          <p:cNvSpPr/>
          <p:nvPr/>
        </p:nvSpPr>
        <p:spPr>
          <a:xfrm>
            <a:off x="990600" y="3537856"/>
            <a:ext cx="7543800" cy="2405744"/>
          </a:xfrm>
          <a:prstGeom prst="round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make them need their dictionaries</a:t>
            </a:r>
            <a:b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read your paper!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Rely on Google</a:t>
            </a:r>
          </a:p>
        </p:txBody>
      </p:sp>
      <p:pic>
        <p:nvPicPr>
          <p:cNvPr id="7" name="Picture 6" descr="A close up of a snake&#10;&#10;Description automatically generated">
            <a:extLst>
              <a:ext uri="{FF2B5EF4-FFF2-40B4-BE49-F238E27FC236}">
                <a16:creationId xmlns:a16="http://schemas.microsoft.com/office/drawing/2014/main" id="{293201FC-537A-4AF2-9976-81BF7A148A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953000"/>
            <a:ext cx="1409871" cy="94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7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WORDS TO AVOID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 </a:t>
            </a:r>
            <a:r>
              <a:rPr lang="en-US" dirty="0"/>
              <a:t>Once </a:t>
            </a:r>
            <a:r>
              <a:rPr lang="en-US" dirty="0">
                <a:sym typeface="Wingdings" panose="05000000000000000000" pitchFamily="2" charset="2"/>
              </a:rPr>
              <a:t></a:t>
            </a:r>
            <a:r>
              <a:rPr lang="en-US" dirty="0"/>
              <a:t>Twice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r>
              <a:rPr lang="en-US" dirty="0"/>
              <a:t>Three Times </a:t>
            </a:r>
            <a:r>
              <a:rPr lang="en-US" dirty="0">
                <a:sym typeface="Wingdings" panose="05000000000000000000" pitchFamily="2" charset="2"/>
              </a:rPr>
              <a:t></a:t>
            </a:r>
            <a:r>
              <a:rPr lang="en-US" dirty="0"/>
              <a:t>Four Times</a:t>
            </a:r>
          </a:p>
        </p:txBody>
      </p:sp>
      <p:pic>
        <p:nvPicPr>
          <p:cNvPr id="6" name="Picture 5" descr="A room with white walls&#10;&#10;Description automatically generated">
            <a:extLst>
              <a:ext uri="{FF2B5EF4-FFF2-40B4-BE49-F238E27FC236}">
                <a16:creationId xmlns:a16="http://schemas.microsoft.com/office/drawing/2014/main" id="{3EC099A8-D306-4DA4-B941-E83B947857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75" y="1089025"/>
            <a:ext cx="8079913" cy="2339975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30F4CA-6FAF-4D82-917A-602E825EE4D8}"/>
              </a:ext>
            </a:extLst>
          </p:cNvPr>
          <p:cNvSpPr/>
          <p:nvPr/>
        </p:nvSpPr>
        <p:spPr>
          <a:xfrm>
            <a:off x="5841525" y="5638800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9, p 27-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89379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Respectively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Symbol" panose="05050102010706020507" pitchFamily="18" charset="2"/>
              <a:buChar char=""/>
            </a:pPr>
            <a:r>
              <a:rPr lang="en-US" sz="2400" dirty="0"/>
              <a:t>Some writers love ‘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respectively</a:t>
            </a:r>
            <a:r>
              <a:rPr lang="en-US" sz="2400" dirty="0"/>
              <a:t>’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A results were pressure, density and viscosity – 2.2Pa, 3.1 kg/m3 and 3.9 m3/s, respectively</a:t>
            </a:r>
          </a:p>
          <a:p>
            <a:r>
              <a:rPr lang="en-US" sz="2400" dirty="0"/>
              <a:t>This is very slow to read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A results were pressure 2.2 Pa, density 3.1 kg/m3  and viscosity 3.9 m3/s</a:t>
            </a:r>
            <a:endParaRPr lang="en-US" sz="2400" dirty="0"/>
          </a:p>
          <a:p>
            <a:pPr>
              <a:buFont typeface="Wingdings" panose="05000000000000000000" pitchFamily="2" charset="2"/>
              <a:buChar char="J"/>
            </a:pPr>
            <a:r>
              <a:rPr lang="en-US" sz="2400" dirty="0"/>
              <a:t>Much faster to read</a:t>
            </a:r>
          </a:p>
          <a:p>
            <a:r>
              <a:rPr lang="en-US" sz="2400" dirty="0"/>
              <a:t>Reader does not jump </a:t>
            </a:r>
          </a:p>
          <a:p>
            <a:pPr marL="0" indent="0" algn="ctr">
              <a:buNone/>
            </a:pPr>
            <a:r>
              <a:rPr lang="en-US" sz="2400" dirty="0"/>
              <a:t>label list </a:t>
            </a:r>
            <a:r>
              <a:rPr lang="en-US" sz="2400" dirty="0">
                <a:sym typeface="Symbol" panose="05050102010706020507" pitchFamily="18" charset="2"/>
              </a:rPr>
              <a:t></a:t>
            </a:r>
            <a:r>
              <a:rPr lang="en-US" sz="2400" dirty="0"/>
              <a:t> value list </a:t>
            </a:r>
          </a:p>
          <a:p>
            <a:pPr>
              <a:buFont typeface="Arial" panose="020B0604020202020204" pitchFamily="34" charset="0"/>
              <a:buChar char=" "/>
            </a:pPr>
            <a:r>
              <a:rPr lang="en-US" sz="2400" dirty="0"/>
              <a:t>to understand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Keep labels and values together!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334000" y="388938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9.1, p 27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7723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Vague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400" dirty="0"/>
              <a:t>Could? May? Might?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These words imply uncertainty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sz="2000" dirty="0"/>
              <a:t>Weakness in a scientific paper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Expect a reviewer to demand precision</a:t>
            </a:r>
          </a:p>
          <a:p>
            <a:pPr lvl="1">
              <a:buFont typeface="Arial" panose="020B0604020202020204" pitchFamily="34" charset="0"/>
              <a:buChar char=" 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just reject your paper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you are not sure, but believe you know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Use ‘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attributed to</a:t>
            </a:r>
            <a:r>
              <a:rPr lang="en-US" sz="2000" dirty="0"/>
              <a:t>’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density increase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attributed to </a:t>
            </a: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crosslinking in polymer chains</a:t>
            </a:r>
          </a:p>
          <a:p>
            <a:r>
              <a:rPr lang="en-US" sz="2000" dirty="0"/>
              <a:t>Still uncertain</a:t>
            </a:r>
          </a:p>
          <a:p>
            <a:pPr>
              <a:buFont typeface="Arial" panose="020B0604020202020204" pitchFamily="34" charset="0"/>
              <a:buChar char=" 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</a:p>
          <a:p>
            <a:r>
              <a:rPr lang="en-US" sz="2000" dirty="0"/>
              <a:t>shows that </a:t>
            </a:r>
            <a:r>
              <a:rPr lang="en-US" sz="2000" dirty="0">
                <a:solidFill>
                  <a:srgbClr val="FF0000"/>
                </a:solidFill>
              </a:rPr>
              <a:t>you believe </a:t>
            </a:r>
            <a:r>
              <a:rPr lang="en-US" sz="2000" dirty="0"/>
              <a:t>you understand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334000" y="388938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9.2, p 28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53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Pompous words and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initial study was published by the present authors 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Write simply 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published an initial study 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 not promote your work to something ‘grander’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Expect a reviewer to object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000" dirty="0"/>
              <a:t>He or she may not accept the ‘grand claim’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sz="2000" dirty="0"/>
              <a:t>OK --- More realistic claim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6019800" y="2057400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9.3, p 28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AEA454-5D49-46A8-AF3F-D1B3DD82F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536566"/>
              </p:ext>
            </p:extLst>
          </p:nvPr>
        </p:nvGraphicFramePr>
        <p:xfrm>
          <a:off x="609600" y="3611562"/>
          <a:ext cx="6096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85151778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18104873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‘Grand’ words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Realistic 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82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127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circuit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044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grandiose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6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9822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468FDA2-2A0A-46E7-810E-948206D0808F}"/>
              </a:ext>
            </a:extLst>
          </p:cNvPr>
          <p:cNvSpPr txBox="1"/>
          <p:nvPr/>
        </p:nvSpPr>
        <p:spPr>
          <a:xfrm>
            <a:off x="2362200" y="3649237"/>
            <a:ext cx="5654112" cy="1200329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Write safely!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Always make realistic claims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Do not invite a reviewer to criticize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056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355"/>
            <a:ext cx="8229600" cy="4525963"/>
          </a:xfrm>
        </p:spPr>
        <p:txBody>
          <a:bodyPr/>
          <a:lstStyle/>
          <a:p>
            <a:r>
              <a:rPr lang="en-US" sz="2000" dirty="0"/>
              <a:t>Popular is a bad word to support scientific work</a:t>
            </a:r>
          </a:p>
          <a:p>
            <a:r>
              <a:rPr lang="en-US" sz="2000" dirty="0"/>
              <a:t>History shows that many ‘popular’ theories were wrong</a:t>
            </a:r>
          </a:p>
          <a:p>
            <a:r>
              <a:rPr lang="en-US" sz="2000" dirty="0"/>
              <a:t>A popular idea until ~1500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 is flat, </a:t>
            </a:r>
            <a:b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 you will fall off the edge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Although Pythagoras had good evidence for a round earth in ~500BC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‘Popular’ in science is dangerous!!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not write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The popular approach is to …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sz="2000" dirty="0"/>
              <a:t>You may regret this in 10 years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Safer ….</a:t>
            </a:r>
            <a:br>
              <a:rPr lang="en-US" sz="2000" dirty="0"/>
            </a:br>
            <a:r>
              <a:rPr lang="en-US" sz="2000" dirty="0"/>
              <a:t>            </a:t>
            </a: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followed the approach [ref] …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sz="2000" dirty="0"/>
              <a:t>You understand that ‘popular’ may be wrong!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105400" y="281747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9.4, p 29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93070A8-0179-4193-9659-F29545264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5080" y="2514600"/>
            <a:ext cx="2418320" cy="159223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686E387-84CB-48AE-8397-56DAA15058E3}"/>
              </a:ext>
            </a:extLst>
          </p:cNvPr>
          <p:cNvSpPr txBox="1"/>
          <p:nvPr/>
        </p:nvSpPr>
        <p:spPr>
          <a:xfrm>
            <a:off x="5485757" y="4510578"/>
            <a:ext cx="3187091" cy="830997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Popular 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  <a:sym typeface="Symbol" panose="05050102010706020507" pitchFamily="18" charset="2"/>
              </a:rPr>
              <a:t> </a:t>
            </a:r>
            <a:r>
              <a:rPr lang="en-US" sz="2400" b="1" dirty="0">
                <a:solidFill>
                  <a:srgbClr val="FF0000"/>
                </a:solidFill>
              </a:rPr>
              <a:t>you believe it too!</a:t>
            </a:r>
          </a:p>
        </p:txBody>
      </p:sp>
    </p:spTree>
    <p:extLst>
      <p:ext uri="{BB962C8B-B14F-4D97-AF65-F5344CB8AC3E}">
        <p14:creationId xmlns:p14="http://schemas.microsoft.com/office/powerpoint/2010/main" val="208626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Superlatives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English superlatives .. ‘most’, ‘strongest’, ‘best’, …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Most studies ..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best approach is ..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strongest agent is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Invites a reviewer to disagree !!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Many studies ..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good approach is ..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X is a strong agent for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Expect a reviewer to object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000" dirty="0"/>
              <a:t>He or she may not accept the ‘grand claim’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sz="2000" dirty="0"/>
              <a:t>OK --- More realistic claim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181600" y="503238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9.5, p 29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68FDA2-2A0A-46E7-810E-948206D0808F}"/>
              </a:ext>
            </a:extLst>
          </p:cNvPr>
          <p:cNvSpPr txBox="1"/>
          <p:nvPr/>
        </p:nvSpPr>
        <p:spPr>
          <a:xfrm>
            <a:off x="1219200" y="3863181"/>
            <a:ext cx="5654112" cy="1200329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Write safely!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Always make realistic claims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Do not invite a reviewer to criticize</a:t>
            </a:r>
            <a:r>
              <a:rPr lang="en-US" dirty="0"/>
              <a:t>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EAC76A-F256-4650-AA45-9F6D5A4A64C4}"/>
              </a:ext>
            </a:extLst>
          </p:cNvPr>
          <p:cNvSpPr txBox="1"/>
          <p:nvPr/>
        </p:nvSpPr>
        <p:spPr>
          <a:xfrm>
            <a:off x="2362200" y="3493850"/>
            <a:ext cx="6516528" cy="1569660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Write safely!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Note this will not weaken your argument</a:t>
            </a: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Allows that there may be a stronger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78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66" y="1600200"/>
            <a:ext cx="8229600" cy="49831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Propose</a:t>
            </a:r>
            <a:r>
              <a:rPr lang="en-US" sz="2400" dirty="0"/>
              <a:t> is ambiguous in English</a:t>
            </a:r>
          </a:p>
          <a:p>
            <a:r>
              <a:rPr lang="en-US" sz="2400" dirty="0"/>
              <a:t>It usually implies something that you put forward</a:t>
            </a:r>
            <a:br>
              <a:rPr lang="en-US" sz="2400" dirty="0"/>
            </a:br>
            <a:r>
              <a:rPr lang="en-US" sz="2400" dirty="0">
                <a:solidFill>
                  <a:srgbClr val="FF0000"/>
                </a:solidFill>
              </a:rPr>
              <a:t>for the future</a:t>
            </a:r>
            <a:r>
              <a:rPr lang="en-US" sz="2400" dirty="0"/>
              <a:t>!!</a:t>
            </a:r>
          </a:p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r>
              <a:rPr lang="en-US" sz="2400" dirty="0"/>
              <a:t>If you </a:t>
            </a:r>
            <a:r>
              <a:rPr lang="en-US" sz="2400" dirty="0">
                <a:solidFill>
                  <a:srgbClr val="FF0000"/>
                </a:solidFill>
              </a:rPr>
              <a:t>already</a:t>
            </a:r>
            <a:r>
              <a:rPr lang="en-US" sz="2400" dirty="0"/>
              <a:t> implemented your idea</a:t>
            </a:r>
          </a:p>
          <a:p>
            <a:r>
              <a:rPr lang="en-US" sz="2400" dirty="0"/>
              <a:t>Write more precisely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implemented and tested our new approach ..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We designed and built a system using this concept ..</a:t>
            </a:r>
          </a:p>
          <a:p>
            <a:r>
              <a:rPr lang="en-US" sz="2400" dirty="0"/>
              <a:t>Clearly indicating that it is no longer a proposal!</a:t>
            </a:r>
          </a:p>
          <a:p>
            <a:r>
              <a:rPr lang="en-US" sz="2400" dirty="0"/>
              <a:t>It </a:t>
            </a:r>
            <a:r>
              <a:rPr lang="en-US" sz="2400" dirty="0">
                <a:solidFill>
                  <a:srgbClr val="FF0000"/>
                </a:solidFill>
              </a:rPr>
              <a:t>exists</a:t>
            </a:r>
            <a:r>
              <a:rPr lang="en-US" sz="2400" dirty="0"/>
              <a:t> (and works </a:t>
            </a:r>
            <a:r>
              <a:rPr lang="en-US" sz="2400" dirty="0">
                <a:sym typeface="Wingdings" panose="05000000000000000000" pitchFamily="2" charset="2"/>
              </a:rPr>
              <a:t>)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Expect a reviewer to object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000" dirty="0"/>
              <a:t>He or she may not accept the ‘grand claim’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þ"/>
            </a:pPr>
            <a:r>
              <a:rPr lang="en-US" sz="2000" dirty="0"/>
              <a:t>OK --- More realistic claim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181600" y="503238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9.6, p 30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6CF8FE5-DC2F-440B-A675-A6F27341900C}"/>
              </a:ext>
            </a:extLst>
          </p:cNvPr>
          <p:cNvGrpSpPr/>
          <p:nvPr/>
        </p:nvGrpSpPr>
        <p:grpSpPr>
          <a:xfrm>
            <a:off x="1981200" y="1981200"/>
            <a:ext cx="3810000" cy="3352800"/>
            <a:chOff x="5791200" y="2590800"/>
            <a:chExt cx="2971800" cy="2286000"/>
          </a:xfrm>
        </p:grpSpPr>
        <p:sp>
          <p:nvSpPr>
            <p:cNvPr id="9" name="Rectangle: Single Corner Rounded 8">
              <a:extLst>
                <a:ext uri="{FF2B5EF4-FFF2-40B4-BE49-F238E27FC236}">
                  <a16:creationId xmlns:a16="http://schemas.microsoft.com/office/drawing/2014/main" id="{EF0153E7-D06F-401B-8354-DEA1D924614C}"/>
                </a:ext>
              </a:extLst>
            </p:cNvPr>
            <p:cNvSpPr/>
            <p:nvPr/>
          </p:nvSpPr>
          <p:spPr>
            <a:xfrm>
              <a:off x="5791200" y="2590800"/>
              <a:ext cx="2971800" cy="2286000"/>
            </a:xfrm>
            <a:prstGeom prst="round1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&quot;Not Allowed&quot; Symbol 7">
              <a:extLst>
                <a:ext uri="{FF2B5EF4-FFF2-40B4-BE49-F238E27FC236}">
                  <a16:creationId xmlns:a16="http://schemas.microsoft.com/office/drawing/2014/main" id="{29F823B6-EBE6-4CE3-BA57-FB100E34A792}"/>
                </a:ext>
              </a:extLst>
            </p:cNvPr>
            <p:cNvSpPr/>
            <p:nvPr/>
          </p:nvSpPr>
          <p:spPr>
            <a:xfrm>
              <a:off x="5930721" y="2667000"/>
              <a:ext cx="2819400" cy="2209800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PROPOSE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226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Invented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 not follow bad examples of other authors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ý"/>
            </a:pPr>
            <a:r>
              <a:rPr lang="en-US" sz="2400" dirty="0"/>
              <a:t>Inventing new words!!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English has enough words already!!!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No more are needed!!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existing words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Even if you have to use two or three</a:t>
            </a:r>
            <a:br>
              <a:rPr lang="en-US" sz="2000" dirty="0"/>
            </a:br>
            <a:r>
              <a:rPr lang="en-US" sz="2000" dirty="0"/>
              <a:t>to substitute for the ‘new’ word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Example .. </a:t>
            </a:r>
            <a:br>
              <a:rPr lang="en-US" sz="2400" dirty="0"/>
            </a:br>
            <a:r>
              <a:rPr lang="en-US" sz="2400" dirty="0"/>
              <a:t>Inventing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‘functionality’ </a:t>
            </a:r>
            <a:r>
              <a:rPr lang="en-US" sz="2400" dirty="0"/>
              <a:t>as a synonym for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‘functions’</a:t>
            </a:r>
          </a:p>
          <a:p>
            <a:pPr lvl="1"/>
            <a:r>
              <a:rPr lang="en-US" sz="2000" dirty="0"/>
              <a:t>Just silly!!</a:t>
            </a:r>
          </a:p>
          <a:p>
            <a:r>
              <a:rPr lang="en-US" sz="2400" dirty="0"/>
              <a:t>Remember your readers ………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789A6A-A015-43EC-9202-FE9557A47FD9}"/>
              </a:ext>
            </a:extLst>
          </p:cNvPr>
          <p:cNvSpPr/>
          <p:nvPr/>
        </p:nvSpPr>
        <p:spPr>
          <a:xfrm>
            <a:off x="5181600" y="503238"/>
            <a:ext cx="3048000" cy="914400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KISS: Ch 9.7, p 30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4D8E0A-58AE-46BC-B0F6-5BED28C32DDD}"/>
              </a:ext>
            </a:extLst>
          </p:cNvPr>
          <p:cNvSpPr txBox="1"/>
          <p:nvPr/>
        </p:nvSpPr>
        <p:spPr>
          <a:xfrm>
            <a:off x="1072173" y="3429000"/>
            <a:ext cx="7183185" cy="1200329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OK .. Advances in science will create new terms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 algn="ctr"/>
            <a:r>
              <a:rPr lang="en-US" sz="2400" b="1" dirty="0"/>
              <a:t>Let’s keep the new terms to </a:t>
            </a:r>
            <a:r>
              <a:rPr lang="en-US" sz="2400" b="1" dirty="0">
                <a:solidFill>
                  <a:srgbClr val="FF0000"/>
                </a:solidFill>
              </a:rPr>
              <a:t>necessary</a:t>
            </a:r>
            <a:r>
              <a:rPr lang="en-US" sz="2400" b="1" dirty="0"/>
              <a:t> ones</a:t>
            </a:r>
          </a:p>
        </p:txBody>
      </p:sp>
    </p:spTree>
    <p:extLst>
      <p:ext uri="{BB962C8B-B14F-4D97-AF65-F5344CB8AC3E}">
        <p14:creationId xmlns:p14="http://schemas.microsoft.com/office/powerpoint/2010/main" val="227654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7100</TotalTime>
  <Words>746</Words>
  <Application>Microsoft Office PowerPoint</Application>
  <PresentationFormat>On-screen Show (4:3)</PresentationFormat>
  <Paragraphs>153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Wingdings</vt:lpstr>
      <vt:lpstr>Office Theme</vt:lpstr>
      <vt:lpstr>KISS …Keep It Simple: .. and get accepted!</vt:lpstr>
      <vt:lpstr>WORDS TO AVOID</vt:lpstr>
      <vt:lpstr>Respectively</vt:lpstr>
      <vt:lpstr>Vague words</vt:lpstr>
      <vt:lpstr>Pompous words and expressions</vt:lpstr>
      <vt:lpstr>Popular</vt:lpstr>
      <vt:lpstr>Superlatives</vt:lpstr>
      <vt:lpstr>Propose</vt:lpstr>
      <vt:lpstr>Invented words</vt:lpstr>
      <vt:lpstr>Here are your readers!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88</cp:revision>
  <cp:lastPrinted>2019-04-26T14:10:42Z</cp:lastPrinted>
  <dcterms:created xsi:type="dcterms:W3CDTF">2010-05-26T12:32:20Z</dcterms:created>
  <dcterms:modified xsi:type="dcterms:W3CDTF">2020-08-23T13:31:31Z</dcterms:modified>
</cp:coreProperties>
</file>