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8749B-5895-4DF9-92FC-24C8BA8AFC77}" type="datetimeFigureOut">
              <a:rPr lang="en-US" smtClean="0"/>
              <a:t>02-Sep-22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AA58A-6B50-449F-BC07-2F7EE5235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3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dirty="0"/>
              <a:t>If many authors, first 3 followed by et al (as in APA style)</a:t>
            </a:r>
          </a:p>
          <a:p>
            <a:pPr marL="228600" indent="-228600">
              <a:buAutoNum type="arabicParenBoth"/>
            </a:pPr>
            <a:r>
              <a:rPr lang="en-US" dirty="0"/>
              <a:t>Name of university or school  and location, including country</a:t>
            </a:r>
          </a:p>
          <a:p>
            <a:pPr marL="228600" indent="-228600">
              <a:buAutoNum type="arabicParenBoth"/>
            </a:pPr>
            <a:r>
              <a:rPr lang="en-US" dirty="0"/>
              <a:t>Citation of paper (Journal and year)</a:t>
            </a:r>
          </a:p>
          <a:p>
            <a:pPr marL="228600" indent="-228600">
              <a:buAutoNum type="arabicParenBoth"/>
            </a:pPr>
            <a:r>
              <a:rPr lang="en-US" dirty="0"/>
              <a:t>Journal ranking .. Look up on the web .. Either quartile ranking (Q1 to Q4) or Impact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9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dirty="0"/>
              <a:t>If many authors, first 3 followed by et al (as in APA style)</a:t>
            </a:r>
          </a:p>
          <a:p>
            <a:pPr marL="228600" indent="-228600">
              <a:buAutoNum type="arabicParenBoth"/>
            </a:pPr>
            <a:r>
              <a:rPr lang="en-US" dirty="0"/>
              <a:t>Name of university or school  and location, including country</a:t>
            </a:r>
          </a:p>
          <a:p>
            <a:pPr marL="228600" indent="-228600">
              <a:buAutoNum type="arabicParenBoth"/>
            </a:pPr>
            <a:r>
              <a:rPr lang="en-US" dirty="0"/>
              <a:t>Citation of paper (Journal and year)</a:t>
            </a:r>
          </a:p>
          <a:p>
            <a:pPr marL="228600" indent="-228600">
              <a:buAutoNum type="arabicParenBoth"/>
            </a:pPr>
            <a:r>
              <a:rPr lang="en-US" dirty="0"/>
              <a:t>Journal ranking .. Look up on the web .. Either quartile ranking (Q1 to Q4) or Impact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several slides –</a:t>
            </a:r>
          </a:p>
          <a:p>
            <a:r>
              <a:rPr lang="en-US" dirty="0"/>
              <a:t>report the paper aims, questions address, tools used, test population, type of experiments, </a:t>
            </a:r>
            <a:r>
              <a:rPr lang="en-US" b="1" dirty="0">
                <a:solidFill>
                  <a:srgbClr val="FF0000"/>
                </a:solidFill>
              </a:rPr>
              <a:t>important </a:t>
            </a:r>
            <a:r>
              <a:rPr lang="en-US" dirty="0"/>
              <a:t>results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70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Very important </a:t>
            </a:r>
            <a:r>
              <a:rPr lang="en-US" dirty="0"/>
              <a:t>– What was good in this paper .. List new ideas and things that you want to use in your research</a:t>
            </a:r>
          </a:p>
          <a:p>
            <a:r>
              <a:rPr lang="en-US" dirty="0"/>
              <a:t>You do not need to address all 6 points .. Just select interesting ones</a:t>
            </a:r>
          </a:p>
          <a:p>
            <a:r>
              <a:rPr lang="en-US" dirty="0"/>
              <a:t>AND add any other good points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2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your critical ability here .. What did you find weak or poor in this paper?  </a:t>
            </a:r>
          </a:p>
          <a:p>
            <a:r>
              <a:rPr lang="en-US" b="1" dirty="0"/>
              <a:t>Very important </a:t>
            </a:r>
            <a:r>
              <a:rPr lang="en-US" dirty="0"/>
              <a:t>..  Here you can list things that you can do better in your research</a:t>
            </a:r>
          </a:p>
          <a:p>
            <a:r>
              <a:rPr lang="en-US" dirty="0"/>
              <a:t>Again, the 6 points are just guidelines, you don’t need to comment on all points AND you can add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overall summary e.g.</a:t>
            </a:r>
            <a:br>
              <a:rPr lang="en-US" dirty="0"/>
            </a:br>
            <a:r>
              <a:rPr lang="en-US" dirty="0"/>
              <a:t>I thought this paper was important and it will definitely be in my thesis literature review</a:t>
            </a:r>
          </a:p>
          <a:p>
            <a:r>
              <a:rPr lang="en-US" dirty="0"/>
              <a:t>OR I want to test this idea further in my research</a:t>
            </a:r>
          </a:p>
          <a:p>
            <a:r>
              <a:rPr lang="en-US" dirty="0"/>
              <a:t>OR if was generally weak and not important</a:t>
            </a:r>
          </a:p>
          <a:p>
            <a:r>
              <a:rPr lang="en-US" dirty="0"/>
              <a:t>OR ……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AA58A-6B50-449F-BC07-2F7EE5235F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37A8-A01A-48C0-92B8-7FE73EB39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12B02-72C0-4919-A379-20743B633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A59B3-62AE-4227-A83F-2F9B59D6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5243-00EC-47D3-A3F9-312EB0502182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E2A93-1EF9-4E18-9719-C1397333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279E-CD79-4F5A-BEB6-77A87CEE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1FF3-F8B5-41E2-B55B-620B8A02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CB880-3A0C-4294-9F80-F6C587A07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ADD5F-A140-45D7-8C4B-8A2D05F6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0EC3-84E7-43ED-824B-6FF124E730D7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F103-09FB-496F-99E8-250AB9F1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CFC4C-2A2C-4E5D-94C1-6CF26A4D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1E762-121C-4793-981B-3A95603A6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C0ACA-41D7-4C2C-AD25-4A186800D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64B94-92DB-4023-83CE-56FA722C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1CFE-0AB4-4E96-9407-7EF4420536F7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EA39A-02AF-44AA-A0E4-5953D3ED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67BB-0719-4CB5-B824-681F611F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B8F5-C25F-48C5-AB1A-8E713A20D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E886-356D-46F1-935C-F6F0C102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7B90-9408-4D58-B35F-2E192B08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A3A6-08C2-404E-876D-0C1EA5162B0A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4CA9B-27DD-4371-B983-FD0164B78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A1910-6378-4E26-9761-A9E6F343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5234" y="6356350"/>
            <a:ext cx="498566" cy="365125"/>
          </a:xfrm>
          <a:solidFill>
            <a:srgbClr val="FFFF00"/>
          </a:solidFill>
        </p:spPr>
        <p:txBody>
          <a:bodyPr/>
          <a:lstStyle>
            <a:lvl1pPr>
              <a:defRPr sz="2000" b="1"/>
            </a:lvl1pPr>
          </a:lstStyle>
          <a:p>
            <a:fld id="{48F6DAA2-8B00-4046-9D00-BF7EE55F68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7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38B1-C025-45A6-BC83-7FD181FF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98216-DBA8-48EB-ACC5-D7D086B00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A933D-4928-4E29-AEDB-29B221B7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9BB6-95E0-4FAB-B3FF-9CD3EFB43358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8E25E-1785-4B49-A914-5B7364F5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F1A87-468B-4E4D-9315-53F315B2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8434-5D74-4581-BA5C-D8DCCA47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9C70E-780C-4342-AEF7-239CA8CDE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76F21-CC2A-4EC2-9AC1-76D802E6F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92374-87AB-47A6-A2B0-C3BA69CE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7158-4783-4FF5-A615-35B55010FB0B}" type="datetime1">
              <a:rPr lang="en-US" smtClean="0"/>
              <a:t>02-Sep-22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9B201-FB3B-489C-A617-A1CE38B6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BA6CD-6E17-4DA0-A79E-81C8F3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112D-7FFF-4218-A549-E35577E7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AAFFC-8CC4-43BD-A832-A470510C0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CD2A8-0FE0-409C-A5B1-F44FB1F48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CEA38-F1B9-4A5F-8318-2B7A87A41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B7D24-A711-44FD-B0DA-1935433D2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36C84-E2DF-42C0-85E8-5FD8C305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BE0E-6AD7-4A7A-BF9C-935D8C90FA0A}" type="datetime1">
              <a:rPr lang="en-US" smtClean="0"/>
              <a:t>02-Sep-22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6398E-87FA-46B1-B006-2C8C5B0F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0BAC4-2F61-46EF-8FEE-679BFA6A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6D4C-3B2D-4403-AF66-C854CF15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6EB14-33F4-45BF-B796-4FCFAF86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87AA-09BB-4384-98EC-8DD4D9867138}" type="datetime1">
              <a:rPr lang="en-US" smtClean="0"/>
              <a:t>02-Sep-22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B6B44-DE16-4C1D-8868-0B0202DA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A7384-07C7-41C5-9BEE-6163CD7A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BA729-8D8B-4F7E-B68D-1DD52E29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079-E0D5-4E64-A1A1-E61B36AB69F2}" type="datetime1">
              <a:rPr lang="en-US" smtClean="0"/>
              <a:t>02-Sep-22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C89A1-27FD-4D22-8E2C-3E63F550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EBFC6-9BE0-41B1-8AA9-3F2EF4EE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3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8789-A4A3-47E9-BF4B-DCC23A86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9FA4-498D-4E8E-9BAA-4887FF2A8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D6C55-F391-42C5-AD07-5303258FA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5D182-697E-42E3-8F4F-E488F407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1383-7BA9-4A9F-AE2B-CFBECB53CB32}" type="datetime1">
              <a:rPr lang="en-US" smtClean="0"/>
              <a:t>02-Sep-22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2C72E-3428-492F-B1EA-61657DAE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DEFA6-3A6B-43F5-BA5B-6729A343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2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F60A-F5CC-4136-8F70-17CD7DA4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F8C0C-A2F7-4810-899C-BDB2C0DAB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9BD7F-5D0C-4C80-B3FF-32D3BAFD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630B7-7613-4FE0-B904-092CC0EE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FE0D-645C-47A8-A094-09C4B6FE95C5}" type="datetime1">
              <a:rPr lang="en-US" smtClean="0"/>
              <a:t>02-Sep-22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2C4AA-40F9-4F29-ABD8-1BA01F11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88208-2DFC-49BF-9448-B901B85C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8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299A9-573D-4162-B4A0-2828F033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F5F9C-C8D7-450C-BD64-D16193F9B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2559-3605-4153-9332-3021649EA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E31E-E9F6-4D0B-8EEA-37807688FD79}" type="datetime1">
              <a:rPr lang="en-US" smtClean="0"/>
              <a:t>02-Sep-22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7F7B-6D11-43B7-812B-71997FB35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3D1DD-E301-44BE-951C-80423FE68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DAA2-8B00-4046-9D00-BF7EE55F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9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journals/tdmc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314E-D1F9-4BDF-A0C7-49578F51E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1248"/>
            <a:ext cx="9144000" cy="8043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Paper Review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563C8-B72A-499F-950E-956BD51D0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721210"/>
            <a:ext cx="10515600" cy="4839927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following slides set out a rough template for presenting a review of an existing paper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follow this template OR create your own style, but the main sections should be covered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 some way, i.e.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just treat the template as a check list.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Critical discussion (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and bad points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of the paper is really important – make sure that you clearly discuss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good and bad points. </a:t>
            </a:r>
          </a:p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 papers often have shortcomings (bad or weak points .. limited by budgets, time or facilities or other factors). Good authors will list them 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can use them to form ideas for your research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l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critical comments are a key part of the “Previous work” section of your thesis – do not forget to add them there also!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76049-4D87-4F3B-BD6D-77E146FC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0066" y="6400800"/>
            <a:ext cx="493734" cy="320675"/>
          </a:xfrm>
          <a:solidFill>
            <a:srgbClr val="FFFF00"/>
          </a:solidFill>
        </p:spPr>
        <p:txBody>
          <a:bodyPr/>
          <a:lstStyle/>
          <a:p>
            <a:fld id="{48F6DAA2-8B00-4046-9D00-BF7EE55F686B}" type="slidenum">
              <a:rPr lang="en-US" sz="20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fld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85BC-F576-4B84-B24E-45C5DB2D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Paper Review and 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A8C651-6389-45F1-B05C-9EE9FFC27979}"/>
              </a:ext>
            </a:extLst>
          </p:cNvPr>
          <p:cNvSpPr txBox="1"/>
          <p:nvPr/>
        </p:nvSpPr>
        <p:spPr>
          <a:xfrm>
            <a:off x="838200" y="1595686"/>
            <a:ext cx="903712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Title of Paper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A8D28-2EDB-4B84-9DE2-535B8AD5F0E3}"/>
              </a:ext>
            </a:extLst>
          </p:cNvPr>
          <p:cNvSpPr txBox="1"/>
          <p:nvPr/>
        </p:nvSpPr>
        <p:spPr>
          <a:xfrm>
            <a:off x="838200" y="2638736"/>
            <a:ext cx="903712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Authors (1)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EA05DA-2EBC-4D07-82E2-0428A02A8176}"/>
              </a:ext>
            </a:extLst>
          </p:cNvPr>
          <p:cNvSpPr txBox="1"/>
          <p:nvPr/>
        </p:nvSpPr>
        <p:spPr>
          <a:xfrm>
            <a:off x="838200" y="3681786"/>
            <a:ext cx="903712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Author institution (2)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A6A60-E934-4E4B-9F4E-5F43DFAFC8BA}"/>
              </a:ext>
            </a:extLst>
          </p:cNvPr>
          <p:cNvSpPr txBox="1"/>
          <p:nvPr/>
        </p:nvSpPr>
        <p:spPr>
          <a:xfrm>
            <a:off x="838200" y="4701389"/>
            <a:ext cx="903712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Citation (3)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A3C5A2-90E9-44A2-90B7-C3A2E11656CE}"/>
              </a:ext>
            </a:extLst>
          </p:cNvPr>
          <p:cNvSpPr txBox="1"/>
          <p:nvPr/>
        </p:nvSpPr>
        <p:spPr>
          <a:xfrm>
            <a:off x="838200" y="5716863"/>
            <a:ext cx="903712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Ranking (Q1 – Q4) or Impact Factor (4)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30E4E-6708-4BFB-9118-AD05B9BB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85BC-F576-4B84-B24E-45C5DB2D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Paper Review (example)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A8C651-6389-45F1-B05C-9EE9FFC27979}"/>
              </a:ext>
            </a:extLst>
          </p:cNvPr>
          <p:cNvSpPr txBox="1"/>
          <p:nvPr/>
        </p:nvSpPr>
        <p:spPr>
          <a:xfrm>
            <a:off x="838200" y="1530740"/>
            <a:ext cx="9037122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Title of Paper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innovation of college physical training based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 computer virtual reality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A8D28-2EDB-4B84-9DE2-535B8AD5F0E3}"/>
              </a:ext>
            </a:extLst>
          </p:cNvPr>
          <p:cNvSpPr txBox="1"/>
          <p:nvPr/>
        </p:nvSpPr>
        <p:spPr>
          <a:xfrm>
            <a:off x="838200" y="2717731"/>
            <a:ext cx="9037122" cy="6771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Authors (1)</a:t>
            </a:r>
          </a:p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Yanrong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Yang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EA05DA-2EBC-4D07-82E2-0428A02A8176}"/>
              </a:ext>
            </a:extLst>
          </p:cNvPr>
          <p:cNvSpPr txBox="1"/>
          <p:nvPr/>
        </p:nvSpPr>
        <p:spPr>
          <a:xfrm>
            <a:off x="838200" y="3529623"/>
            <a:ext cx="9037122" cy="9848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Author institution (2)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Physical Education School, Henan Institute of Science and Technology,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Xinxiang, China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A6A60-E934-4E4B-9F4E-5F43DFAFC8BA}"/>
              </a:ext>
            </a:extLst>
          </p:cNvPr>
          <p:cNvSpPr txBox="1"/>
          <p:nvPr/>
        </p:nvSpPr>
        <p:spPr>
          <a:xfrm>
            <a:off x="838200" y="4650152"/>
            <a:ext cx="9037122" cy="6771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Citation (3)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Journal of Discrete Mathematical Sciences and Cryptography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A3C5A2-90E9-44A2-90B7-C3A2E11656CE}"/>
              </a:ext>
            </a:extLst>
          </p:cNvPr>
          <p:cNvSpPr txBox="1"/>
          <p:nvPr/>
        </p:nvSpPr>
        <p:spPr>
          <a:xfrm>
            <a:off x="838200" y="5543628"/>
            <a:ext cx="9037122" cy="6771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Ranking (Q1 – Q4) or Impact Factor (4)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Q3, IF 0.76 (2022)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596AC5-BE23-42AD-A9A9-46A27691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4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DE34-E39F-41F8-84CD-E3E418E0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Research reported in the paper (Several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9F4F-E402-4545-99F2-096E0AB78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657"/>
            <a:ext cx="10515600" cy="495321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aims?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questions?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two are linked – you could put them in a 2-column table?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Tools used to answer research questions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Also directly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relaled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to questions – add a 3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column to your table?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Subjects – Sample population or group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demographic details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Subjects (age, level, nationality, ….)</a:t>
            </a:r>
          </a:p>
          <a:p>
            <a:pPr lvl="2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Location of the study (name of school, level, type,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lat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/long, …)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Experiments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4ABC-D2EE-4A86-87F9-CC5C3B0C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8006F2-20FC-CA4C-4136-4FBE3F4C40DC}"/>
              </a:ext>
            </a:extLst>
          </p:cNvPr>
          <p:cNvSpPr txBox="1"/>
          <p:nvPr/>
        </p:nvSpPr>
        <p:spPr>
          <a:xfrm>
            <a:off x="7155215" y="1646238"/>
            <a:ext cx="4198585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Maybe 5-6 slides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Listing (</a:t>
            </a:r>
            <a:r>
              <a:rPr lang="en-US" sz="2000" b="1" i="1" dirty="0">
                <a:solidFill>
                  <a:srgbClr val="FF0000"/>
                </a:solidFill>
                <a:highlight>
                  <a:srgbClr val="FFFF00"/>
                </a:highlight>
              </a:rPr>
              <a:t>in presentation style</a:t>
            </a:r>
            <a:r>
              <a:rPr lang="en-US" sz="2000" b="1" dirty="0">
                <a:highlight>
                  <a:srgbClr val="FFFF00"/>
                </a:highlight>
              </a:rPr>
              <a:t>)</a:t>
            </a:r>
            <a:br>
              <a:rPr lang="en-US" sz="2000" b="1" dirty="0">
                <a:highlight>
                  <a:srgbClr val="FFFF00"/>
                </a:highlight>
              </a:rPr>
            </a:br>
            <a:r>
              <a:rPr lang="en-US" sz="2000" b="1" dirty="0">
                <a:highlight>
                  <a:srgbClr val="FFFF00"/>
                </a:highlight>
              </a:rPr>
              <a:t>the important points of the paper</a:t>
            </a:r>
          </a:p>
        </p:txBody>
      </p:sp>
    </p:spTree>
    <p:extLst>
      <p:ext uri="{BB962C8B-B14F-4D97-AF65-F5344CB8AC3E}">
        <p14:creationId xmlns:p14="http://schemas.microsoft.com/office/powerpoint/2010/main" val="339402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DE34-E39F-41F8-84CD-E3E418E0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Assessment of paper –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or good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9F4F-E402-4545-99F2-096E0AB78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919"/>
            <a:ext cx="10515600" cy="511695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and the next section are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assignment</a:t>
            </a: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keep this template for your paper review in the Seminar presentation!</a:t>
            </a: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did you choose to review it?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Comment on the research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New Idea?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Relevant?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Extensive research?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Applicability?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Careful analysis?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Clear and definite conclusion?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38A65-1048-464F-9A09-EA475CF2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DE34-E39F-41F8-84CD-E3E418E0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Assessment of paper –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or weak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9F4F-E402-4545-99F2-096E0AB7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Comment on the research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Weak 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Too narrow?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Limited research?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Interesting idea but not fully justified in this paper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Sample size too small?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Impractical?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Technical flaws in 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Weak or vague 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DE53F-6BD1-4E20-9944-3E317EA1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DE34-E39F-41F8-84CD-E3E418E0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9F4F-E402-4545-99F2-096E0AB7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Short summary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Overall – did you think the paper was useful?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B8C8-CF96-456C-B4A5-076D60C7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DAA2-8B00-4046-9D00-BF7EE55F68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8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783</Words>
  <Application>Microsoft Office PowerPoint</Application>
  <PresentationFormat>Widescreen</PresentationFormat>
  <Paragraphs>97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Office Theme</vt:lpstr>
      <vt:lpstr>Paper Review Template</vt:lpstr>
      <vt:lpstr>Paper Review and discussion</vt:lpstr>
      <vt:lpstr>Paper Review (example)</vt:lpstr>
      <vt:lpstr>Research reported in the paper (Several slides)</vt:lpstr>
      <vt:lpstr>Assessment of paper – Strong or good points</vt:lpstr>
      <vt:lpstr>Assessment of paper – Poor or weak points</vt:lpstr>
      <vt:lpstr>Overall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Review Template</dc:title>
  <dc:creator>Joihn Morris</dc:creator>
  <cp:lastModifiedBy>Joihn Morris</cp:lastModifiedBy>
  <cp:revision>10</cp:revision>
  <dcterms:created xsi:type="dcterms:W3CDTF">2022-01-29T01:55:28Z</dcterms:created>
  <dcterms:modified xsi:type="dcterms:W3CDTF">2022-09-02T05:41:02Z</dcterms:modified>
</cp:coreProperties>
</file>